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64" r:id="rId4"/>
    <p:sldId id="258" r:id="rId5"/>
    <p:sldId id="268" r:id="rId6"/>
    <p:sldId id="265" r:id="rId7"/>
    <p:sldId id="267" r:id="rId8"/>
    <p:sldId id="266" r:id="rId9"/>
    <p:sldId id="260" r:id="rId10"/>
    <p:sldId id="261" r:id="rId11"/>
    <p:sldId id="262" r:id="rId12"/>
    <p:sldId id="263" r:id="rId13"/>
  </p:sldIdLst>
  <p:sldSz cx="9144000" cy="5143500" type="screen16x9"/>
  <p:notesSz cx="6858000" cy="9144000"/>
  <p:embeddedFontLst>
    <p:embeddedFont>
      <p:font typeface="Gill Sans MT" panose="020B0502020104020203" pitchFamily="34" charset="0"/>
      <p:regular r:id="rId15"/>
      <p:bold r:id="rId16"/>
      <p:italic r:id="rId17"/>
      <p:boldItalic r:id="rId18"/>
    </p:embeddedFont>
    <p:embeddedFont>
      <p:font typeface="Wingdings 2" panose="050201020105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a Kim" initials="LK" lastIdx="1" clrIdx="0">
    <p:extLst>
      <p:ext uri="{19B8F6BF-5375-455C-9EA6-DF929625EA0E}">
        <p15:presenceInfo xmlns:p15="http://schemas.microsoft.com/office/powerpoint/2012/main" userId="18b809f448b1b4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4" d="100"/>
          <a:sy n="84" d="100"/>
        </p:scale>
        <p:origin x="63" y="30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74ca5c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74ca5c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74ca5c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74ca5c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974ca5c1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974ca5c1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74ca5c1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74ca5c1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74ca5c1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74ca5c1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74ca5c1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74ca5c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51216450-872D-4325-93B7-BB011CCCEB87}" type="datetimeFigureOut">
              <a:rPr lang="en-US" smtClean="0"/>
              <a:t>6/15/2019</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15151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16450-872D-4325-93B7-BB011CCCEB8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73387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51216450-872D-4325-93B7-BB011CCCEB87}" type="datetimeFigureOut">
              <a:rPr lang="en-US" smtClean="0"/>
              <a:t>6/15/2019</a:t>
            </a:fld>
            <a:endParaRPr lang="en-US"/>
          </a:p>
        </p:txBody>
      </p:sp>
      <p:sp>
        <p:nvSpPr>
          <p:cNvPr id="5" name="Footer Placeholder 4"/>
          <p:cNvSpPr>
            <a:spLocks noGrp="1"/>
          </p:cNvSpPr>
          <p:nvPr>
            <p:ph type="ftr" sz="quarter" idx="11"/>
          </p:nvPr>
        </p:nvSpPr>
        <p:spPr>
          <a:xfrm>
            <a:off x="581193" y="4463859"/>
            <a:ext cx="5922209" cy="273844"/>
          </a:xfrm>
        </p:spPr>
        <p:txBody>
          <a:bodyPr/>
          <a:lstStyle/>
          <a:p>
            <a:endParaRPr lang="en-US"/>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06879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3511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16450-872D-4325-93B7-BB011CCCEB8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90805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1216450-872D-4325-93B7-BB011CCCEB87}" type="datetimeFigureOut">
              <a:rPr lang="en-US" smtClean="0"/>
              <a:t>6/15/2019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38723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216450-872D-4325-93B7-BB011CCCEB8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50775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216450-872D-4325-93B7-BB011CCCEB87}" type="datetimeFigureOut">
              <a:rPr lang="en-US" smtClean="0"/>
              <a:t>6/15/2019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2495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216450-872D-4325-93B7-BB011CCCEB87}" type="datetimeFigureOut">
              <a:rPr lang="en-US" smtClean="0"/>
              <a:t>6/15/2019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51482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16450-872D-4325-93B7-BB011CCCEB87}" type="datetimeFigureOut">
              <a:rPr lang="en-US" smtClean="0"/>
              <a:t>6/15/2019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99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1216450-872D-4325-93B7-BB011CCCEB87}" type="datetimeFigureOut">
              <a:rPr lang="en-US" smtClean="0"/>
              <a:t>6/15/2019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56440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216450-872D-4325-93B7-BB011CCCEB8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38919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51216450-872D-4325-93B7-BB011CCCEB87}" type="datetimeFigureOut">
              <a:rPr lang="en-US" smtClean="0"/>
              <a:t>6/15/2019</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06725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16000"/>
            <a:lum/>
          </a:blip>
          <a:srcRect/>
          <a:stretch>
            <a:fillRect t="-4000" b="-3000"/>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73420" y="1367352"/>
            <a:ext cx="8245162" cy="1106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Supersize America</a:t>
            </a:r>
            <a:endParaRPr sz="3600" b="1" dirty="0"/>
          </a:p>
        </p:txBody>
      </p:sp>
      <p:sp>
        <p:nvSpPr>
          <p:cNvPr id="135" name="Google Shape;135;p13"/>
          <p:cNvSpPr txBox="1">
            <a:spLocks noGrp="1"/>
          </p:cNvSpPr>
          <p:nvPr>
            <p:ph type="subTitle" idx="1"/>
          </p:nvPr>
        </p:nvSpPr>
        <p:spPr>
          <a:xfrm>
            <a:off x="381600" y="3146497"/>
            <a:ext cx="8762400" cy="12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tx1"/>
                </a:solidFill>
              </a:rPr>
              <a:t>Team 11</a:t>
            </a:r>
          </a:p>
          <a:p>
            <a:pPr marL="0" lvl="0" indent="0" algn="l" rtl="0">
              <a:spcBef>
                <a:spcPts val="0"/>
              </a:spcBef>
              <a:spcAft>
                <a:spcPts val="0"/>
              </a:spcAft>
              <a:buNone/>
            </a:pPr>
            <a:r>
              <a:rPr lang="en" sz="2000" b="1" dirty="0">
                <a:solidFill>
                  <a:schemeClr val="tx1"/>
                </a:solidFill>
              </a:rPr>
              <a:t>Harry Heublum, Tom Duszyk, Lena Kim, Jack Phinney</a:t>
            </a:r>
            <a:endParaRPr sz="20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810660" y="357141"/>
            <a:ext cx="7038900" cy="730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Conclusion</a:t>
            </a:r>
            <a:endParaRPr dirty="0">
              <a:solidFill>
                <a:schemeClr val="accent1"/>
              </a:solidFill>
            </a:endParaRPr>
          </a:p>
        </p:txBody>
      </p:sp>
      <p:sp>
        <p:nvSpPr>
          <p:cNvPr id="171" name="Google Shape;171;p18"/>
          <p:cNvSpPr txBox="1">
            <a:spLocks noGrp="1"/>
          </p:cNvSpPr>
          <p:nvPr>
            <p:ph type="body" idx="1"/>
          </p:nvPr>
        </p:nvSpPr>
        <p:spPr>
          <a:xfrm>
            <a:off x="641784" y="1202251"/>
            <a:ext cx="7860432" cy="36973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The biggest state by population (California) had the most fast foods and the smallest state by population (Alaska) had one of the least amount of fast foods.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We also found that McDonald’s was the most popular fast food restaurant in the dataset. </a:t>
            </a:r>
          </a:p>
          <a:p>
            <a:pPr marL="0" lvl="0" indent="0" algn="l" rtl="0">
              <a:spcBef>
                <a:spcPts val="0"/>
              </a:spcBef>
              <a:spcAft>
                <a:spcPts val="0"/>
              </a:spcAft>
              <a:buNone/>
            </a:pPr>
            <a:r>
              <a:rPr lang="en" sz="1600" dirty="0"/>
              <a:t>This wasn’t that much of a surprise since McDonald’s is so widely known in America. McDonald’s serves the classic American food which appeals to a lot of Americans. McDonald’s is also kid-friendly which grows its popularity.</a:t>
            </a:r>
            <a:endParaRPr sz="1600" dirty="0"/>
          </a:p>
          <a:p>
            <a:pPr marL="0" lvl="0" indent="0" algn="l" rtl="0">
              <a:spcBef>
                <a:spcPts val="1600"/>
              </a:spcBef>
              <a:spcAft>
                <a:spcPts val="1600"/>
              </a:spcAft>
              <a:buNone/>
            </a:pPr>
            <a:r>
              <a:rPr lang="en" sz="1600" dirty="0"/>
              <a:t>We found Houston, Texas was the city with most fast food restaurants. This also wasn’t much of a surprise since in our analysis of states, Texas was the second most popular state for fast food.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916972"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Post Mortem</a:t>
            </a:r>
            <a:endParaRPr dirty="0">
              <a:solidFill>
                <a:schemeClr val="accent1"/>
              </a:solidFill>
            </a:endParaRPr>
          </a:p>
        </p:txBody>
      </p:sp>
      <p:sp>
        <p:nvSpPr>
          <p:cNvPr id="177" name="Google Shape;177;p19"/>
          <p:cNvSpPr txBox="1">
            <a:spLocks noGrp="1"/>
          </p:cNvSpPr>
          <p:nvPr>
            <p:ph type="body" idx="1"/>
          </p:nvPr>
        </p:nvSpPr>
        <p:spPr>
          <a:xfrm>
            <a:off x="916972" y="1307850"/>
            <a:ext cx="7306947" cy="33777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Some difficulties that came up were merging the two datasets. We had to convert the Census dataset ‘state name’ to its ‘state abbreviation’.  We found someone who converted all state names to  state  abbreviations so we didn’t have to type this all out in python.</a:t>
            </a:r>
            <a:endParaRPr sz="1600" dirty="0"/>
          </a:p>
          <a:p>
            <a:pPr marL="0" lvl="0" indent="0" algn="l" rtl="0">
              <a:spcBef>
                <a:spcPts val="1600"/>
              </a:spcBef>
              <a:spcAft>
                <a:spcPts val="0"/>
              </a:spcAft>
              <a:buNone/>
            </a:pPr>
            <a:endParaRPr sz="1600" dirty="0"/>
          </a:p>
          <a:p>
            <a:pPr marL="0" indent="0">
              <a:spcBef>
                <a:spcPts val="1600"/>
              </a:spcBef>
              <a:spcAft>
                <a:spcPts val="1600"/>
              </a:spcAft>
              <a:buNone/>
            </a:pPr>
            <a:r>
              <a:rPr lang="en-US" sz="1600" dirty="0"/>
              <a:t>As we expected to see some correlation between income or profession as well, the data sets didn’t show correlations. However, given the fact that the data sets were by states, not by cities, if we dug data deeper into cities, we may find some relevance between variables.  </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83" name="Google Shape;183;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800" dirty="0">
                <a:solidFill>
                  <a:schemeClr val="tx1"/>
                </a:solidFill>
              </a:rPr>
              <a:t>Open-floor Q&amp;A with the audience</a:t>
            </a:r>
            <a:endParaRPr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and Summary </a:t>
            </a:r>
            <a:endParaRPr/>
          </a:p>
        </p:txBody>
      </p:sp>
      <p:sp>
        <p:nvSpPr>
          <p:cNvPr id="141" name="Google Shape;141;p14"/>
          <p:cNvSpPr txBox="1">
            <a:spLocks noGrp="1"/>
          </p:cNvSpPr>
          <p:nvPr>
            <p:ph type="body" idx="1"/>
          </p:nvPr>
        </p:nvSpPr>
        <p:spPr>
          <a:xfrm>
            <a:off x="924206" y="1225711"/>
            <a:ext cx="7295588" cy="2840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1"/>
                </a:solidFill>
              </a:rPr>
              <a:t>Project Description: </a:t>
            </a:r>
          </a:p>
          <a:p>
            <a:pPr marL="0" lvl="0" indent="0" rtl="0">
              <a:spcBef>
                <a:spcPts val="0"/>
              </a:spcBef>
              <a:spcAft>
                <a:spcPts val="0"/>
              </a:spcAft>
              <a:buNone/>
            </a:pPr>
            <a:endParaRPr lang="en" sz="1800" dirty="0"/>
          </a:p>
          <a:p>
            <a:pPr marL="0" lvl="0" indent="0" rtl="0">
              <a:spcBef>
                <a:spcPts val="0"/>
              </a:spcBef>
              <a:spcAft>
                <a:spcPts val="0"/>
              </a:spcAft>
              <a:buNone/>
            </a:pPr>
            <a:r>
              <a:rPr lang="en" sz="1800" dirty="0"/>
              <a:t>Our project is to discover patterns and trends between fast food restaurants and census data. We will examine the correlation and relationship between most popular fast food restaurants and demographic data such as professions, poverty rate, and unemployment rate.</a:t>
            </a:r>
          </a:p>
          <a:p>
            <a:pPr marL="0" lvl="0" indent="0" rtl="0">
              <a:spcBef>
                <a:spcPts val="0"/>
              </a:spcBef>
              <a:spcAft>
                <a:spcPts val="0"/>
              </a:spcAft>
              <a:buNone/>
            </a:pPr>
            <a:endParaRPr lang="en" sz="1800" dirty="0"/>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solidFill>
                  <a:schemeClr val="accent1"/>
                </a:solidFill>
              </a:rPr>
              <a:t>Data Sets:</a:t>
            </a:r>
          </a:p>
          <a:p>
            <a:pPr marL="0" lvl="0" indent="0" algn="l" rtl="0">
              <a:spcBef>
                <a:spcPts val="0"/>
              </a:spcBef>
              <a:spcAft>
                <a:spcPts val="0"/>
              </a:spcAft>
              <a:buNone/>
            </a:pPr>
            <a:r>
              <a:rPr lang="en-US" sz="1800" dirty="0"/>
              <a:t>F</a:t>
            </a:r>
            <a:r>
              <a:rPr lang="en" sz="1800" dirty="0"/>
              <a:t>ast </a:t>
            </a:r>
            <a:r>
              <a:rPr lang="en-US" sz="1800" dirty="0"/>
              <a:t>Food America (CSV file , </a:t>
            </a:r>
            <a:r>
              <a:rPr lang="en-US" sz="1800" dirty="0" err="1"/>
              <a:t>Datafitini’s</a:t>
            </a:r>
            <a:r>
              <a:rPr lang="en-US" sz="1800" dirty="0"/>
              <a:t> Business Database)</a:t>
            </a:r>
          </a:p>
          <a:p>
            <a:pPr marL="0" lvl="0" indent="0" algn="l" rtl="0">
              <a:spcBef>
                <a:spcPts val="0"/>
              </a:spcBef>
              <a:spcAft>
                <a:spcPts val="0"/>
              </a:spcAft>
              <a:buNone/>
            </a:pPr>
            <a:r>
              <a:rPr lang="en-US" sz="1800" dirty="0"/>
              <a:t>US Census Data 2017</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C02C24-405E-41AC-8D12-FBA57C9CAA57}"/>
              </a:ext>
            </a:extLst>
          </p:cNvPr>
          <p:cNvSpPr>
            <a:spLocks noGrp="1"/>
          </p:cNvSpPr>
          <p:nvPr>
            <p:ph type="body" idx="1"/>
          </p:nvPr>
        </p:nvSpPr>
        <p:spPr>
          <a:xfrm>
            <a:off x="1183910" y="1238139"/>
            <a:ext cx="7038900" cy="2911200"/>
          </a:xfrm>
        </p:spPr>
        <p:txBody>
          <a:bodyPr/>
          <a:lstStyle/>
          <a:p>
            <a:pPr marL="0" lvl="0" indent="0">
              <a:spcBef>
                <a:spcPts val="1600"/>
              </a:spcBef>
              <a:buNone/>
            </a:pPr>
            <a:r>
              <a:rPr lang="en-US" sz="2400" dirty="0">
                <a:solidFill>
                  <a:schemeClr val="accent1"/>
                </a:solidFill>
              </a:rPr>
              <a:t>Questions:</a:t>
            </a:r>
          </a:p>
          <a:p>
            <a:pPr lvl="0">
              <a:spcBef>
                <a:spcPts val="1600"/>
              </a:spcBef>
              <a:buAutoNum type="arabicPeriod"/>
            </a:pPr>
            <a:r>
              <a:rPr lang="en-US" sz="1800" dirty="0"/>
              <a:t>Most popular FFR by state?</a:t>
            </a:r>
          </a:p>
          <a:p>
            <a:pPr lvl="0">
              <a:buAutoNum type="arabicPeriod"/>
            </a:pPr>
            <a:r>
              <a:rPr lang="en-US" sz="1800" dirty="0"/>
              <a:t>Correlation between white collar jobs and FFR?</a:t>
            </a:r>
          </a:p>
          <a:p>
            <a:pPr lvl="0">
              <a:buAutoNum type="arabicPeriod"/>
            </a:pPr>
            <a:r>
              <a:rPr lang="en-US" sz="1800" dirty="0"/>
              <a:t>Correlation between unemployment rate and FFR?</a:t>
            </a:r>
          </a:p>
          <a:p>
            <a:pPr lvl="0">
              <a:buAutoNum type="arabicPeriod"/>
            </a:pPr>
            <a:r>
              <a:rPr lang="en-US" sz="1800" dirty="0"/>
              <a:t>Correlation between income and FFR?</a:t>
            </a:r>
          </a:p>
          <a:p>
            <a:endParaRPr lang="en-US" dirty="0"/>
          </a:p>
        </p:txBody>
      </p:sp>
    </p:spTree>
    <p:extLst>
      <p:ext uri="{BB962C8B-B14F-4D97-AF65-F5344CB8AC3E}">
        <p14:creationId xmlns:p14="http://schemas.microsoft.com/office/powerpoint/2010/main" val="27903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05818" y="376710"/>
            <a:ext cx="7038900" cy="628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Data cleanup and exploration</a:t>
            </a:r>
            <a:endParaRPr dirty="0">
              <a:solidFill>
                <a:schemeClr val="accent1"/>
              </a:solidFill>
            </a:endParaRPr>
          </a:p>
        </p:txBody>
      </p:sp>
      <p:pic>
        <p:nvPicPr>
          <p:cNvPr id="148" name="Google Shape;148;p15"/>
          <p:cNvPicPr preferRelativeResize="0"/>
          <p:nvPr/>
        </p:nvPicPr>
        <p:blipFill>
          <a:blip r:embed="rId3">
            <a:alphaModFix/>
          </a:blip>
          <a:stretch>
            <a:fillRect/>
          </a:stretch>
        </p:blipFill>
        <p:spPr>
          <a:xfrm>
            <a:off x="215821" y="1402837"/>
            <a:ext cx="8434062" cy="35759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F2B32F-0AFC-4F3C-B2C4-8411C5F222C6}"/>
              </a:ext>
            </a:extLst>
          </p:cNvPr>
          <p:cNvPicPr>
            <a:picLocks noChangeAspect="1"/>
          </p:cNvPicPr>
          <p:nvPr/>
        </p:nvPicPr>
        <p:blipFill>
          <a:blip r:embed="rId2"/>
          <a:stretch>
            <a:fillRect/>
          </a:stretch>
        </p:blipFill>
        <p:spPr>
          <a:xfrm>
            <a:off x="1420264" y="820188"/>
            <a:ext cx="6303472" cy="4020381"/>
          </a:xfrm>
          <a:prstGeom prst="rect">
            <a:avLst/>
          </a:prstGeom>
        </p:spPr>
      </p:pic>
    </p:spTree>
    <p:extLst>
      <p:ext uri="{BB962C8B-B14F-4D97-AF65-F5344CB8AC3E}">
        <p14:creationId xmlns:p14="http://schemas.microsoft.com/office/powerpoint/2010/main" val="329053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DB724E-DE29-44E3-BC40-D5B3B4A7A50F}"/>
              </a:ext>
            </a:extLst>
          </p:cNvPr>
          <p:cNvPicPr>
            <a:picLocks noChangeAspect="1"/>
          </p:cNvPicPr>
          <p:nvPr/>
        </p:nvPicPr>
        <p:blipFill>
          <a:blip r:embed="rId2"/>
          <a:stretch>
            <a:fillRect/>
          </a:stretch>
        </p:blipFill>
        <p:spPr>
          <a:xfrm>
            <a:off x="1092417" y="629627"/>
            <a:ext cx="6667500" cy="4286250"/>
          </a:xfrm>
          <a:prstGeom prst="rect">
            <a:avLst/>
          </a:prstGeom>
        </p:spPr>
      </p:pic>
      <p:sp>
        <p:nvSpPr>
          <p:cNvPr id="8" name="Rectangle: Rounded Corners 7">
            <a:extLst>
              <a:ext uri="{FF2B5EF4-FFF2-40B4-BE49-F238E27FC236}">
                <a16:creationId xmlns:a16="http://schemas.microsoft.com/office/drawing/2014/main" id="{FA75A02D-96D1-4FFA-9C78-A94BE83A0C69}"/>
              </a:ext>
            </a:extLst>
          </p:cNvPr>
          <p:cNvSpPr/>
          <p:nvPr/>
        </p:nvSpPr>
        <p:spPr>
          <a:xfrm>
            <a:off x="874643" y="2536608"/>
            <a:ext cx="1567544" cy="7326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 has the highest number of FFR.</a:t>
            </a:r>
          </a:p>
        </p:txBody>
      </p:sp>
      <p:sp>
        <p:nvSpPr>
          <p:cNvPr id="9" name="Rectangle: Rounded Corners 8">
            <a:extLst>
              <a:ext uri="{FF2B5EF4-FFF2-40B4-BE49-F238E27FC236}">
                <a16:creationId xmlns:a16="http://schemas.microsoft.com/office/drawing/2014/main" id="{0E8F7845-D837-4929-8927-5C3D7DEF5D9D}"/>
              </a:ext>
            </a:extLst>
          </p:cNvPr>
          <p:cNvSpPr/>
          <p:nvPr/>
        </p:nvSpPr>
        <p:spPr>
          <a:xfrm>
            <a:off x="1841845" y="4075369"/>
            <a:ext cx="1567544" cy="7326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AK has the lowest number of FFR.</a:t>
            </a:r>
          </a:p>
        </p:txBody>
      </p:sp>
    </p:spTree>
    <p:extLst>
      <p:ext uri="{BB962C8B-B14F-4D97-AF65-F5344CB8AC3E}">
        <p14:creationId xmlns:p14="http://schemas.microsoft.com/office/powerpoint/2010/main" val="54163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D85905-C069-4566-B8CD-684C70776F8C}"/>
              </a:ext>
            </a:extLst>
          </p:cNvPr>
          <p:cNvPicPr>
            <a:picLocks noChangeAspect="1"/>
          </p:cNvPicPr>
          <p:nvPr/>
        </p:nvPicPr>
        <p:blipFill>
          <a:blip r:embed="rId2"/>
          <a:stretch>
            <a:fillRect/>
          </a:stretch>
        </p:blipFill>
        <p:spPr>
          <a:xfrm>
            <a:off x="1005494" y="728451"/>
            <a:ext cx="6667500" cy="4286250"/>
          </a:xfrm>
          <a:prstGeom prst="rect">
            <a:avLst/>
          </a:prstGeom>
        </p:spPr>
      </p:pic>
      <p:sp>
        <p:nvSpPr>
          <p:cNvPr id="7" name="Rectangle: Rounded Corners 6">
            <a:extLst>
              <a:ext uri="{FF2B5EF4-FFF2-40B4-BE49-F238E27FC236}">
                <a16:creationId xmlns:a16="http://schemas.microsoft.com/office/drawing/2014/main" id="{17B85430-1752-4F1F-B615-5D77731FFBEE}"/>
              </a:ext>
            </a:extLst>
          </p:cNvPr>
          <p:cNvSpPr/>
          <p:nvPr/>
        </p:nvSpPr>
        <p:spPr>
          <a:xfrm>
            <a:off x="776894" y="2571750"/>
            <a:ext cx="1567544" cy="73265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 has the biggest population</a:t>
            </a:r>
          </a:p>
        </p:txBody>
      </p:sp>
      <p:sp>
        <p:nvSpPr>
          <p:cNvPr id="8" name="Rectangle: Rounded Corners 7">
            <a:extLst>
              <a:ext uri="{FF2B5EF4-FFF2-40B4-BE49-F238E27FC236}">
                <a16:creationId xmlns:a16="http://schemas.microsoft.com/office/drawing/2014/main" id="{6CDBBD25-3F58-44F2-A37B-91996CF94318}"/>
              </a:ext>
            </a:extLst>
          </p:cNvPr>
          <p:cNvSpPr/>
          <p:nvPr/>
        </p:nvSpPr>
        <p:spPr>
          <a:xfrm>
            <a:off x="4000154" y="3633019"/>
            <a:ext cx="1567544" cy="73265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TX is </a:t>
            </a:r>
          </a:p>
          <a:p>
            <a:pPr algn="ctr"/>
            <a:r>
              <a:rPr lang="en-US" sz="1200" dirty="0">
                <a:solidFill>
                  <a:schemeClr val="tx1"/>
                </a:solidFill>
              </a:rPr>
              <a:t>the second biggest</a:t>
            </a:r>
          </a:p>
        </p:txBody>
      </p:sp>
    </p:spTree>
    <p:extLst>
      <p:ext uri="{BB962C8B-B14F-4D97-AF65-F5344CB8AC3E}">
        <p14:creationId xmlns:p14="http://schemas.microsoft.com/office/powerpoint/2010/main" val="343838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43B388-2239-4307-BB83-1070EC738F74}"/>
              </a:ext>
            </a:extLst>
          </p:cNvPr>
          <p:cNvPicPr>
            <a:picLocks noChangeAspect="1"/>
          </p:cNvPicPr>
          <p:nvPr/>
        </p:nvPicPr>
        <p:blipFill>
          <a:blip r:embed="rId2"/>
          <a:stretch>
            <a:fillRect/>
          </a:stretch>
        </p:blipFill>
        <p:spPr>
          <a:xfrm>
            <a:off x="916824" y="711258"/>
            <a:ext cx="6667500" cy="4286250"/>
          </a:xfrm>
          <a:prstGeom prst="rect">
            <a:avLst/>
          </a:prstGeom>
        </p:spPr>
      </p:pic>
      <p:sp>
        <p:nvSpPr>
          <p:cNvPr id="10" name="Rectangle: Rounded Corners 9">
            <a:extLst>
              <a:ext uri="{FF2B5EF4-FFF2-40B4-BE49-F238E27FC236}">
                <a16:creationId xmlns:a16="http://schemas.microsoft.com/office/drawing/2014/main" id="{CE96B442-B2A7-46DE-BF99-B5B4674FA1A8}"/>
              </a:ext>
            </a:extLst>
          </p:cNvPr>
          <p:cNvSpPr/>
          <p:nvPr/>
        </p:nvSpPr>
        <p:spPr>
          <a:xfrm>
            <a:off x="5535312" y="2658267"/>
            <a:ext cx="1567544" cy="732657"/>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MD is the highest avg income state</a:t>
            </a:r>
          </a:p>
        </p:txBody>
      </p:sp>
      <p:sp>
        <p:nvSpPr>
          <p:cNvPr id="11" name="Rectangle: Rounded Corners 10">
            <a:extLst>
              <a:ext uri="{FF2B5EF4-FFF2-40B4-BE49-F238E27FC236}">
                <a16:creationId xmlns:a16="http://schemas.microsoft.com/office/drawing/2014/main" id="{EEA060AE-58D4-4D15-BE52-6532F35F821D}"/>
              </a:ext>
            </a:extLst>
          </p:cNvPr>
          <p:cNvSpPr/>
          <p:nvPr/>
        </p:nvSpPr>
        <p:spPr>
          <a:xfrm>
            <a:off x="4572000" y="3461559"/>
            <a:ext cx="1567544" cy="732657"/>
          </a:xfrm>
          <a:prstGeom prst="round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MS is the lowest avg income state</a:t>
            </a:r>
          </a:p>
        </p:txBody>
      </p:sp>
    </p:spTree>
    <p:extLst>
      <p:ext uri="{BB962C8B-B14F-4D97-AF65-F5344CB8AC3E}">
        <p14:creationId xmlns:p14="http://schemas.microsoft.com/office/powerpoint/2010/main" val="41693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535715"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solidFill>
              </a:rPr>
              <a:t>Data Analysis</a:t>
            </a:r>
            <a:endParaRPr dirty="0">
              <a:solidFill>
                <a:schemeClr val="accent1"/>
              </a:solidFill>
            </a:endParaRPr>
          </a:p>
        </p:txBody>
      </p:sp>
      <p:pic>
        <p:nvPicPr>
          <p:cNvPr id="162" name="Google Shape;162;p17"/>
          <p:cNvPicPr preferRelativeResize="0"/>
          <p:nvPr/>
        </p:nvPicPr>
        <p:blipFill>
          <a:blip r:embed="rId3">
            <a:alphaModFix/>
          </a:blip>
          <a:stretch>
            <a:fillRect/>
          </a:stretch>
        </p:blipFill>
        <p:spPr>
          <a:xfrm>
            <a:off x="181744" y="1108176"/>
            <a:ext cx="3873421" cy="1941449"/>
          </a:xfrm>
          <a:prstGeom prst="rect">
            <a:avLst/>
          </a:prstGeom>
          <a:noFill/>
          <a:ln>
            <a:noFill/>
          </a:ln>
        </p:spPr>
      </p:pic>
      <p:pic>
        <p:nvPicPr>
          <p:cNvPr id="163" name="Google Shape;163;p17"/>
          <p:cNvPicPr preferRelativeResize="0"/>
          <p:nvPr/>
        </p:nvPicPr>
        <p:blipFill>
          <a:blip r:embed="rId4">
            <a:alphaModFix/>
          </a:blip>
          <a:stretch>
            <a:fillRect/>
          </a:stretch>
        </p:blipFill>
        <p:spPr>
          <a:xfrm>
            <a:off x="4339140" y="1090438"/>
            <a:ext cx="4189129" cy="1959187"/>
          </a:xfrm>
          <a:prstGeom prst="rect">
            <a:avLst/>
          </a:prstGeom>
          <a:noFill/>
          <a:ln>
            <a:noFill/>
          </a:ln>
        </p:spPr>
      </p:pic>
      <p:pic>
        <p:nvPicPr>
          <p:cNvPr id="164" name="Google Shape;164;p17"/>
          <p:cNvPicPr preferRelativeResize="0"/>
          <p:nvPr/>
        </p:nvPicPr>
        <p:blipFill>
          <a:blip r:embed="rId5">
            <a:alphaModFix/>
          </a:blip>
          <a:stretch>
            <a:fillRect/>
          </a:stretch>
        </p:blipFill>
        <p:spPr>
          <a:xfrm>
            <a:off x="312372" y="3179475"/>
            <a:ext cx="3742793" cy="1941450"/>
          </a:xfrm>
          <a:prstGeom prst="rect">
            <a:avLst/>
          </a:prstGeom>
          <a:noFill/>
          <a:ln>
            <a:noFill/>
          </a:ln>
        </p:spPr>
      </p:pic>
      <p:pic>
        <p:nvPicPr>
          <p:cNvPr id="165" name="Google Shape;165;p17"/>
          <p:cNvPicPr preferRelativeResize="0"/>
          <p:nvPr/>
        </p:nvPicPr>
        <p:blipFill>
          <a:blip r:embed="rId6">
            <a:alphaModFix/>
          </a:blip>
          <a:stretch>
            <a:fillRect/>
          </a:stretch>
        </p:blipFill>
        <p:spPr>
          <a:xfrm>
            <a:off x="4289106" y="3170606"/>
            <a:ext cx="4327781" cy="1959187"/>
          </a:xfrm>
          <a:prstGeom prst="rect">
            <a:avLst/>
          </a:prstGeom>
          <a:noFill/>
          <a:ln>
            <a:noFill/>
          </a:ln>
        </p:spPr>
      </p:pic>
    </p:spTree>
  </p:cSld>
  <p:clrMapOvr>
    <a:masterClrMapping/>
  </p:clrMapOvr>
</p:sld>
</file>

<file path=ppt/theme/theme1.xml><?xml version="1.0" encoding="utf-8"?>
<a:theme xmlns:a="http://schemas.openxmlformats.org/drawingml/2006/main" name="Dividend">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193</TotalTime>
  <Words>400</Words>
  <Application>Microsoft Office PowerPoint</Application>
  <PresentationFormat>On-screen Show (16:9)</PresentationFormat>
  <Paragraphs>38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Arial</vt:lpstr>
      <vt:lpstr>Wingdings 2</vt:lpstr>
      <vt:lpstr>Dividend</vt:lpstr>
      <vt:lpstr>Supersize America</vt:lpstr>
      <vt:lpstr>Motivation and Summary </vt:lpstr>
      <vt:lpstr>PowerPoint Presentation</vt:lpstr>
      <vt:lpstr>Data cleanup and exploration</vt:lpstr>
      <vt:lpstr>PowerPoint Presentation</vt:lpstr>
      <vt:lpstr>PowerPoint Presentation</vt:lpstr>
      <vt:lpstr>PowerPoint Presentation</vt:lpstr>
      <vt:lpstr>PowerPoint Presentation</vt:lpstr>
      <vt:lpstr>Data Analysis</vt:lpstr>
      <vt:lpstr>Conclusion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Supersize America</dc:title>
  <dc:creator>seo1133</dc:creator>
  <cp:lastModifiedBy>Lena Kim</cp:lastModifiedBy>
  <cp:revision>20</cp:revision>
  <dcterms:modified xsi:type="dcterms:W3CDTF">2019-06-15T16:31:13Z</dcterms:modified>
</cp:coreProperties>
</file>