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4674"/>
  </p:normalViewPr>
  <p:slideViewPr>
    <p:cSldViewPr snapToGrid="0" snapToObjects="1">
      <p:cViewPr varScale="1">
        <p:scale>
          <a:sx n="144" d="100"/>
          <a:sy n="144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i.stanford.edu/~ang/papers/nips01-spectral.pdf" TargetMode="External"/><Relationship Id="rId2" Type="http://schemas.openxmlformats.org/officeDocument/2006/relationships/hyperlink" Target="https://towardsdatascience.com/spectral-clustering-82d3cff3d3b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1BD1-9680-164E-93CE-FD44485E0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b="1" dirty="0"/>
              <a:t>An approach for cities clustering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B2C5A-C438-244A-BF84-9CBB26A96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Phuc Tran Duy</a:t>
            </a:r>
          </a:p>
        </p:txBody>
      </p:sp>
    </p:spTree>
    <p:extLst>
      <p:ext uri="{BB962C8B-B14F-4D97-AF65-F5344CB8AC3E}">
        <p14:creationId xmlns:p14="http://schemas.microsoft.com/office/powerpoint/2010/main" val="1228528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10D4-0551-534C-ADE2-D8D9FF82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clustering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94AB6-8D78-B94F-9660-4A8B9ACC6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Compute a similarity graph</a:t>
            </a:r>
          </a:p>
          <a:p>
            <a:r>
              <a:rPr lang="en-US" dirty="0"/>
              <a:t>2. Project the data onto a low-dimensional space</a:t>
            </a:r>
          </a:p>
          <a:p>
            <a:r>
              <a:rPr lang="en-US" dirty="0"/>
              <a:t>3. Create clusters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98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4492-DCF0-FA41-B179-250707DBD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Example of similarity matrix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736791-5918-604C-9B92-F11290B4E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07167"/>
              </p:ext>
            </p:extLst>
          </p:nvPr>
        </p:nvGraphicFramePr>
        <p:xfrm>
          <a:off x="677334" y="1930400"/>
          <a:ext cx="7176705" cy="1965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4676">
                  <a:extLst>
                    <a:ext uri="{9D8B030D-6E8A-4147-A177-3AD203B41FA5}">
                      <a16:colId xmlns:a16="http://schemas.microsoft.com/office/drawing/2014/main" val="748953685"/>
                    </a:ext>
                  </a:extLst>
                </a:gridCol>
                <a:gridCol w="1991345">
                  <a:extLst>
                    <a:ext uri="{9D8B030D-6E8A-4147-A177-3AD203B41FA5}">
                      <a16:colId xmlns:a16="http://schemas.microsoft.com/office/drawing/2014/main" val="846616964"/>
                    </a:ext>
                  </a:extLst>
                </a:gridCol>
                <a:gridCol w="2134361">
                  <a:extLst>
                    <a:ext uri="{9D8B030D-6E8A-4147-A177-3AD203B41FA5}">
                      <a16:colId xmlns:a16="http://schemas.microsoft.com/office/drawing/2014/main" val="126464494"/>
                    </a:ext>
                  </a:extLst>
                </a:gridCol>
                <a:gridCol w="2216323">
                  <a:extLst>
                    <a:ext uri="{9D8B030D-6E8A-4147-A177-3AD203B41FA5}">
                      <a16:colId xmlns:a16="http://schemas.microsoft.com/office/drawing/2014/main" val="253296471"/>
                    </a:ext>
                  </a:extLst>
                </a:gridCol>
              </a:tblGrid>
              <a:tr h="2807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Dallas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San Diego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Phoenix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3949562"/>
                  </a:ext>
                </a:extLst>
              </a:tr>
              <a:tr h="561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Dallas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c_s(Dallas, San Diego)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c_s(Dallas, Phoenix)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4773440"/>
                  </a:ext>
                </a:extLst>
              </a:tr>
              <a:tr h="561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San Diego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c_s(San Diego, Dallas)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c_s(San Diego, Phoenix)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3529666"/>
                  </a:ext>
                </a:extLst>
              </a:tr>
              <a:tr h="561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Phoenix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c_s(Phoenix, Dallas)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c_s(Phoenix, San Diego)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87092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70207B-1575-B442-BFE7-C3666408AE09}"/>
              </a:ext>
            </a:extLst>
          </p:cNvPr>
          <p:cNvSpPr txBox="1"/>
          <p:nvPr/>
        </p:nvSpPr>
        <p:spPr>
          <a:xfrm>
            <a:off x="603682" y="4287915"/>
            <a:ext cx="394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c_s</a:t>
            </a:r>
            <a:r>
              <a:rPr lang="en-US" b="1" dirty="0"/>
              <a:t>(x, y)</a:t>
            </a:r>
            <a:r>
              <a:rPr lang="en-US" dirty="0"/>
              <a:t>: cosine similarity function </a:t>
            </a:r>
          </a:p>
        </p:txBody>
      </p:sp>
    </p:spTree>
    <p:extLst>
      <p:ext uri="{BB962C8B-B14F-4D97-AF65-F5344CB8AC3E}">
        <p14:creationId xmlns:p14="http://schemas.microsoft.com/office/powerpoint/2010/main" val="2797265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9A1B-170C-A249-A3DE-FE68F9B2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871DF-E419-8545-9232-8406159CE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24" y="1775534"/>
            <a:ext cx="6747275" cy="40291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FECF71-8857-E945-A9FB-13CF0F536054}"/>
              </a:ext>
            </a:extLst>
          </p:cNvPr>
          <p:cNvSpPr txBox="1"/>
          <p:nvPr/>
        </p:nvSpPr>
        <p:spPr>
          <a:xfrm>
            <a:off x="7403977" y="2260607"/>
            <a:ext cx="2555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Spectral clustering: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n-cluster: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Affinity: ‘precompute’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random_state</a:t>
            </a:r>
            <a:r>
              <a:rPr lang="en-US" sz="1600" dirty="0"/>
              <a:t>: 0</a:t>
            </a:r>
          </a:p>
        </p:txBody>
      </p:sp>
    </p:spTree>
    <p:extLst>
      <p:ext uri="{BB962C8B-B14F-4D97-AF65-F5344CB8AC3E}">
        <p14:creationId xmlns:p14="http://schemas.microsoft.com/office/powerpoint/2010/main" val="2817762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1724-A04E-DE4B-9B60-1E002318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7FEFD-BE57-3341-855C-DBD744034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677741"/>
          </a:xfrm>
        </p:spPr>
        <p:txBody>
          <a:bodyPr/>
          <a:lstStyle/>
          <a:p>
            <a:r>
              <a:rPr lang="en-US" dirty="0"/>
              <a:t>Proposed an approach for clustering cities in USA base on their venues.</a:t>
            </a:r>
          </a:p>
          <a:p>
            <a:r>
              <a:rPr lang="en-US" dirty="0"/>
              <a:t>Point out why cosine similarity is better suite than Euclidean distance for this problem.</a:t>
            </a:r>
          </a:p>
          <a:p>
            <a:r>
              <a:rPr lang="en-US" dirty="0"/>
              <a:t>Apply for more cities around the world</a:t>
            </a:r>
          </a:p>
        </p:txBody>
      </p:sp>
    </p:spTree>
    <p:extLst>
      <p:ext uri="{BB962C8B-B14F-4D97-AF65-F5344CB8AC3E}">
        <p14:creationId xmlns:p14="http://schemas.microsoft.com/office/powerpoint/2010/main" val="1091437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FCBF-3890-334A-8197-5D7692E5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44E3-4A2C-2B46-8679-42A130427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https://towardsdatascience.com/spectral-clustering-82d3cff3d3b7</a:t>
            </a:r>
            <a:endParaRPr lang="en-US" dirty="0"/>
          </a:p>
          <a:p>
            <a:r>
              <a:rPr lang="en-US" u="sng" dirty="0">
                <a:hlinkClick r:id="rId3"/>
              </a:rPr>
              <a:t>http://ai.stanford.edu</a:t>
            </a:r>
            <a:r>
              <a:rPr lang="en-US" u="sng">
                <a:hlinkClick r:id="rId3"/>
              </a:rPr>
              <a:t>/~ang/papers/nips01-spectral.pdf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7440-AFDC-FD45-938A-18988537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8BA30-19FE-D04C-8896-E28C0C94E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670852" cy="3880773"/>
          </a:xfrm>
        </p:spPr>
        <p:txBody>
          <a:bodyPr/>
          <a:lstStyle/>
          <a:p>
            <a:r>
              <a:rPr lang="en-US" dirty="0"/>
              <a:t>One of the most concern problems of international companies when entering new market is understanding market’s culture. </a:t>
            </a:r>
          </a:p>
          <a:p>
            <a:r>
              <a:rPr lang="en-US" dirty="0"/>
              <a:t>They can apply their success case studies of similar market in order to reduce analytic and research effort for new market. </a:t>
            </a:r>
          </a:p>
          <a:p>
            <a:r>
              <a:rPr lang="en-US" dirty="0"/>
              <a:t>To achieve this, they must have a method to measure how similar one city with others. </a:t>
            </a:r>
          </a:p>
        </p:txBody>
      </p:sp>
    </p:spTree>
    <p:extLst>
      <p:ext uri="{BB962C8B-B14F-4D97-AF65-F5344CB8AC3E}">
        <p14:creationId xmlns:p14="http://schemas.microsoft.com/office/powerpoint/2010/main" val="349449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86C1-8FCB-474B-B1CD-1A7EAC33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acquisition and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F2D0-32A3-1D47-B911-12654AADC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map API</a:t>
            </a:r>
          </a:p>
          <a:p>
            <a:r>
              <a:rPr lang="en-US" dirty="0"/>
              <a:t>Foursquare API</a:t>
            </a:r>
          </a:p>
          <a:p>
            <a:r>
              <a:rPr lang="en-US" dirty="0"/>
              <a:t>US cities dataset</a:t>
            </a:r>
          </a:p>
        </p:txBody>
      </p:sp>
    </p:spTree>
    <p:extLst>
      <p:ext uri="{BB962C8B-B14F-4D97-AF65-F5344CB8AC3E}">
        <p14:creationId xmlns:p14="http://schemas.microsoft.com/office/powerpoint/2010/main" val="378649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86C1-8FCB-474B-B1CD-1A7EAC33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acquisition and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F2D0-32A3-1D47-B911-12654AADC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duplicate city name in US cities dataset</a:t>
            </a:r>
          </a:p>
          <a:p>
            <a:r>
              <a:rPr lang="en-US" dirty="0"/>
              <a:t>Remove missing population information records</a:t>
            </a:r>
          </a:p>
          <a:p>
            <a:r>
              <a:rPr lang="en-US" dirty="0"/>
              <a:t>Only get top 3 highest population in each state</a:t>
            </a:r>
          </a:p>
        </p:txBody>
      </p:sp>
    </p:spTree>
    <p:extLst>
      <p:ext uri="{BB962C8B-B14F-4D97-AF65-F5344CB8AC3E}">
        <p14:creationId xmlns:p14="http://schemas.microsoft.com/office/powerpoint/2010/main" val="49129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8F81-5F46-CA44-85AC-B9B7411F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E8F9-C685-6A4F-BB99-61F07BCAF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venue categories and assign to them which city they belong to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938CB9-6C2F-1F41-94C0-959EC8335879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Feature selection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F33F73-09C9-5640-8CA8-27E9D7356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812544"/>
              </p:ext>
            </p:extLst>
          </p:nvPr>
        </p:nvGraphicFramePr>
        <p:xfrm>
          <a:off x="1562303" y="3009381"/>
          <a:ext cx="3080718" cy="22106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0359">
                  <a:extLst>
                    <a:ext uri="{9D8B030D-6E8A-4147-A177-3AD203B41FA5}">
                      <a16:colId xmlns:a16="http://schemas.microsoft.com/office/drawing/2014/main" val="2077188648"/>
                    </a:ext>
                  </a:extLst>
                </a:gridCol>
                <a:gridCol w="1540359">
                  <a:extLst>
                    <a:ext uri="{9D8B030D-6E8A-4147-A177-3AD203B41FA5}">
                      <a16:colId xmlns:a16="http://schemas.microsoft.com/office/drawing/2014/main" val="3475155949"/>
                    </a:ext>
                  </a:extLst>
                </a:gridCol>
              </a:tblGrid>
              <a:tr h="5091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Category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City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3768298"/>
                  </a:ext>
                </a:extLst>
              </a:tr>
              <a:tr h="4870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Coffee Shop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Dallas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81916"/>
                  </a:ext>
                </a:extLst>
              </a:tr>
              <a:tr h="6072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San Diego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3183033"/>
                  </a:ext>
                </a:extLst>
              </a:tr>
              <a:tr h="6072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Los Angeles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5593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42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7D3F-9200-A640-A499-0A56CD5D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352DB-31D3-6D44-9F96-9DDF9FEA9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/>
              <a:t>420</a:t>
            </a:r>
            <a:r>
              <a:rPr lang="en-US" dirty="0"/>
              <a:t> unique categories were found in our dataset.</a:t>
            </a:r>
          </a:p>
          <a:p>
            <a:r>
              <a:rPr lang="en-US" dirty="0"/>
              <a:t>Top 10 most popular venue categories: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D3BAE1-D7B6-2740-AB03-446F4D9F3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659209"/>
              </p:ext>
            </p:extLst>
          </p:nvPr>
        </p:nvGraphicFramePr>
        <p:xfrm>
          <a:off x="1154098" y="3080551"/>
          <a:ext cx="6818050" cy="30939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09025">
                  <a:extLst>
                    <a:ext uri="{9D8B030D-6E8A-4147-A177-3AD203B41FA5}">
                      <a16:colId xmlns:a16="http://schemas.microsoft.com/office/drawing/2014/main" val="2694941327"/>
                    </a:ext>
                  </a:extLst>
                </a:gridCol>
                <a:gridCol w="3409025">
                  <a:extLst>
                    <a:ext uri="{9D8B030D-6E8A-4147-A177-3AD203B41FA5}">
                      <a16:colId xmlns:a16="http://schemas.microsoft.com/office/drawing/2014/main" val="2850724068"/>
                    </a:ext>
                  </a:extLst>
                </a:gridCol>
              </a:tblGrid>
              <a:tr h="2812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Category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Count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2756166"/>
                  </a:ext>
                </a:extLst>
              </a:tr>
              <a:tr h="2812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Coffee Shop           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5056226"/>
                  </a:ext>
                </a:extLst>
              </a:tr>
              <a:tr h="2812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American Restaurant   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6334943"/>
                  </a:ext>
                </a:extLst>
              </a:tr>
              <a:tr h="2812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Pizza Place       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8181834"/>
                  </a:ext>
                </a:extLst>
              </a:tr>
              <a:tr h="2812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Park 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6500567"/>
                  </a:ext>
                </a:extLst>
              </a:tr>
              <a:tr h="2812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Brewery               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498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7866099"/>
                  </a:ext>
                </a:extLst>
              </a:tr>
              <a:tr h="2812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Mexican Restaurant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4300270"/>
                  </a:ext>
                </a:extLst>
              </a:tr>
              <a:tr h="2812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Bar                   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7252462"/>
                  </a:ext>
                </a:extLst>
              </a:tr>
              <a:tr h="2812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Grocery Store         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2372409"/>
                  </a:ext>
                </a:extLst>
              </a:tr>
              <a:tr h="2812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Italian Restaurant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5106878"/>
                  </a:ext>
                </a:extLst>
              </a:tr>
              <a:tr h="2812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Ice Cream Shop        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317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125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68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3C08-0B71-7A4E-BBC2-2DC0F8F4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91F79-64F8-EB47-82F2-5CB74D220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826277"/>
            <a:ext cx="6761621" cy="2525059"/>
          </a:xfrm>
        </p:spPr>
        <p:txBody>
          <a:bodyPr/>
          <a:lstStyle/>
          <a:p>
            <a:r>
              <a:rPr lang="en-US" dirty="0"/>
              <a:t>Group these vectors by city name, then calculate average of appearance of each venue --&gt; Feature vector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D7FF2D-59BF-DE4A-BCCB-E3D98AC4B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052246"/>
              </p:ext>
            </p:extLst>
          </p:nvPr>
        </p:nvGraphicFramePr>
        <p:xfrm>
          <a:off x="1191425" y="2383161"/>
          <a:ext cx="6399930" cy="1217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9986">
                  <a:extLst>
                    <a:ext uri="{9D8B030D-6E8A-4147-A177-3AD203B41FA5}">
                      <a16:colId xmlns:a16="http://schemas.microsoft.com/office/drawing/2014/main" val="4048277943"/>
                    </a:ext>
                  </a:extLst>
                </a:gridCol>
                <a:gridCol w="1279986">
                  <a:extLst>
                    <a:ext uri="{9D8B030D-6E8A-4147-A177-3AD203B41FA5}">
                      <a16:colId xmlns:a16="http://schemas.microsoft.com/office/drawing/2014/main" val="1483865928"/>
                    </a:ext>
                  </a:extLst>
                </a:gridCol>
                <a:gridCol w="1279986">
                  <a:extLst>
                    <a:ext uri="{9D8B030D-6E8A-4147-A177-3AD203B41FA5}">
                      <a16:colId xmlns:a16="http://schemas.microsoft.com/office/drawing/2014/main" val="1744502492"/>
                    </a:ext>
                  </a:extLst>
                </a:gridCol>
                <a:gridCol w="1279986">
                  <a:extLst>
                    <a:ext uri="{9D8B030D-6E8A-4147-A177-3AD203B41FA5}">
                      <a16:colId xmlns:a16="http://schemas.microsoft.com/office/drawing/2014/main" val="2972265796"/>
                    </a:ext>
                  </a:extLst>
                </a:gridCol>
                <a:gridCol w="1279986">
                  <a:extLst>
                    <a:ext uri="{9D8B030D-6E8A-4147-A177-3AD203B41FA5}">
                      <a16:colId xmlns:a16="http://schemas.microsoft.com/office/drawing/2014/main" val="3804558732"/>
                    </a:ext>
                  </a:extLst>
                </a:gridCol>
              </a:tblGrid>
              <a:tr h="3044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Coffee Shop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Restaurant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Park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Grocery Store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2475381"/>
                  </a:ext>
                </a:extLst>
              </a:tr>
              <a:tr h="3044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1029707"/>
                  </a:ext>
                </a:extLst>
              </a:tr>
              <a:tr h="3044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0892278"/>
                  </a:ext>
                </a:extLst>
              </a:tr>
              <a:tr h="3044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2136139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6DD455-7244-2E45-A774-AEB25C0A9F19}"/>
              </a:ext>
            </a:extLst>
          </p:cNvPr>
          <p:cNvSpPr txBox="1">
            <a:spLocks/>
          </p:cNvSpPr>
          <p:nvPr/>
        </p:nvSpPr>
        <p:spPr>
          <a:xfrm>
            <a:off x="677334" y="1860229"/>
            <a:ext cx="8596668" cy="1806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Transform each venue to one-hot encoding vector.</a:t>
            </a:r>
          </a:p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0C97F66-D04A-DB4B-A1C4-1E9BF9331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890723"/>
              </p:ext>
            </p:extLst>
          </p:nvPr>
        </p:nvGraphicFramePr>
        <p:xfrm>
          <a:off x="1191425" y="4551348"/>
          <a:ext cx="6399930" cy="1139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427">
                  <a:extLst>
                    <a:ext uri="{9D8B030D-6E8A-4147-A177-3AD203B41FA5}">
                      <a16:colId xmlns:a16="http://schemas.microsoft.com/office/drawing/2014/main" val="1740813390"/>
                    </a:ext>
                  </a:extLst>
                </a:gridCol>
                <a:gridCol w="1066427">
                  <a:extLst>
                    <a:ext uri="{9D8B030D-6E8A-4147-A177-3AD203B41FA5}">
                      <a16:colId xmlns:a16="http://schemas.microsoft.com/office/drawing/2014/main" val="3356312071"/>
                    </a:ext>
                  </a:extLst>
                </a:gridCol>
                <a:gridCol w="1066427">
                  <a:extLst>
                    <a:ext uri="{9D8B030D-6E8A-4147-A177-3AD203B41FA5}">
                      <a16:colId xmlns:a16="http://schemas.microsoft.com/office/drawing/2014/main" val="2346764352"/>
                    </a:ext>
                  </a:extLst>
                </a:gridCol>
                <a:gridCol w="1066427">
                  <a:extLst>
                    <a:ext uri="{9D8B030D-6E8A-4147-A177-3AD203B41FA5}">
                      <a16:colId xmlns:a16="http://schemas.microsoft.com/office/drawing/2014/main" val="3276025405"/>
                    </a:ext>
                  </a:extLst>
                </a:gridCol>
                <a:gridCol w="1067111">
                  <a:extLst>
                    <a:ext uri="{9D8B030D-6E8A-4147-A177-3AD203B41FA5}">
                      <a16:colId xmlns:a16="http://schemas.microsoft.com/office/drawing/2014/main" val="2068229494"/>
                    </a:ext>
                  </a:extLst>
                </a:gridCol>
                <a:gridCol w="1067111">
                  <a:extLst>
                    <a:ext uri="{9D8B030D-6E8A-4147-A177-3AD203B41FA5}">
                      <a16:colId xmlns:a16="http://schemas.microsoft.com/office/drawing/2014/main" val="1738127367"/>
                    </a:ext>
                  </a:extLst>
                </a:gridCol>
              </a:tblGrid>
              <a:tr h="5696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City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Coffee Shop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Restaurant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1261393"/>
                  </a:ext>
                </a:extLst>
              </a:tr>
              <a:tr h="2848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Miami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4456501"/>
                  </a:ext>
                </a:extLst>
              </a:tr>
              <a:tr h="2848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Dallas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762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13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2384-B124-334F-A48E-42D9161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A7764-588E-DB45-9749-5696BE38B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16103" cy="3880773"/>
          </a:xfrm>
        </p:spPr>
        <p:txBody>
          <a:bodyPr/>
          <a:lstStyle/>
          <a:p>
            <a:r>
              <a:rPr lang="en-US" dirty="0"/>
              <a:t>Euclidean distance between two point A and B can be long. </a:t>
            </a:r>
          </a:p>
          <a:p>
            <a:r>
              <a:rPr lang="en-US" dirty="0"/>
              <a:t>The angle which created between them are small. </a:t>
            </a:r>
          </a:p>
          <a:p>
            <a:r>
              <a:rPr lang="en-US" dirty="0"/>
              <a:t>Euclidean distance doesn’t work well with our frequency vectors, but cosine similarity does.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279E2-F0C3-6B4F-B794-FCA465E18A5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01" y="2028825"/>
            <a:ext cx="4367771" cy="33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4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575D-8DFE-6E48-A6AE-10D89345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clustering vs K-Means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E250FE-12F3-C44F-95DF-8953E3F39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313" y="2240108"/>
            <a:ext cx="8146711" cy="2342468"/>
          </a:xfrm>
        </p:spPr>
      </p:pic>
    </p:spTree>
    <p:extLst>
      <p:ext uri="{BB962C8B-B14F-4D97-AF65-F5344CB8AC3E}">
        <p14:creationId xmlns:p14="http://schemas.microsoft.com/office/powerpoint/2010/main" val="13582052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472</Words>
  <Application>Microsoft Macintosh PowerPoint</Application>
  <PresentationFormat>Widescreen</PresentationFormat>
  <Paragraphs>132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 3</vt:lpstr>
      <vt:lpstr>Facet</vt:lpstr>
      <vt:lpstr>An approach for cities clustering</vt:lpstr>
      <vt:lpstr>Introduction</vt:lpstr>
      <vt:lpstr>Data acquisition and cleaning</vt:lpstr>
      <vt:lpstr>Data acquisition and cleaning</vt:lpstr>
      <vt:lpstr>Feature selection</vt:lpstr>
      <vt:lpstr>EDA</vt:lpstr>
      <vt:lpstr>Feature vector</vt:lpstr>
      <vt:lpstr>Cosine similarity</vt:lpstr>
      <vt:lpstr>Spectral clustering vs K-Means</vt:lpstr>
      <vt:lpstr>Spectral clustering steps</vt:lpstr>
      <vt:lpstr>Example of similarity matrix</vt:lpstr>
      <vt:lpstr>Spectral clustering</vt:lpstr>
      <vt:lpstr>Conclusion and future directions</vt:lpstr>
      <vt:lpstr>Reference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Phuc Tran Duy</dc:creator>
  <cp:lastModifiedBy>Phuc Tran Duy</cp:lastModifiedBy>
  <cp:revision>12</cp:revision>
  <dcterms:created xsi:type="dcterms:W3CDTF">2019-04-29T09:14:52Z</dcterms:created>
  <dcterms:modified xsi:type="dcterms:W3CDTF">2019-04-29T09:49:55Z</dcterms:modified>
</cp:coreProperties>
</file>