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Koh Santepheap"/>
      <p:regular r:id="rId28"/>
      <p:bold r:id="rId29"/>
    </p:embeddedFont>
    <p:embeddedFont>
      <p:font typeface="Open Sans SemiBold"/>
      <p:regular r:id="rId30"/>
      <p:bold r:id="rId31"/>
      <p:italic r:id="rId32"/>
      <p:boldItalic r:id="rId33"/>
    </p:embeddedFont>
    <p:embeddedFont>
      <p:font typeface="Open Sans ExtraBold"/>
      <p:bold r:id="rId34"/>
      <p:boldItalic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736">
          <p15:clr>
            <a:srgbClr val="A4A3A4"/>
          </p15:clr>
        </p15:guide>
        <p15:guide id="2" pos="5472">
          <p15:clr>
            <a:srgbClr val="9AA0A6"/>
          </p15:clr>
        </p15:guide>
        <p15:guide id="3" orient="horz" pos="144">
          <p15:clr>
            <a:srgbClr val="9AA0A6"/>
          </p15:clr>
        </p15:guide>
        <p15:guide id="4" orient="horz" pos="2971">
          <p15:clr>
            <a:srgbClr val="9AA0A6"/>
          </p15:clr>
        </p15:guide>
        <p15:guide id="5" pos="288">
          <p15:clr>
            <a:srgbClr val="9AA0A6"/>
          </p15:clr>
        </p15:guide>
        <p15:guide id="6" pos="3024">
          <p15:clr>
            <a:srgbClr val="A4A3A4"/>
          </p15:clr>
        </p15:guide>
        <p15:guide id="7" pos="476">
          <p15:clr>
            <a:srgbClr val="9AA0A6"/>
          </p15:clr>
        </p15:guide>
        <p15:guide id="8" pos="5285">
          <p15:clr>
            <a:srgbClr val="9AA0A6"/>
          </p15:clr>
        </p15:guide>
        <p15:guide id="9" orient="horz" pos="75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0A22A97-FE55-4426-AA9E-EEDB4D94299D}">
  <a:tblStyle styleId="{80A22A97-FE55-4426-AA9E-EEDB4D9429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736"/>
        <p:guide pos="5472"/>
        <p:guide pos="144" orient="horz"/>
        <p:guide pos="2971" orient="horz"/>
        <p:guide pos="288"/>
        <p:guide pos="3024"/>
        <p:guide pos="476"/>
        <p:guide pos="5285"/>
        <p:guide pos="75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KohSantepheap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KohSantepheap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SemiBold-bold.fntdata"/><Relationship Id="rId30" Type="http://schemas.openxmlformats.org/officeDocument/2006/relationships/font" Target="fonts/OpenSansSemiBold-regular.fntdata"/><Relationship Id="rId11" Type="http://schemas.openxmlformats.org/officeDocument/2006/relationships/slide" Target="slides/slide5.xml"/><Relationship Id="rId33" Type="http://schemas.openxmlformats.org/officeDocument/2006/relationships/font" Target="fonts/OpenSansSemiBold-boldItalic.fntdata"/><Relationship Id="rId10" Type="http://schemas.openxmlformats.org/officeDocument/2006/relationships/slide" Target="slides/slide4.xml"/><Relationship Id="rId32" Type="http://schemas.openxmlformats.org/officeDocument/2006/relationships/font" Target="fonts/OpenSansSemiBold-italic.fntdata"/><Relationship Id="rId13" Type="http://schemas.openxmlformats.org/officeDocument/2006/relationships/slide" Target="slides/slide7.xml"/><Relationship Id="rId35" Type="http://schemas.openxmlformats.org/officeDocument/2006/relationships/font" Target="fonts/OpenSansExtraBold-boldItalic.fntdata"/><Relationship Id="rId12" Type="http://schemas.openxmlformats.org/officeDocument/2006/relationships/slide" Target="slides/slide6.xml"/><Relationship Id="rId34" Type="http://schemas.openxmlformats.org/officeDocument/2006/relationships/font" Target="fonts/OpenSansExtraBold-bold.fntdata"/><Relationship Id="rId15" Type="http://schemas.openxmlformats.org/officeDocument/2006/relationships/slide" Target="slides/slide9.xml"/><Relationship Id="rId37" Type="http://schemas.openxmlformats.org/officeDocument/2006/relationships/font" Target="fonts/OpenSans-bold.fntdata"/><Relationship Id="rId14" Type="http://schemas.openxmlformats.org/officeDocument/2006/relationships/slide" Target="slides/slide8.xml"/><Relationship Id="rId36" Type="http://schemas.openxmlformats.org/officeDocument/2006/relationships/font" Target="fonts/OpenSans-regular.fntdata"/><Relationship Id="rId17" Type="http://schemas.openxmlformats.org/officeDocument/2006/relationships/slide" Target="slides/slide11.xml"/><Relationship Id="rId39" Type="http://schemas.openxmlformats.org/officeDocument/2006/relationships/font" Target="fonts/OpenSans-boldItalic.fntdata"/><Relationship Id="rId16" Type="http://schemas.openxmlformats.org/officeDocument/2006/relationships/slide" Target="slides/slide10.xml"/><Relationship Id="rId38" Type="http://schemas.openxmlformats.org/officeDocument/2006/relationships/font" Target="fonts/OpenSans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81ab2ae03a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81ab2ae03a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81ab2ae03a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81ab2ae03a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81ab2ae03a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81ab2ae03a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81ab2ae03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81ab2ae03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81ab2ae03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81ab2ae03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81ab2ae03a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81ab2ae03a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81ab2ae03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81ab2ae03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81ab2ae03a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81ab2ae03a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81ab2ae03a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81ab2ae03a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81ab2ae03a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81ab2ae03a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29c2422c0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29c2422c0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81ab2ae03a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81ab2ae03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81ab2ae03a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81ab2ae03a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450e0ad9c7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450e0ad9c7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450e0ad9c7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450e0ad9c7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7404d79d9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7404d79d9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450e0ad9c7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450e0ad9c7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50e0ad9c7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50e0ad9c7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450e0ad9c7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450e0ad9c7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81ab2ae03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81ab2ae03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3D5B6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hyperlink" Target="https://gbif.github.io/dwc-dp/cm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hyperlink" Target="https://specs.frictionlessdata.io/schemas/data-package.json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5" Type="http://schemas.openxmlformats.org/officeDocument/2006/relationships/hyperlink" Target="https://gbif.github.io/dwc-dp/#darwin-core-conceptual-model" TargetMode="External"/><Relationship Id="rId6" Type="http://schemas.openxmlformats.org/officeDocument/2006/relationships/hyperlink" Target="https://rs.gbif.org/vocabulary/gbif/establishment_means.x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3175" y="4342900"/>
            <a:ext cx="1493623" cy="3738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73575" y="1449707"/>
            <a:ext cx="6146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1EBD9"/>
                </a:solidFill>
                <a:latin typeface="Koh Santepheap"/>
                <a:ea typeface="Koh Santepheap"/>
                <a:cs typeface="Koh Santepheap"/>
                <a:sym typeface="Koh Santepheap"/>
              </a:rPr>
              <a:t>RASD </a:t>
            </a:r>
            <a:endParaRPr sz="3000">
              <a:solidFill>
                <a:srgbClr val="F1EBD9"/>
              </a:solidFill>
              <a:latin typeface="Koh Santepheap"/>
              <a:ea typeface="Koh Santepheap"/>
              <a:cs typeface="Koh Santepheap"/>
              <a:sym typeface="Koh Santephe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1EBD9"/>
                </a:solidFill>
                <a:latin typeface="Koh Santepheap"/>
                <a:ea typeface="Koh Santepheap"/>
                <a:cs typeface="Koh Santepheap"/>
                <a:sym typeface="Koh Santepheap"/>
              </a:rPr>
              <a:t>- Vocabulary and data model</a:t>
            </a:r>
            <a:endParaRPr sz="3000">
              <a:solidFill>
                <a:srgbClr val="F1EBD9"/>
              </a:solidFill>
              <a:latin typeface="Koh Santepheap"/>
              <a:ea typeface="Koh Santepheap"/>
              <a:cs typeface="Koh Santepheap"/>
              <a:sym typeface="Koh Santepheap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57200" y="4021000"/>
            <a:ext cx="30000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F1EBD9"/>
                </a:solidFill>
                <a:latin typeface="Open Sans"/>
                <a:ea typeface="Open Sans"/>
                <a:cs typeface="Open Sans"/>
                <a:sym typeface="Open Sans"/>
              </a:rPr>
              <a:t>Gaia Resources </a:t>
            </a:r>
            <a:endParaRPr b="1" sz="800">
              <a:solidFill>
                <a:srgbClr val="F1EBD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1EBD9"/>
                </a:solidFill>
                <a:latin typeface="Open Sans"/>
                <a:ea typeface="Open Sans"/>
                <a:cs typeface="Open Sans"/>
                <a:sym typeface="Open Sans"/>
              </a:rPr>
              <a:t>+61 8 9227 7309 </a:t>
            </a:r>
            <a:endParaRPr sz="800">
              <a:solidFill>
                <a:srgbClr val="F1EBD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1EBD9"/>
                </a:solidFill>
                <a:latin typeface="Open Sans"/>
                <a:ea typeface="Open Sans"/>
                <a:cs typeface="Open Sans"/>
                <a:sym typeface="Open Sans"/>
              </a:rPr>
              <a:t>Level 6, FLUX 191 St Georges Terrace, Perth</a:t>
            </a:r>
            <a:endParaRPr sz="800">
              <a:solidFill>
                <a:srgbClr val="F1EBD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1EBD9"/>
                </a:solidFill>
                <a:latin typeface="Open Sans"/>
                <a:ea typeface="Open Sans"/>
                <a:cs typeface="Open Sans"/>
                <a:sym typeface="Open Sans"/>
              </a:rPr>
              <a:t>enquiries@gaiaresources.com.au</a:t>
            </a:r>
            <a:endParaRPr sz="800">
              <a:solidFill>
                <a:srgbClr val="F1EBD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idx="12" type="sldNum"/>
          </p:nvPr>
        </p:nvSpPr>
        <p:spPr>
          <a:xfrm>
            <a:off x="8785100" y="4767050"/>
            <a:ext cx="274800" cy="289800"/>
          </a:xfrm>
          <a:prstGeom prst="rect">
            <a:avLst/>
          </a:prstGeom>
          <a:solidFill>
            <a:srgbClr val="98FFD3"/>
          </a:solidFill>
        </p:spPr>
        <p:txBody>
          <a:bodyPr anchorCtr="0" anchor="ctr" bIns="91425" lIns="0" spcFirstLastPara="1" rIns="0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800"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3" name="Google Shape;133;p22"/>
          <p:cNvSpPr txBox="1"/>
          <p:nvPr/>
        </p:nvSpPr>
        <p:spPr>
          <a:xfrm>
            <a:off x="381000" y="304800"/>
            <a:ext cx="3843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3D5B66"/>
                </a:solidFill>
                <a:latin typeface="Koh Santepheap"/>
                <a:ea typeface="Koh Santepheap"/>
                <a:cs typeface="Koh Santepheap"/>
                <a:sym typeface="Koh Santepheap"/>
              </a:rPr>
              <a:t>Treatment - focal point</a:t>
            </a:r>
            <a:endParaRPr sz="2400">
              <a:solidFill>
                <a:srgbClr val="F1EBD9"/>
              </a:solidFill>
              <a:latin typeface="Koh Santepheap"/>
              <a:ea typeface="Koh Santepheap"/>
              <a:cs typeface="Koh Santepheap"/>
              <a:sym typeface="Koh Santepheap"/>
            </a:endParaRPr>
          </a:p>
        </p:txBody>
      </p:sp>
      <p:pic>
        <p:nvPicPr>
          <p:cNvPr id="134" name="Google Shape;134;p22" title="RASD Mieke model.png"/>
          <p:cNvPicPr preferRelativeResize="0"/>
          <p:nvPr/>
        </p:nvPicPr>
        <p:blipFill rotWithShape="1">
          <a:blip r:embed="rId3">
            <a:alphaModFix/>
          </a:blip>
          <a:srcRect b="3480" l="1802" r="1812" t="3461"/>
          <a:stretch/>
        </p:blipFill>
        <p:spPr>
          <a:xfrm>
            <a:off x="1696874" y="45963"/>
            <a:ext cx="6899130" cy="5051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/>
          <p:nvPr/>
        </p:nvSpPr>
        <p:spPr>
          <a:xfrm>
            <a:off x="4633425" y="0"/>
            <a:ext cx="4506300" cy="5143500"/>
          </a:xfrm>
          <a:prstGeom prst="rect">
            <a:avLst/>
          </a:prstGeom>
          <a:solidFill>
            <a:srgbClr val="F1EB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1EBD9"/>
              </a:solidFill>
            </a:endParaRPr>
          </a:p>
        </p:txBody>
      </p:sp>
      <p:sp>
        <p:nvSpPr>
          <p:cNvPr id="140" name="Google Shape;140;p23"/>
          <p:cNvSpPr txBox="1"/>
          <p:nvPr>
            <p:ph idx="12" type="sldNum"/>
          </p:nvPr>
        </p:nvSpPr>
        <p:spPr>
          <a:xfrm>
            <a:off x="8785100" y="4767050"/>
            <a:ext cx="274800" cy="289800"/>
          </a:xfrm>
          <a:prstGeom prst="rect">
            <a:avLst/>
          </a:prstGeom>
          <a:solidFill>
            <a:srgbClr val="98FFD3"/>
          </a:solidFill>
        </p:spPr>
        <p:txBody>
          <a:bodyPr anchorCtr="0" anchor="ctr" bIns="91425" lIns="0" spcFirstLastPara="1" rIns="0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800"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1" name="Google Shape;141;p23"/>
          <p:cNvSpPr txBox="1"/>
          <p:nvPr/>
        </p:nvSpPr>
        <p:spPr>
          <a:xfrm>
            <a:off x="381000" y="304800"/>
            <a:ext cx="4002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3D5B66"/>
                </a:solidFill>
                <a:latin typeface="Koh Santepheap"/>
                <a:ea typeface="Koh Santepheap"/>
                <a:cs typeface="Koh Santepheap"/>
                <a:sym typeface="Koh Santepheap"/>
              </a:rPr>
              <a:t>Treatment - focal point</a:t>
            </a:r>
            <a:endParaRPr sz="2400">
              <a:solidFill>
                <a:srgbClr val="F1EBD9"/>
              </a:solidFill>
              <a:latin typeface="Koh Santepheap"/>
              <a:ea typeface="Koh Santepheap"/>
              <a:cs typeface="Koh Santepheap"/>
              <a:sym typeface="Koh Santepheap"/>
            </a:endParaRPr>
          </a:p>
        </p:txBody>
      </p:sp>
      <p:pic>
        <p:nvPicPr>
          <p:cNvPr id="142" name="Google Shape;142;p23" title="RASD Mieke model.png"/>
          <p:cNvPicPr preferRelativeResize="0"/>
          <p:nvPr/>
        </p:nvPicPr>
        <p:blipFill rotWithShape="1">
          <a:blip r:embed="rId3">
            <a:alphaModFix/>
          </a:blip>
          <a:srcRect b="3480" l="1802" r="1812" t="3461"/>
          <a:stretch/>
        </p:blipFill>
        <p:spPr>
          <a:xfrm>
            <a:off x="138500" y="1287649"/>
            <a:ext cx="4326449" cy="31678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3" name="Google Shape;143;p23"/>
          <p:cNvGraphicFramePr/>
          <p:nvPr/>
        </p:nvGraphicFramePr>
        <p:xfrm>
          <a:off x="4676675" y="38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{80A22A97-FE55-4426-AA9E-EEDB4D94299D}</a:tableStyleId>
              </a:tblPr>
              <a:tblGrid>
                <a:gridCol w="1996075"/>
                <a:gridCol w="24712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Field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Example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treatmentID*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001D35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550e8400-e29b-41d4-a716-446655440000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originalResource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s1234-occ1234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treatedResource*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s1234-occ1234t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resourceType*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dwc:Occurrence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treatmentType*</a:t>
                      </a:r>
                      <a:endParaRPr b="1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obfuscate coordinates</a:t>
                      </a:r>
                      <a:endParaRPr b="1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treatmentTarget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dwc:decimalLatitude, dwc:decimalLongitude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treatmentReason*</a:t>
                      </a:r>
                      <a:endParaRPr b="1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Potential harm to people or property</a:t>
                      </a:r>
                      <a:endParaRPr b="1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treatmentDescription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Coordinates obfuscated to bottom left corner of map grid square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treatmentStartDate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2025-09-24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treatmentEndDate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treatmentOrganization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Department Of Environment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/>
          <p:nvPr/>
        </p:nvSpPr>
        <p:spPr>
          <a:xfrm>
            <a:off x="4633425" y="0"/>
            <a:ext cx="4506300" cy="5143500"/>
          </a:xfrm>
          <a:prstGeom prst="rect">
            <a:avLst/>
          </a:prstGeom>
          <a:solidFill>
            <a:srgbClr val="F1EB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1EBD9"/>
              </a:solidFill>
            </a:endParaRPr>
          </a:p>
        </p:txBody>
      </p:sp>
      <p:sp>
        <p:nvSpPr>
          <p:cNvPr id="149" name="Google Shape;149;p24"/>
          <p:cNvSpPr txBox="1"/>
          <p:nvPr>
            <p:ph idx="12" type="sldNum"/>
          </p:nvPr>
        </p:nvSpPr>
        <p:spPr>
          <a:xfrm>
            <a:off x="8785100" y="4767050"/>
            <a:ext cx="274800" cy="289800"/>
          </a:xfrm>
          <a:prstGeom prst="rect">
            <a:avLst/>
          </a:prstGeom>
          <a:solidFill>
            <a:srgbClr val="98FFD3"/>
          </a:solidFill>
        </p:spPr>
        <p:txBody>
          <a:bodyPr anchorCtr="0" anchor="ctr" bIns="91425" lIns="0" spcFirstLastPara="1" rIns="0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800"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0" name="Google Shape;150;p24"/>
          <p:cNvSpPr txBox="1"/>
          <p:nvPr/>
        </p:nvSpPr>
        <p:spPr>
          <a:xfrm>
            <a:off x="381000" y="253706"/>
            <a:ext cx="4002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3D5B66"/>
                </a:solidFill>
                <a:latin typeface="Koh Santepheap"/>
                <a:ea typeface="Koh Santepheap"/>
                <a:cs typeface="Koh Santepheap"/>
                <a:sym typeface="Koh Santepheap"/>
              </a:rPr>
              <a:t>DwC-DP implementation</a:t>
            </a:r>
            <a:endParaRPr sz="2400">
              <a:solidFill>
                <a:srgbClr val="F1EBD9"/>
              </a:solidFill>
              <a:latin typeface="Koh Santepheap"/>
              <a:ea typeface="Koh Santepheap"/>
              <a:cs typeface="Koh Santepheap"/>
              <a:sym typeface="Koh Santepheap"/>
            </a:endParaRPr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0838" y="712650"/>
            <a:ext cx="6482324" cy="4344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4"/>
          <p:cNvPicPr preferRelativeResize="0"/>
          <p:nvPr/>
        </p:nvPicPr>
        <p:blipFill rotWithShape="1">
          <a:blip r:embed="rId3">
            <a:alphaModFix/>
          </a:blip>
          <a:srcRect b="88115" l="34413" r="53633" t="2671"/>
          <a:stretch/>
        </p:blipFill>
        <p:spPr>
          <a:xfrm>
            <a:off x="1721050" y="4021200"/>
            <a:ext cx="774925" cy="40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4"/>
          <p:cNvSpPr txBox="1"/>
          <p:nvPr/>
        </p:nvSpPr>
        <p:spPr>
          <a:xfrm>
            <a:off x="1772150" y="4091400"/>
            <a:ext cx="630300" cy="276900"/>
          </a:xfrm>
          <a:prstGeom prst="rect">
            <a:avLst/>
          </a:prstGeom>
          <a:solidFill>
            <a:srgbClr val="93BFD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Treatment</a:t>
            </a:r>
            <a:endParaRPr sz="600">
              <a:solidFill>
                <a:schemeClr val="dk2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154" name="Google Shape;154;p24"/>
          <p:cNvSpPr/>
          <p:nvPr/>
        </p:nvSpPr>
        <p:spPr>
          <a:xfrm>
            <a:off x="1601825" y="3791275"/>
            <a:ext cx="3704400" cy="749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5" name="Google Shape;155;p24"/>
          <p:cNvCxnSpPr/>
          <p:nvPr/>
        </p:nvCxnSpPr>
        <p:spPr>
          <a:xfrm>
            <a:off x="1133475" y="3280325"/>
            <a:ext cx="732300" cy="792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" name="Google Shape;156;p24"/>
          <p:cNvSpPr txBox="1"/>
          <p:nvPr/>
        </p:nvSpPr>
        <p:spPr>
          <a:xfrm>
            <a:off x="5928600" y="4767050"/>
            <a:ext cx="275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https://gbif.github.io/dwc-dp/cm/</a:t>
            </a:r>
            <a:r>
              <a:rPr lang="en-GB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/>
          <p:nvPr/>
        </p:nvSpPr>
        <p:spPr>
          <a:xfrm>
            <a:off x="4633425" y="0"/>
            <a:ext cx="4506300" cy="5143500"/>
          </a:xfrm>
          <a:prstGeom prst="rect">
            <a:avLst/>
          </a:prstGeom>
          <a:solidFill>
            <a:srgbClr val="F1EB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1EBD9"/>
              </a:solidFill>
            </a:endParaRPr>
          </a:p>
        </p:txBody>
      </p:sp>
      <p:sp>
        <p:nvSpPr>
          <p:cNvPr id="162" name="Google Shape;162;p25"/>
          <p:cNvSpPr txBox="1"/>
          <p:nvPr/>
        </p:nvSpPr>
        <p:spPr>
          <a:xfrm>
            <a:off x="381000" y="304800"/>
            <a:ext cx="4002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3D5B66"/>
                </a:solidFill>
                <a:latin typeface="Koh Santepheap"/>
                <a:ea typeface="Koh Santepheap"/>
                <a:cs typeface="Koh Santepheap"/>
                <a:sym typeface="Koh Santepheap"/>
              </a:rPr>
              <a:t>DwC-DP</a:t>
            </a:r>
            <a:endParaRPr sz="2400">
              <a:solidFill>
                <a:srgbClr val="F1EBD9"/>
              </a:solidFill>
              <a:latin typeface="Koh Santepheap"/>
              <a:ea typeface="Koh Santepheap"/>
              <a:cs typeface="Koh Santepheap"/>
              <a:sym typeface="Koh Santepheap"/>
            </a:endParaRPr>
          </a:p>
        </p:txBody>
      </p:sp>
      <p:sp>
        <p:nvSpPr>
          <p:cNvPr id="163" name="Google Shape;163;p25"/>
          <p:cNvSpPr txBox="1"/>
          <p:nvPr>
            <p:ph idx="12" type="sldNum"/>
          </p:nvPr>
        </p:nvSpPr>
        <p:spPr>
          <a:xfrm>
            <a:off x="8785100" y="4767050"/>
            <a:ext cx="274800" cy="289800"/>
          </a:xfrm>
          <a:prstGeom prst="rect">
            <a:avLst/>
          </a:prstGeom>
          <a:solidFill>
            <a:srgbClr val="98FFD3"/>
          </a:solidFill>
        </p:spPr>
        <p:txBody>
          <a:bodyPr anchorCtr="0" anchor="ctr" bIns="91425" lIns="0" spcFirstLastPara="1" rIns="0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800"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" name="Google Shape;164;p25"/>
          <p:cNvSpPr txBox="1"/>
          <p:nvPr/>
        </p:nvSpPr>
        <p:spPr>
          <a:xfrm>
            <a:off x="247125" y="2438175"/>
            <a:ext cx="4182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D5B66"/>
              </a:buClr>
              <a:buSzPts val="2000"/>
              <a:buFont typeface="Open Sans"/>
              <a:buChar char="●"/>
            </a:pPr>
            <a:r>
              <a:rPr lang="en-GB" sz="2000">
                <a:solidFill>
                  <a:srgbClr val="3D5B66"/>
                </a:solidFill>
                <a:latin typeface="Open Sans"/>
                <a:ea typeface="Open Sans"/>
                <a:cs typeface="Open Sans"/>
                <a:sym typeface="Open Sans"/>
              </a:rPr>
              <a:t>Resource = Occurrence</a:t>
            </a:r>
            <a:endParaRPr sz="2000">
              <a:solidFill>
                <a:srgbClr val="3D5B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3200" y="106775"/>
            <a:ext cx="5416699" cy="4929949"/>
          </a:xfrm>
          <a:prstGeom prst="rect">
            <a:avLst/>
          </a:prstGeom>
          <a:solidFill>
            <a:srgbClr val="F1EBD9"/>
          </a:solidFill>
          <a:ln>
            <a:noFill/>
          </a:ln>
        </p:spPr>
      </p:pic>
      <p:sp>
        <p:nvSpPr>
          <p:cNvPr id="166" name="Google Shape;166;p25"/>
          <p:cNvSpPr txBox="1"/>
          <p:nvPr/>
        </p:nvSpPr>
        <p:spPr>
          <a:xfrm>
            <a:off x="7738500" y="2930775"/>
            <a:ext cx="130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000FF"/>
                </a:solidFill>
              </a:rPr>
              <a:t>treatment</a:t>
            </a:r>
            <a:endParaRPr b="1" sz="1800">
              <a:solidFill>
                <a:srgbClr val="0000FF"/>
              </a:solidFill>
            </a:endParaRPr>
          </a:p>
        </p:txBody>
      </p:sp>
      <p:cxnSp>
        <p:nvCxnSpPr>
          <p:cNvPr id="167" name="Google Shape;167;p25"/>
          <p:cNvCxnSpPr/>
          <p:nvPr/>
        </p:nvCxnSpPr>
        <p:spPr>
          <a:xfrm rot="10800000">
            <a:off x="6617775" y="2599125"/>
            <a:ext cx="1558200" cy="46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" name="Google Shape;168;p25"/>
          <p:cNvSpPr txBox="1"/>
          <p:nvPr/>
        </p:nvSpPr>
        <p:spPr>
          <a:xfrm rot="840824">
            <a:off x="7102860" y="2607595"/>
            <a:ext cx="740849" cy="3077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applied to</a:t>
            </a:r>
            <a:endParaRPr sz="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/>
          <p:nvPr/>
        </p:nvSpPr>
        <p:spPr>
          <a:xfrm>
            <a:off x="4633425" y="0"/>
            <a:ext cx="4506300" cy="5143500"/>
          </a:xfrm>
          <a:prstGeom prst="rect">
            <a:avLst/>
          </a:prstGeom>
          <a:solidFill>
            <a:srgbClr val="F1EB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1EBD9"/>
              </a:solidFill>
            </a:endParaRPr>
          </a:p>
        </p:txBody>
      </p:sp>
      <p:sp>
        <p:nvSpPr>
          <p:cNvPr id="174" name="Google Shape;174;p26"/>
          <p:cNvSpPr txBox="1"/>
          <p:nvPr>
            <p:ph idx="12" type="sldNum"/>
          </p:nvPr>
        </p:nvSpPr>
        <p:spPr>
          <a:xfrm>
            <a:off x="8785100" y="4767050"/>
            <a:ext cx="274800" cy="289800"/>
          </a:xfrm>
          <a:prstGeom prst="rect">
            <a:avLst/>
          </a:prstGeom>
          <a:solidFill>
            <a:srgbClr val="98FFD3"/>
          </a:solidFill>
        </p:spPr>
        <p:txBody>
          <a:bodyPr anchorCtr="0" anchor="ctr" bIns="91425" lIns="0" spcFirstLastPara="1" rIns="0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800"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5" name="Google Shape;175;p26"/>
          <p:cNvSpPr txBox="1"/>
          <p:nvPr/>
        </p:nvSpPr>
        <p:spPr>
          <a:xfrm>
            <a:off x="247125" y="2438175"/>
            <a:ext cx="4182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D5B66"/>
              </a:buClr>
              <a:buSzPts val="2000"/>
              <a:buFont typeface="Open Sans"/>
              <a:buChar char="●"/>
            </a:pPr>
            <a:r>
              <a:rPr lang="en-GB" sz="2000">
                <a:solidFill>
                  <a:srgbClr val="3D5B66"/>
                </a:solidFill>
                <a:latin typeface="Open Sans"/>
                <a:ea typeface="Open Sans"/>
                <a:cs typeface="Open Sans"/>
                <a:sym typeface="Open Sans"/>
              </a:rPr>
              <a:t>Resource = Event</a:t>
            </a:r>
            <a:endParaRPr sz="2000">
              <a:solidFill>
                <a:srgbClr val="3D5B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6" name="Google Shape;17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7675" y="86925"/>
            <a:ext cx="5552224" cy="500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6"/>
          <p:cNvSpPr txBox="1"/>
          <p:nvPr/>
        </p:nvSpPr>
        <p:spPr>
          <a:xfrm>
            <a:off x="7448975" y="605975"/>
            <a:ext cx="130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000FF"/>
                </a:solidFill>
              </a:rPr>
              <a:t>treatment</a:t>
            </a:r>
            <a:endParaRPr b="1" sz="1800">
              <a:solidFill>
                <a:srgbClr val="0000FF"/>
              </a:solidFill>
            </a:endParaRPr>
          </a:p>
        </p:txBody>
      </p:sp>
      <p:cxnSp>
        <p:nvCxnSpPr>
          <p:cNvPr id="178" name="Google Shape;178;p26"/>
          <p:cNvCxnSpPr/>
          <p:nvPr/>
        </p:nvCxnSpPr>
        <p:spPr>
          <a:xfrm flipH="1">
            <a:off x="6353625" y="1040675"/>
            <a:ext cx="1260300" cy="140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" name="Google Shape;179;p26"/>
          <p:cNvSpPr txBox="1"/>
          <p:nvPr/>
        </p:nvSpPr>
        <p:spPr>
          <a:xfrm rot="-2928452">
            <a:off x="6681862" y="1364143"/>
            <a:ext cx="741128" cy="3078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applied to</a:t>
            </a:r>
            <a:endParaRPr sz="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80" name="Google Shape;180;p26"/>
          <p:cNvCxnSpPr/>
          <p:nvPr/>
        </p:nvCxnSpPr>
        <p:spPr>
          <a:xfrm flipH="1">
            <a:off x="6294125" y="1040675"/>
            <a:ext cx="1311300" cy="147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" name="Google Shape;181;p26"/>
          <p:cNvSpPr txBox="1"/>
          <p:nvPr/>
        </p:nvSpPr>
        <p:spPr>
          <a:xfrm>
            <a:off x="381000" y="304800"/>
            <a:ext cx="4002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3D5B66"/>
                </a:solidFill>
                <a:latin typeface="Koh Santepheap"/>
                <a:ea typeface="Koh Santepheap"/>
                <a:cs typeface="Koh Santepheap"/>
                <a:sym typeface="Koh Santepheap"/>
              </a:rPr>
              <a:t>DwC-DP</a:t>
            </a:r>
            <a:endParaRPr sz="2400">
              <a:solidFill>
                <a:srgbClr val="F1EBD9"/>
              </a:solidFill>
              <a:latin typeface="Koh Santepheap"/>
              <a:ea typeface="Koh Santepheap"/>
              <a:cs typeface="Koh Santepheap"/>
              <a:sym typeface="Koh Santepheap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/>
          <p:nvPr/>
        </p:nvSpPr>
        <p:spPr>
          <a:xfrm>
            <a:off x="4633425" y="0"/>
            <a:ext cx="4506300" cy="5143500"/>
          </a:xfrm>
          <a:prstGeom prst="rect">
            <a:avLst/>
          </a:prstGeom>
          <a:solidFill>
            <a:srgbClr val="F1EB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1EBD9"/>
              </a:solidFill>
            </a:endParaRPr>
          </a:p>
        </p:txBody>
      </p:sp>
      <p:sp>
        <p:nvSpPr>
          <p:cNvPr id="187" name="Google Shape;187;p27"/>
          <p:cNvSpPr txBox="1"/>
          <p:nvPr>
            <p:ph idx="12" type="sldNum"/>
          </p:nvPr>
        </p:nvSpPr>
        <p:spPr>
          <a:xfrm>
            <a:off x="8785100" y="4767050"/>
            <a:ext cx="274800" cy="289800"/>
          </a:xfrm>
          <a:prstGeom prst="rect">
            <a:avLst/>
          </a:prstGeom>
          <a:solidFill>
            <a:srgbClr val="98FFD3"/>
          </a:solidFill>
        </p:spPr>
        <p:txBody>
          <a:bodyPr anchorCtr="0" anchor="ctr" bIns="91425" lIns="0" spcFirstLastPara="1" rIns="0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800"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8" name="Google Shape;188;p27"/>
          <p:cNvSpPr txBox="1"/>
          <p:nvPr/>
        </p:nvSpPr>
        <p:spPr>
          <a:xfrm>
            <a:off x="247125" y="2438175"/>
            <a:ext cx="4182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D5B66"/>
              </a:buClr>
              <a:buSzPts val="2000"/>
              <a:buFont typeface="Open Sans"/>
              <a:buChar char="●"/>
            </a:pPr>
            <a:r>
              <a:rPr lang="en-GB" sz="2000">
                <a:solidFill>
                  <a:srgbClr val="3D5B66"/>
                </a:solidFill>
                <a:latin typeface="Open Sans"/>
                <a:ea typeface="Open Sans"/>
                <a:cs typeface="Open Sans"/>
                <a:sym typeface="Open Sans"/>
              </a:rPr>
              <a:t>Resource = Survey</a:t>
            </a:r>
            <a:endParaRPr sz="2000">
              <a:solidFill>
                <a:srgbClr val="3D5B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9" name="Google Shape;189;p27"/>
          <p:cNvSpPr txBox="1"/>
          <p:nvPr/>
        </p:nvSpPr>
        <p:spPr>
          <a:xfrm>
            <a:off x="381000" y="304800"/>
            <a:ext cx="4002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3D5B66"/>
                </a:solidFill>
                <a:latin typeface="Koh Santepheap"/>
                <a:ea typeface="Koh Santepheap"/>
                <a:cs typeface="Koh Santepheap"/>
                <a:sym typeface="Koh Santepheap"/>
              </a:rPr>
              <a:t>DwC-DP</a:t>
            </a:r>
            <a:endParaRPr sz="2400">
              <a:solidFill>
                <a:srgbClr val="F1EBD9"/>
              </a:solidFill>
              <a:latin typeface="Koh Santepheap"/>
              <a:ea typeface="Koh Santepheap"/>
              <a:cs typeface="Koh Santepheap"/>
              <a:sym typeface="Koh Santepheap"/>
            </a:endParaRPr>
          </a:p>
        </p:txBody>
      </p:sp>
      <p:pic>
        <p:nvPicPr>
          <p:cNvPr id="190" name="Google Shape;19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5700" y="90850"/>
            <a:ext cx="5264200" cy="4961799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7"/>
          <p:cNvSpPr txBox="1"/>
          <p:nvPr/>
        </p:nvSpPr>
        <p:spPr>
          <a:xfrm>
            <a:off x="7738500" y="2930775"/>
            <a:ext cx="130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000FF"/>
                </a:solidFill>
              </a:rPr>
              <a:t>treatment</a:t>
            </a:r>
            <a:endParaRPr b="1" sz="1800">
              <a:solidFill>
                <a:srgbClr val="0000FF"/>
              </a:solidFill>
            </a:endParaRPr>
          </a:p>
        </p:txBody>
      </p:sp>
      <p:cxnSp>
        <p:nvCxnSpPr>
          <p:cNvPr id="192" name="Google Shape;192;p27"/>
          <p:cNvCxnSpPr/>
          <p:nvPr/>
        </p:nvCxnSpPr>
        <p:spPr>
          <a:xfrm rot="10800000">
            <a:off x="6617775" y="2599125"/>
            <a:ext cx="1558200" cy="46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" name="Google Shape;193;p27"/>
          <p:cNvSpPr txBox="1"/>
          <p:nvPr/>
        </p:nvSpPr>
        <p:spPr>
          <a:xfrm rot="840824">
            <a:off x="7102860" y="2607595"/>
            <a:ext cx="740849" cy="3077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applied to</a:t>
            </a:r>
            <a:endParaRPr sz="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D5B66"/>
                </a:solidFill>
                <a:latin typeface="Koh Santepheap"/>
                <a:ea typeface="Koh Santepheap"/>
                <a:cs typeface="Koh Santepheap"/>
                <a:sym typeface="Koh Santepheap"/>
              </a:rPr>
              <a:t>What other resources might apply?</a:t>
            </a:r>
            <a:endParaRPr>
              <a:solidFill>
                <a:srgbClr val="3D5B66"/>
              </a:solidFill>
              <a:latin typeface="Koh Santepheap"/>
              <a:ea typeface="Koh Santepheap"/>
              <a:cs typeface="Koh Santepheap"/>
              <a:sym typeface="Koh Santepheap"/>
            </a:endParaRPr>
          </a:p>
        </p:txBody>
      </p:sp>
      <p:sp>
        <p:nvSpPr>
          <p:cNvPr id="199" name="Google Shape;19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/>
          <p:nvPr/>
        </p:nvSpPr>
        <p:spPr>
          <a:xfrm>
            <a:off x="4633425" y="0"/>
            <a:ext cx="4506300" cy="5143500"/>
          </a:xfrm>
          <a:prstGeom prst="rect">
            <a:avLst/>
          </a:prstGeom>
          <a:solidFill>
            <a:srgbClr val="F1EB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1EBD9"/>
              </a:solidFill>
            </a:endParaRPr>
          </a:p>
        </p:txBody>
      </p:sp>
      <p:sp>
        <p:nvSpPr>
          <p:cNvPr id="205" name="Google Shape;205;p29"/>
          <p:cNvSpPr txBox="1"/>
          <p:nvPr/>
        </p:nvSpPr>
        <p:spPr>
          <a:xfrm>
            <a:off x="381000" y="304800"/>
            <a:ext cx="4002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3D5B66"/>
                </a:solidFill>
                <a:latin typeface="Koh Santepheap"/>
                <a:ea typeface="Koh Santepheap"/>
                <a:cs typeface="Koh Santepheap"/>
                <a:sym typeface="Koh Santepheap"/>
              </a:rPr>
              <a:t>Other resources</a:t>
            </a:r>
            <a:endParaRPr sz="2400">
              <a:solidFill>
                <a:srgbClr val="F1EBD9"/>
              </a:solidFill>
              <a:latin typeface="Koh Santepheap"/>
              <a:ea typeface="Koh Santepheap"/>
              <a:cs typeface="Koh Santepheap"/>
              <a:sym typeface="Koh Santepheap"/>
            </a:endParaRPr>
          </a:p>
        </p:txBody>
      </p:sp>
      <p:sp>
        <p:nvSpPr>
          <p:cNvPr id="206" name="Google Shape;206;p29"/>
          <p:cNvSpPr txBox="1"/>
          <p:nvPr>
            <p:ph idx="12" type="sldNum"/>
          </p:nvPr>
        </p:nvSpPr>
        <p:spPr>
          <a:xfrm>
            <a:off x="8785100" y="4767050"/>
            <a:ext cx="274800" cy="289800"/>
          </a:xfrm>
          <a:prstGeom prst="rect">
            <a:avLst/>
          </a:prstGeom>
          <a:solidFill>
            <a:srgbClr val="98FFD3"/>
          </a:solidFill>
        </p:spPr>
        <p:txBody>
          <a:bodyPr anchorCtr="0" anchor="ctr" bIns="91425" lIns="0" spcFirstLastPara="1" rIns="0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800"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7" name="Google Shape;207;p29"/>
          <p:cNvSpPr txBox="1"/>
          <p:nvPr/>
        </p:nvSpPr>
        <p:spPr>
          <a:xfrm>
            <a:off x="332275" y="1441825"/>
            <a:ext cx="41820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D5B66"/>
              </a:buClr>
              <a:buSzPts val="2000"/>
              <a:buFont typeface="Open Sans"/>
              <a:buChar char="●"/>
            </a:pPr>
            <a:r>
              <a:rPr lang="en-GB" sz="2000">
                <a:solidFill>
                  <a:srgbClr val="3D5B66"/>
                </a:solidFill>
                <a:latin typeface="Open Sans"/>
                <a:ea typeface="Open Sans"/>
                <a:cs typeface="Open Sans"/>
                <a:sym typeface="Open Sans"/>
              </a:rPr>
              <a:t>Material</a:t>
            </a:r>
            <a:endParaRPr sz="2000">
              <a:solidFill>
                <a:srgbClr val="3D5B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D5B66"/>
              </a:buClr>
              <a:buSzPts val="2000"/>
              <a:buFont typeface="Open Sans"/>
              <a:buChar char="●"/>
            </a:pPr>
            <a:r>
              <a:rPr lang="en-GB" sz="2000">
                <a:solidFill>
                  <a:srgbClr val="3D5B66"/>
                </a:solidFill>
                <a:latin typeface="Open Sans"/>
                <a:ea typeface="Open Sans"/>
                <a:cs typeface="Open Sans"/>
                <a:sym typeface="Open Sans"/>
              </a:rPr>
              <a:t>Media</a:t>
            </a:r>
            <a:endParaRPr sz="2000">
              <a:solidFill>
                <a:srgbClr val="3D5B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D5B66"/>
              </a:buClr>
              <a:buSzPts val="2000"/>
              <a:buFont typeface="Open Sans"/>
              <a:buChar char="●"/>
            </a:pPr>
            <a:r>
              <a:rPr lang="en-GB" sz="2000">
                <a:solidFill>
                  <a:srgbClr val="3D5B66"/>
                </a:solidFill>
                <a:latin typeface="Open Sans"/>
                <a:ea typeface="Open Sans"/>
                <a:cs typeface="Open Sans"/>
                <a:sym typeface="Open Sans"/>
              </a:rPr>
              <a:t>Identification</a:t>
            </a:r>
            <a:endParaRPr sz="2000">
              <a:solidFill>
                <a:srgbClr val="3D5B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D5B66"/>
              </a:buClr>
              <a:buSzPts val="2000"/>
              <a:buFont typeface="Open Sans"/>
              <a:buChar char="●"/>
            </a:pPr>
            <a:r>
              <a:rPr lang="en-GB" sz="2000">
                <a:solidFill>
                  <a:srgbClr val="3D5B66"/>
                </a:solidFill>
                <a:latin typeface="Open Sans"/>
                <a:ea typeface="Open Sans"/>
                <a:cs typeface="Open Sans"/>
                <a:sym typeface="Open Sans"/>
              </a:rPr>
              <a:t>OrganismInteraction</a:t>
            </a:r>
            <a:endParaRPr sz="2000">
              <a:solidFill>
                <a:srgbClr val="3D5B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D5B66"/>
              </a:buClr>
              <a:buSzPts val="2000"/>
              <a:buFont typeface="Open Sans"/>
              <a:buChar char="●"/>
            </a:pPr>
            <a:r>
              <a:rPr lang="en-GB" sz="2000">
                <a:solidFill>
                  <a:srgbClr val="3D5B66"/>
                </a:solidFill>
                <a:latin typeface="Open Sans"/>
                <a:ea typeface="Open Sans"/>
                <a:cs typeface="Open Sans"/>
                <a:sym typeface="Open Sans"/>
              </a:rPr>
              <a:t>…</a:t>
            </a:r>
            <a:endParaRPr sz="2000">
              <a:solidFill>
                <a:srgbClr val="3D5B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8" name="Google Shape;20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2475" y="189100"/>
            <a:ext cx="5158099" cy="473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/>
          <p:nvPr/>
        </p:nvSpPr>
        <p:spPr>
          <a:xfrm>
            <a:off x="4284275" y="0"/>
            <a:ext cx="4855500" cy="5143500"/>
          </a:xfrm>
          <a:prstGeom prst="rect">
            <a:avLst/>
          </a:prstGeom>
          <a:solidFill>
            <a:srgbClr val="F1EB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1EBD9"/>
              </a:solidFill>
            </a:endParaRPr>
          </a:p>
        </p:txBody>
      </p:sp>
      <p:sp>
        <p:nvSpPr>
          <p:cNvPr id="214" name="Google Shape;214;p30"/>
          <p:cNvSpPr txBox="1"/>
          <p:nvPr/>
        </p:nvSpPr>
        <p:spPr>
          <a:xfrm>
            <a:off x="381000" y="304800"/>
            <a:ext cx="4002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3D5B66"/>
                </a:solidFill>
                <a:latin typeface="Koh Santepheap"/>
                <a:ea typeface="Koh Santepheap"/>
                <a:cs typeface="Koh Santepheap"/>
                <a:sym typeface="Koh Santepheap"/>
              </a:rPr>
              <a:t>DwC implementation</a:t>
            </a:r>
            <a:endParaRPr sz="2400">
              <a:solidFill>
                <a:srgbClr val="F1EBD9"/>
              </a:solidFill>
              <a:latin typeface="Koh Santepheap"/>
              <a:ea typeface="Koh Santepheap"/>
              <a:cs typeface="Koh Santepheap"/>
              <a:sym typeface="Koh Santepheap"/>
            </a:endParaRPr>
          </a:p>
        </p:txBody>
      </p:sp>
      <p:sp>
        <p:nvSpPr>
          <p:cNvPr id="215" name="Google Shape;215;p30"/>
          <p:cNvSpPr txBox="1"/>
          <p:nvPr>
            <p:ph idx="12" type="sldNum"/>
          </p:nvPr>
        </p:nvSpPr>
        <p:spPr>
          <a:xfrm>
            <a:off x="8785100" y="4767050"/>
            <a:ext cx="274800" cy="289800"/>
          </a:xfrm>
          <a:prstGeom prst="rect">
            <a:avLst/>
          </a:prstGeom>
          <a:solidFill>
            <a:srgbClr val="98FFD3"/>
          </a:solidFill>
        </p:spPr>
        <p:txBody>
          <a:bodyPr anchorCtr="0" anchor="ctr" bIns="91425" lIns="0" spcFirstLastPara="1" rIns="0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800"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6" name="Google Shape;216;p30"/>
          <p:cNvSpPr txBox="1"/>
          <p:nvPr/>
        </p:nvSpPr>
        <p:spPr>
          <a:xfrm>
            <a:off x="291300" y="1337625"/>
            <a:ext cx="41820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3D5B66"/>
                </a:solidFill>
                <a:latin typeface="Open Sans"/>
                <a:ea typeface="Open Sans"/>
                <a:cs typeface="Open Sans"/>
                <a:sym typeface="Open Sans"/>
              </a:rPr>
              <a:t>dwc:Occurrence</a:t>
            </a:r>
            <a:br>
              <a:rPr lang="en-GB" sz="2000">
                <a:solidFill>
                  <a:srgbClr val="3D5B66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en-GB" sz="2000">
                <a:solidFill>
                  <a:srgbClr val="3D5B66"/>
                </a:solidFill>
                <a:latin typeface="Open Sans"/>
                <a:ea typeface="Open Sans"/>
                <a:cs typeface="Open Sans"/>
                <a:sym typeface="Open Sans"/>
              </a:rPr>
              <a:t>h</a:t>
            </a:r>
            <a:r>
              <a:rPr b="1" lang="en-GB" sz="2000">
                <a:solidFill>
                  <a:srgbClr val="3D5B66"/>
                </a:solidFill>
                <a:latin typeface="Open Sans"/>
                <a:ea typeface="Open Sans"/>
                <a:cs typeface="Open Sans"/>
                <a:sym typeface="Open Sans"/>
              </a:rPr>
              <a:t>asTreatment</a:t>
            </a:r>
            <a:endParaRPr b="1" sz="2000">
              <a:solidFill>
                <a:srgbClr val="3D5B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3D5B66"/>
                </a:solidFill>
                <a:latin typeface="Open Sans"/>
                <a:ea typeface="Open Sans"/>
                <a:cs typeface="Open Sans"/>
                <a:sym typeface="Open Sans"/>
              </a:rPr>
              <a:t>~dynamicProperties</a:t>
            </a:r>
            <a:endParaRPr sz="2000">
              <a:solidFill>
                <a:srgbClr val="3D5B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7" name="Google Shape;217;p30"/>
          <p:cNvSpPr txBox="1"/>
          <p:nvPr/>
        </p:nvSpPr>
        <p:spPr>
          <a:xfrm>
            <a:off x="4684200" y="105125"/>
            <a:ext cx="40026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3D5B66"/>
                </a:solidFill>
                <a:latin typeface="Open Sans"/>
                <a:ea typeface="Open Sans"/>
                <a:cs typeface="Open Sans"/>
                <a:sym typeface="Open Sans"/>
              </a:rPr>
              <a:t>[</a:t>
            </a:r>
            <a:endParaRPr sz="1200">
              <a:solidFill>
                <a:srgbClr val="3D5B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3D5B66"/>
                </a:solidFill>
                <a:latin typeface="Open Sans"/>
                <a:ea typeface="Open Sans"/>
                <a:cs typeface="Open Sans"/>
                <a:sym typeface="Open Sans"/>
              </a:rPr>
              <a:t>  {</a:t>
            </a:r>
            <a:endParaRPr sz="1200">
              <a:solidFill>
                <a:srgbClr val="3D5B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3D5B66"/>
                </a:solidFill>
                <a:latin typeface="Open Sans"/>
                <a:ea typeface="Open Sans"/>
                <a:cs typeface="Open Sans"/>
                <a:sym typeface="Open Sans"/>
              </a:rPr>
              <a:t>    "treatmentID": "550e8400-e29b-41d4-a716-446655440000",</a:t>
            </a:r>
            <a:endParaRPr sz="1200">
              <a:solidFill>
                <a:srgbClr val="3D5B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3D5B66"/>
                </a:solidFill>
                <a:latin typeface="Open Sans"/>
                <a:ea typeface="Open Sans"/>
                <a:cs typeface="Open Sans"/>
                <a:sym typeface="Open Sans"/>
              </a:rPr>
              <a:t>    "originalResource": "s1234-occ1234",</a:t>
            </a:r>
            <a:endParaRPr sz="1200">
              <a:solidFill>
                <a:srgbClr val="3D5B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3D5B66"/>
                </a:solidFill>
                <a:latin typeface="Open Sans"/>
                <a:ea typeface="Open Sans"/>
                <a:cs typeface="Open Sans"/>
                <a:sym typeface="Open Sans"/>
              </a:rPr>
              <a:t>    "treatedResource": "s1234-occ1234t",</a:t>
            </a:r>
            <a:endParaRPr sz="1200">
              <a:solidFill>
                <a:srgbClr val="3D5B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3D5B66"/>
                </a:solidFill>
                <a:latin typeface="Open Sans"/>
                <a:ea typeface="Open Sans"/>
                <a:cs typeface="Open Sans"/>
                <a:sym typeface="Open Sans"/>
              </a:rPr>
              <a:t>    "resourceType": "dwc:Occurrence",</a:t>
            </a:r>
            <a:endParaRPr sz="1200">
              <a:solidFill>
                <a:srgbClr val="3D5B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3D5B66"/>
                </a:solidFill>
                <a:latin typeface="Open Sans"/>
                <a:ea typeface="Open Sans"/>
                <a:cs typeface="Open Sans"/>
                <a:sym typeface="Open Sans"/>
              </a:rPr>
              <a:t>    "treatmentType": "obfuscate coordinates",</a:t>
            </a:r>
            <a:endParaRPr sz="1200">
              <a:solidFill>
                <a:srgbClr val="3D5B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3D5B66"/>
                </a:solidFill>
                <a:latin typeface="Open Sans"/>
                <a:ea typeface="Open Sans"/>
                <a:cs typeface="Open Sans"/>
                <a:sym typeface="Open Sans"/>
              </a:rPr>
              <a:t>    "treatmentTarget": "dwc:decimalLatitude, dwc:decimalLongitude",</a:t>
            </a:r>
            <a:endParaRPr sz="1200">
              <a:solidFill>
                <a:srgbClr val="3D5B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3D5B66"/>
                </a:solidFill>
                <a:latin typeface="Open Sans"/>
                <a:ea typeface="Open Sans"/>
                <a:cs typeface="Open Sans"/>
                <a:sym typeface="Open Sans"/>
              </a:rPr>
              <a:t>    "treatmentReason": "Potential harm to people or property",</a:t>
            </a:r>
            <a:endParaRPr sz="1200">
              <a:solidFill>
                <a:srgbClr val="3D5B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3D5B66"/>
                </a:solidFill>
                <a:latin typeface="Open Sans"/>
                <a:ea typeface="Open Sans"/>
                <a:cs typeface="Open Sans"/>
                <a:sym typeface="Open Sans"/>
              </a:rPr>
              <a:t>    "treatmentDescription": "Coordinates obfuscated to bottom left corner of map grid square",</a:t>
            </a:r>
            <a:endParaRPr sz="1200">
              <a:solidFill>
                <a:srgbClr val="3D5B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3D5B66"/>
                </a:solidFill>
                <a:latin typeface="Open Sans"/>
                <a:ea typeface="Open Sans"/>
                <a:cs typeface="Open Sans"/>
                <a:sym typeface="Open Sans"/>
              </a:rPr>
              <a:t>    "treatmentStartDate": "24/09/2025",</a:t>
            </a:r>
            <a:endParaRPr sz="1200">
              <a:solidFill>
                <a:srgbClr val="3D5B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3D5B66"/>
                </a:solidFill>
                <a:latin typeface="Open Sans"/>
                <a:ea typeface="Open Sans"/>
                <a:cs typeface="Open Sans"/>
                <a:sym typeface="Open Sans"/>
              </a:rPr>
              <a:t>    "treatmentEndDate": "",</a:t>
            </a:r>
            <a:endParaRPr sz="1200">
              <a:solidFill>
                <a:srgbClr val="3D5B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3D5B66"/>
                </a:solidFill>
                <a:latin typeface="Open Sans"/>
                <a:ea typeface="Open Sans"/>
                <a:cs typeface="Open Sans"/>
                <a:sym typeface="Open Sans"/>
              </a:rPr>
              <a:t>    "treatmentOrganization": "Department Of Environment"</a:t>
            </a:r>
            <a:endParaRPr sz="1200">
              <a:solidFill>
                <a:srgbClr val="3D5B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3D5B66"/>
                </a:solidFill>
                <a:latin typeface="Open Sans"/>
                <a:ea typeface="Open Sans"/>
                <a:cs typeface="Open Sans"/>
                <a:sym typeface="Open Sans"/>
              </a:rPr>
              <a:t>  }</a:t>
            </a:r>
            <a:endParaRPr sz="1200">
              <a:solidFill>
                <a:srgbClr val="3D5B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3D5B66"/>
                </a:solidFill>
                <a:latin typeface="Open Sans"/>
                <a:ea typeface="Open Sans"/>
                <a:cs typeface="Open Sans"/>
                <a:sym typeface="Open Sans"/>
              </a:rPr>
              <a:t>]</a:t>
            </a:r>
            <a:endParaRPr sz="1200">
              <a:solidFill>
                <a:srgbClr val="3D5B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D5B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8" name="Google Shape;21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721525"/>
            <a:ext cx="3979475" cy="2220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D5B66"/>
                </a:solidFill>
                <a:latin typeface="Koh Santepheap"/>
                <a:ea typeface="Koh Santepheap"/>
                <a:cs typeface="Koh Santepheap"/>
                <a:sym typeface="Koh Santepheap"/>
              </a:rPr>
              <a:t>Are we using appropriate nomenclature?</a:t>
            </a:r>
            <a:endParaRPr>
              <a:solidFill>
                <a:srgbClr val="3D5B66"/>
              </a:solidFill>
              <a:latin typeface="Koh Santepheap"/>
              <a:ea typeface="Koh Santepheap"/>
              <a:cs typeface="Koh Santepheap"/>
              <a:sym typeface="Koh Santepheap"/>
            </a:endParaRPr>
          </a:p>
        </p:txBody>
      </p:sp>
      <p:sp>
        <p:nvSpPr>
          <p:cNvPr id="224" name="Google Shape;224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1987350" y="2299825"/>
            <a:ext cx="5169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1EBD9"/>
                </a:solidFill>
                <a:latin typeface="Koh Santepheap"/>
                <a:ea typeface="Koh Santepheap"/>
                <a:cs typeface="Koh Santepheap"/>
                <a:sym typeface="Koh Santepheap"/>
              </a:rPr>
              <a:t>Current Scene</a:t>
            </a:r>
            <a:endParaRPr sz="2600">
              <a:solidFill>
                <a:srgbClr val="F1EBD9"/>
              </a:solidFill>
              <a:latin typeface="Koh Santepheap"/>
              <a:ea typeface="Koh Santepheap"/>
              <a:cs typeface="Koh Santepheap"/>
              <a:sym typeface="Koh Santepheap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2386200" y="1961130"/>
            <a:ext cx="4371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1EBD9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RASD - Vocabulary and data model</a:t>
            </a:r>
            <a:endParaRPr>
              <a:solidFill>
                <a:srgbClr val="F1EBD9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/>
          <p:nvPr/>
        </p:nvSpPr>
        <p:spPr>
          <a:xfrm>
            <a:off x="4633425" y="0"/>
            <a:ext cx="4506300" cy="5143500"/>
          </a:xfrm>
          <a:prstGeom prst="rect">
            <a:avLst/>
          </a:prstGeom>
          <a:solidFill>
            <a:srgbClr val="F1EB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1EBD9"/>
              </a:solidFill>
            </a:endParaRPr>
          </a:p>
        </p:txBody>
      </p:sp>
      <p:sp>
        <p:nvSpPr>
          <p:cNvPr id="230" name="Google Shape;230;p32"/>
          <p:cNvSpPr txBox="1"/>
          <p:nvPr/>
        </p:nvSpPr>
        <p:spPr>
          <a:xfrm>
            <a:off x="381000" y="304800"/>
            <a:ext cx="4002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3D5B66"/>
                </a:solidFill>
                <a:latin typeface="Koh Santepheap"/>
                <a:ea typeface="Koh Santepheap"/>
                <a:cs typeface="Koh Santepheap"/>
                <a:sym typeface="Koh Santepheap"/>
              </a:rPr>
              <a:t>Things to think about</a:t>
            </a:r>
            <a:endParaRPr sz="2400">
              <a:solidFill>
                <a:srgbClr val="F1EBD9"/>
              </a:solidFill>
              <a:latin typeface="Koh Santepheap"/>
              <a:ea typeface="Koh Santepheap"/>
              <a:cs typeface="Koh Santepheap"/>
              <a:sym typeface="Koh Santepheap"/>
            </a:endParaRPr>
          </a:p>
        </p:txBody>
      </p:sp>
      <p:sp>
        <p:nvSpPr>
          <p:cNvPr id="231" name="Google Shape;231;p32"/>
          <p:cNvSpPr txBox="1"/>
          <p:nvPr>
            <p:ph idx="12" type="sldNum"/>
          </p:nvPr>
        </p:nvSpPr>
        <p:spPr>
          <a:xfrm>
            <a:off x="8785100" y="4767050"/>
            <a:ext cx="274800" cy="289800"/>
          </a:xfrm>
          <a:prstGeom prst="rect">
            <a:avLst/>
          </a:prstGeom>
          <a:solidFill>
            <a:srgbClr val="98FFD3"/>
          </a:solidFill>
        </p:spPr>
        <p:txBody>
          <a:bodyPr anchorCtr="0" anchor="ctr" bIns="91425" lIns="0" spcFirstLastPara="1" rIns="0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800"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2" name="Google Shape;232;p32"/>
          <p:cNvSpPr txBox="1"/>
          <p:nvPr/>
        </p:nvSpPr>
        <p:spPr>
          <a:xfrm>
            <a:off x="332275" y="1441825"/>
            <a:ext cx="4182000" cy="30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D5B66"/>
              </a:buClr>
              <a:buSzPts val="2000"/>
              <a:buFont typeface="Open Sans"/>
              <a:buChar char="●"/>
            </a:pPr>
            <a:r>
              <a:rPr lang="en-GB" sz="2000">
                <a:solidFill>
                  <a:srgbClr val="3D5B66"/>
                </a:solidFill>
                <a:latin typeface="Open Sans"/>
                <a:ea typeface="Open Sans"/>
                <a:cs typeface="Open Sans"/>
                <a:sym typeface="Open Sans"/>
              </a:rPr>
              <a:t>How to to apply “</a:t>
            </a:r>
            <a:r>
              <a:rPr b="1" lang="en-GB" sz="2000">
                <a:solidFill>
                  <a:srgbClr val="3D5B66"/>
                </a:solidFill>
                <a:latin typeface="Open Sans"/>
                <a:ea typeface="Open Sans"/>
                <a:cs typeface="Open Sans"/>
                <a:sym typeface="Open Sans"/>
              </a:rPr>
              <a:t>Dataset</a:t>
            </a:r>
            <a:r>
              <a:rPr lang="en-GB" sz="2000">
                <a:solidFill>
                  <a:srgbClr val="3D5B66"/>
                </a:solidFill>
                <a:latin typeface="Open Sans"/>
                <a:ea typeface="Open Sans"/>
                <a:cs typeface="Open Sans"/>
                <a:sym typeface="Open Sans"/>
              </a:rPr>
              <a:t>” restrictions? </a:t>
            </a:r>
            <a:endParaRPr sz="2000">
              <a:solidFill>
                <a:srgbClr val="3D5B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D5B66"/>
              </a:buClr>
              <a:buSzPts val="2000"/>
              <a:buFont typeface="Open Sans"/>
              <a:buChar char="○"/>
            </a:pPr>
            <a:r>
              <a:rPr lang="en-GB" sz="2000">
                <a:solidFill>
                  <a:srgbClr val="3D5B66"/>
                </a:solidFill>
                <a:latin typeface="Open Sans"/>
                <a:ea typeface="Open Sans"/>
                <a:cs typeface="Open Sans"/>
                <a:sym typeface="Open Sans"/>
              </a:rPr>
              <a:t>Part of the Data Package</a:t>
            </a:r>
            <a:endParaRPr sz="2000">
              <a:solidFill>
                <a:srgbClr val="3D5B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D5B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D5B66"/>
              </a:buClr>
              <a:buSzPts val="2000"/>
              <a:buFont typeface="Open Sans"/>
              <a:buChar char="●"/>
            </a:pPr>
            <a:r>
              <a:rPr lang="en-GB" sz="2000">
                <a:solidFill>
                  <a:srgbClr val="3D5B66"/>
                </a:solidFill>
                <a:latin typeface="Open Sans"/>
                <a:ea typeface="Open Sans"/>
                <a:cs typeface="Open Sans"/>
                <a:sym typeface="Open Sans"/>
              </a:rPr>
              <a:t>How will the concept of “</a:t>
            </a:r>
            <a:r>
              <a:rPr b="1" lang="en-GB" sz="2000">
                <a:solidFill>
                  <a:srgbClr val="3D5B66"/>
                </a:solidFill>
                <a:latin typeface="Open Sans"/>
                <a:ea typeface="Open Sans"/>
                <a:cs typeface="Open Sans"/>
                <a:sym typeface="Open Sans"/>
              </a:rPr>
              <a:t>Records</a:t>
            </a:r>
            <a:r>
              <a:rPr lang="en-GB" sz="2000">
                <a:solidFill>
                  <a:srgbClr val="3D5B66"/>
                </a:solidFill>
                <a:latin typeface="Open Sans"/>
                <a:ea typeface="Open Sans"/>
                <a:cs typeface="Open Sans"/>
                <a:sym typeface="Open Sans"/>
              </a:rPr>
              <a:t>” be translated to DwC/DwC-DP?</a:t>
            </a:r>
            <a:endParaRPr sz="2000">
              <a:solidFill>
                <a:srgbClr val="3D5B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D5B66"/>
              </a:buClr>
              <a:buSzPts val="2000"/>
              <a:buFont typeface="Open Sans"/>
              <a:buChar char="○"/>
            </a:pPr>
            <a:r>
              <a:rPr lang="en-GB" sz="2000">
                <a:solidFill>
                  <a:srgbClr val="3D5B66"/>
                </a:solidFill>
                <a:latin typeface="Open Sans"/>
                <a:ea typeface="Open Sans"/>
                <a:cs typeface="Open Sans"/>
                <a:sym typeface="Open Sans"/>
              </a:rPr>
              <a:t>Replace with “Resource”?</a:t>
            </a:r>
            <a:endParaRPr sz="2000">
              <a:solidFill>
                <a:srgbClr val="3D5B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3" name="Google Shape;23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3321" y="2433646"/>
            <a:ext cx="2856176" cy="262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3650" y="86461"/>
            <a:ext cx="4445850" cy="2209627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2"/>
          <p:cNvSpPr txBox="1"/>
          <p:nvPr/>
        </p:nvSpPr>
        <p:spPr>
          <a:xfrm>
            <a:off x="5652900" y="442888"/>
            <a:ext cx="3456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hlink"/>
                </a:solidFill>
                <a:hlinkClick r:id="rId5"/>
              </a:rPr>
              <a:t>https://specs.frictionlessdata.io/schemas/data-package.json</a:t>
            </a:r>
            <a:r>
              <a:rPr lang="en-GB" sz="1800">
                <a:solidFill>
                  <a:schemeClr val="dk2"/>
                </a:solidFill>
              </a:rPr>
              <a:t> 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3"/>
          <p:cNvSpPr txBox="1"/>
          <p:nvPr/>
        </p:nvSpPr>
        <p:spPr>
          <a:xfrm>
            <a:off x="2424300" y="2019900"/>
            <a:ext cx="4295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1EBD9"/>
                </a:solidFill>
                <a:latin typeface="Koh Santepheap"/>
                <a:ea typeface="Koh Santepheap"/>
                <a:cs typeface="Koh Santepheap"/>
                <a:sym typeface="Koh Santepheap"/>
              </a:rPr>
              <a:t>Thank you. </a:t>
            </a:r>
            <a:endParaRPr sz="2600">
              <a:solidFill>
                <a:srgbClr val="F1EBD9"/>
              </a:solidFill>
              <a:latin typeface="Koh Santepheap"/>
              <a:ea typeface="Koh Santepheap"/>
              <a:cs typeface="Koh Santepheap"/>
              <a:sym typeface="Koh Santepheap"/>
            </a:endParaRPr>
          </a:p>
        </p:txBody>
      </p:sp>
      <p:sp>
        <p:nvSpPr>
          <p:cNvPr id="241" name="Google Shape;241;p33"/>
          <p:cNvSpPr txBox="1"/>
          <p:nvPr/>
        </p:nvSpPr>
        <p:spPr>
          <a:xfrm>
            <a:off x="457200" y="4021000"/>
            <a:ext cx="30000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F1EBD9"/>
                </a:solidFill>
                <a:latin typeface="Open Sans"/>
                <a:ea typeface="Open Sans"/>
                <a:cs typeface="Open Sans"/>
                <a:sym typeface="Open Sans"/>
              </a:rPr>
              <a:t>Gaia Resources </a:t>
            </a:r>
            <a:endParaRPr b="1" sz="800">
              <a:solidFill>
                <a:srgbClr val="F1EBD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1EBD9"/>
                </a:solidFill>
                <a:latin typeface="Open Sans"/>
                <a:ea typeface="Open Sans"/>
                <a:cs typeface="Open Sans"/>
                <a:sym typeface="Open Sans"/>
              </a:rPr>
              <a:t>+61 8 9227 7309 </a:t>
            </a:r>
            <a:endParaRPr sz="800">
              <a:solidFill>
                <a:srgbClr val="F1EBD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1EBD9"/>
                </a:solidFill>
                <a:latin typeface="Open Sans"/>
                <a:ea typeface="Open Sans"/>
                <a:cs typeface="Open Sans"/>
                <a:sym typeface="Open Sans"/>
              </a:rPr>
              <a:t>Level 6, FLUX 191 St Georges Terrace, Perth</a:t>
            </a:r>
            <a:endParaRPr sz="800">
              <a:solidFill>
                <a:srgbClr val="F1EBD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1EBD9"/>
                </a:solidFill>
                <a:latin typeface="Open Sans"/>
                <a:ea typeface="Open Sans"/>
                <a:cs typeface="Open Sans"/>
                <a:sym typeface="Open Sans"/>
              </a:rPr>
              <a:t>enquiries@gaiaresources.com.au</a:t>
            </a:r>
            <a:endParaRPr sz="800">
              <a:solidFill>
                <a:srgbClr val="F1EBD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2" name="Google Shape;24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3175" y="4342900"/>
            <a:ext cx="1493623" cy="373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4633425" y="0"/>
            <a:ext cx="4506300" cy="5143500"/>
          </a:xfrm>
          <a:prstGeom prst="rect">
            <a:avLst/>
          </a:prstGeom>
          <a:solidFill>
            <a:srgbClr val="F1EB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1EBD9"/>
              </a:solidFill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381000" y="304800"/>
            <a:ext cx="4002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3D5B66"/>
                </a:solidFill>
                <a:latin typeface="Koh Santepheap"/>
                <a:ea typeface="Koh Santepheap"/>
                <a:cs typeface="Koh Santepheap"/>
                <a:sym typeface="Koh Santepheap"/>
              </a:rPr>
              <a:t>Where we are</a:t>
            </a:r>
            <a:endParaRPr sz="2400">
              <a:solidFill>
                <a:srgbClr val="F1EBD9"/>
              </a:solidFill>
              <a:latin typeface="Koh Santepheap"/>
              <a:ea typeface="Koh Santepheap"/>
              <a:cs typeface="Koh Santepheap"/>
              <a:sym typeface="Koh Santepheap"/>
            </a:endParaRPr>
          </a:p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785100" y="4767050"/>
            <a:ext cx="274800" cy="289800"/>
          </a:xfrm>
          <a:prstGeom prst="rect">
            <a:avLst/>
          </a:prstGeom>
          <a:solidFill>
            <a:srgbClr val="98FFD3"/>
          </a:solidFill>
        </p:spPr>
        <p:txBody>
          <a:bodyPr anchorCtr="0" anchor="ctr" bIns="91425" lIns="0" spcFirstLastPara="1" rIns="0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800"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340800" y="1774500"/>
            <a:ext cx="4002600" cy="16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D5B66"/>
              </a:buClr>
              <a:buSzPts val="2100"/>
              <a:buFont typeface="Open Sans"/>
              <a:buChar char="●"/>
            </a:pPr>
            <a:r>
              <a:rPr lang="en-GB" sz="2100">
                <a:solidFill>
                  <a:srgbClr val="3D5B66"/>
                </a:solidFill>
                <a:latin typeface="Open Sans"/>
                <a:ea typeface="Open Sans"/>
                <a:cs typeface="Open Sans"/>
                <a:sym typeface="Open Sans"/>
              </a:rPr>
              <a:t>Structured list </a:t>
            </a:r>
            <a:r>
              <a:rPr lang="en-GB" sz="2100">
                <a:solidFill>
                  <a:srgbClr val="3D5B66"/>
                </a:solidFill>
                <a:latin typeface="Open Sans"/>
                <a:ea typeface="Open Sans"/>
                <a:cs typeface="Open Sans"/>
                <a:sym typeface="Open Sans"/>
              </a:rPr>
              <a:t>of reasons for restrictions and data treatments </a:t>
            </a:r>
            <a:endParaRPr sz="2100">
              <a:solidFill>
                <a:srgbClr val="3D5B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D5B66"/>
              </a:buClr>
              <a:buSzPts val="2100"/>
              <a:buFont typeface="Open Sans"/>
              <a:buChar char="●"/>
            </a:pPr>
            <a:r>
              <a:rPr lang="en-GB" sz="2100">
                <a:solidFill>
                  <a:srgbClr val="3D5B66"/>
                </a:solidFill>
                <a:latin typeface="Open Sans"/>
                <a:ea typeface="Open Sans"/>
                <a:cs typeface="Open Sans"/>
                <a:sym typeface="Open Sans"/>
              </a:rPr>
              <a:t>Conceptual model</a:t>
            </a:r>
            <a:endParaRPr sz="1100">
              <a:solidFill>
                <a:srgbClr val="3D5B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1475" y="304798"/>
            <a:ext cx="4330199" cy="1997927"/>
          </a:xfrm>
          <a:prstGeom prst="rect">
            <a:avLst/>
          </a:prstGeom>
          <a:solidFill>
            <a:srgbClr val="F1EB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4" name="Google Shape;74;p15" title="RASD conceptual data model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2050" y="2347550"/>
            <a:ext cx="3494751" cy="27718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4633425" y="0"/>
            <a:ext cx="4506300" cy="5143500"/>
          </a:xfrm>
          <a:prstGeom prst="rect">
            <a:avLst/>
          </a:prstGeom>
          <a:solidFill>
            <a:srgbClr val="F1EB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1EBD9"/>
              </a:solidFill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381000" y="304800"/>
            <a:ext cx="4002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3D5B66"/>
                </a:solidFill>
                <a:latin typeface="Koh Santepheap"/>
                <a:ea typeface="Koh Santepheap"/>
                <a:cs typeface="Koh Santepheap"/>
                <a:sym typeface="Koh Santepheap"/>
              </a:rPr>
              <a:t>Where we are going…</a:t>
            </a:r>
            <a:endParaRPr sz="2400">
              <a:solidFill>
                <a:srgbClr val="F1EBD9"/>
              </a:solidFill>
              <a:latin typeface="Koh Santepheap"/>
              <a:ea typeface="Koh Santepheap"/>
              <a:cs typeface="Koh Santepheap"/>
              <a:sym typeface="Koh Santepheap"/>
            </a:endParaRPr>
          </a:p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785100" y="4767050"/>
            <a:ext cx="274800" cy="289800"/>
          </a:xfrm>
          <a:prstGeom prst="rect">
            <a:avLst/>
          </a:prstGeom>
          <a:solidFill>
            <a:srgbClr val="98FFD3"/>
          </a:solidFill>
        </p:spPr>
        <p:txBody>
          <a:bodyPr anchorCtr="0" anchor="ctr" bIns="91425" lIns="0" spcFirstLastPara="1" rIns="0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800"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340800" y="1680525"/>
            <a:ext cx="4002600" cy="20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D5B66"/>
              </a:buClr>
              <a:buSzPts val="2100"/>
              <a:buFont typeface="Open Sans"/>
              <a:buChar char="●"/>
            </a:pPr>
            <a:r>
              <a:rPr lang="en-GB" sz="2100">
                <a:solidFill>
                  <a:srgbClr val="3D5B66"/>
                </a:solidFill>
                <a:latin typeface="Open Sans"/>
                <a:ea typeface="Open Sans"/>
                <a:cs typeface="Open Sans"/>
                <a:sym typeface="Open Sans"/>
              </a:rPr>
              <a:t>Adjust the structure of the list into a FAIR vocabulary</a:t>
            </a:r>
            <a:endParaRPr sz="2100">
              <a:solidFill>
                <a:srgbClr val="3D5B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D5B66"/>
              </a:buClr>
              <a:buSzPts val="2100"/>
              <a:buFont typeface="Open Sans"/>
              <a:buChar char="●"/>
            </a:pPr>
            <a:r>
              <a:rPr lang="en-GB" sz="2100">
                <a:solidFill>
                  <a:srgbClr val="3D5B66"/>
                </a:solidFill>
                <a:latin typeface="Open Sans"/>
                <a:ea typeface="Open Sans"/>
                <a:cs typeface="Open Sans"/>
                <a:sym typeface="Open Sans"/>
              </a:rPr>
              <a:t>Apply the conceptual model to data and to DwC/ DwC-DP</a:t>
            </a:r>
            <a:endParaRPr sz="2100">
              <a:solidFill>
                <a:srgbClr val="3D5B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9523" y="51100"/>
            <a:ext cx="2999625" cy="33256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3775" y="3160750"/>
            <a:ext cx="3611674" cy="173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5" name="Google Shape;85;p16"/>
          <p:cNvSpPr txBox="1"/>
          <p:nvPr/>
        </p:nvSpPr>
        <p:spPr>
          <a:xfrm>
            <a:off x="6073125" y="4835700"/>
            <a:ext cx="2924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u="sng">
                <a:solidFill>
                  <a:schemeClr val="hlink"/>
                </a:solidFill>
                <a:hlinkClick r:id="rId5"/>
              </a:rPr>
              <a:t>https://gbif.github.io/dwc-dp/#darwin-core-conceptual-model</a:t>
            </a:r>
            <a:r>
              <a:rPr lang="en-GB" sz="800">
                <a:solidFill>
                  <a:schemeClr val="dk2"/>
                </a:solidFill>
              </a:rPr>
              <a:t> 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7669150" y="1274875"/>
            <a:ext cx="147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u="sng">
                <a:solidFill>
                  <a:schemeClr val="hlink"/>
                </a:solidFill>
                <a:hlinkClick r:id="rId6"/>
              </a:rPr>
              <a:t>https://rs.gbif.org/vocabulary/gbif/establishment_means.xml</a:t>
            </a:r>
            <a:r>
              <a:rPr lang="en-GB" sz="800">
                <a:solidFill>
                  <a:schemeClr val="dk2"/>
                </a:solidFill>
              </a:rPr>
              <a:t> </a:t>
            </a:r>
            <a:endParaRPr sz="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/>
        </p:nvSpPr>
        <p:spPr>
          <a:xfrm>
            <a:off x="1987350" y="2299825"/>
            <a:ext cx="5169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1EBD9"/>
                </a:solidFill>
                <a:latin typeface="Koh Santepheap"/>
                <a:ea typeface="Koh Santepheap"/>
                <a:cs typeface="Koh Santepheap"/>
                <a:sym typeface="Koh Santepheap"/>
              </a:rPr>
              <a:t>Vocabulary exploration - structure</a:t>
            </a:r>
            <a:endParaRPr sz="3000">
              <a:solidFill>
                <a:srgbClr val="F1EBD9"/>
              </a:solidFill>
              <a:latin typeface="Koh Santepheap"/>
              <a:ea typeface="Koh Santepheap"/>
              <a:cs typeface="Koh Santepheap"/>
              <a:sym typeface="Koh Santepheap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2386200" y="1961130"/>
            <a:ext cx="4371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1EBD9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RASD - Vocabulary and data model</a:t>
            </a:r>
            <a:endParaRPr>
              <a:solidFill>
                <a:srgbClr val="F1EBD9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/>
          <p:nvPr/>
        </p:nvSpPr>
        <p:spPr>
          <a:xfrm>
            <a:off x="4633425" y="0"/>
            <a:ext cx="4506300" cy="5143500"/>
          </a:xfrm>
          <a:prstGeom prst="rect">
            <a:avLst/>
          </a:prstGeom>
          <a:solidFill>
            <a:srgbClr val="F1EB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1EBD9"/>
              </a:solidFill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381000" y="304800"/>
            <a:ext cx="4002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3D5B66"/>
                </a:solidFill>
                <a:latin typeface="Koh Santepheap"/>
                <a:ea typeface="Koh Santepheap"/>
                <a:cs typeface="Koh Santepheap"/>
                <a:sym typeface="Koh Santepheap"/>
              </a:rPr>
              <a:t>Restructure</a:t>
            </a:r>
            <a:endParaRPr sz="2400">
              <a:solidFill>
                <a:srgbClr val="F1EBD9"/>
              </a:solidFill>
              <a:latin typeface="Koh Santepheap"/>
              <a:ea typeface="Koh Santepheap"/>
              <a:cs typeface="Koh Santepheap"/>
              <a:sym typeface="Koh Santepheap"/>
            </a:endParaRPr>
          </a:p>
        </p:txBody>
      </p:sp>
      <p:sp>
        <p:nvSpPr>
          <p:cNvPr id="100" name="Google Shape;100;p18"/>
          <p:cNvSpPr txBox="1"/>
          <p:nvPr>
            <p:ph idx="12" type="sldNum"/>
          </p:nvPr>
        </p:nvSpPr>
        <p:spPr>
          <a:xfrm>
            <a:off x="8785100" y="4767050"/>
            <a:ext cx="274800" cy="289800"/>
          </a:xfrm>
          <a:prstGeom prst="rect">
            <a:avLst/>
          </a:prstGeom>
          <a:solidFill>
            <a:srgbClr val="98FFD3"/>
          </a:solidFill>
        </p:spPr>
        <p:txBody>
          <a:bodyPr anchorCtr="0" anchor="ctr" bIns="91425" lIns="0" spcFirstLastPara="1" rIns="0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800"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1475" y="1732123"/>
            <a:ext cx="4330199" cy="1997927"/>
          </a:xfrm>
          <a:prstGeom prst="rect">
            <a:avLst/>
          </a:prstGeom>
          <a:solidFill>
            <a:srgbClr val="F1EB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2" name="Google Shape;102;p18"/>
          <p:cNvSpPr txBox="1"/>
          <p:nvPr/>
        </p:nvSpPr>
        <p:spPr>
          <a:xfrm>
            <a:off x="272700" y="1701325"/>
            <a:ext cx="4002600" cy="20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D5B66"/>
              </a:buClr>
              <a:buSzPts val="2100"/>
              <a:buFont typeface="Open Sans"/>
              <a:buChar char="●"/>
            </a:pPr>
            <a:r>
              <a:rPr lang="en-GB" sz="2100">
                <a:solidFill>
                  <a:srgbClr val="3D5B66"/>
                </a:solidFill>
                <a:latin typeface="Open Sans"/>
                <a:ea typeface="Open Sans"/>
                <a:cs typeface="Open Sans"/>
                <a:sym typeface="Open Sans"/>
              </a:rPr>
              <a:t>Shortened sub-category titles to short phrase</a:t>
            </a:r>
            <a:endParaRPr sz="2100">
              <a:solidFill>
                <a:srgbClr val="3D5B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D5B66"/>
              </a:buClr>
              <a:buSzPts val="2100"/>
              <a:buFont typeface="Open Sans"/>
              <a:buChar char="●"/>
            </a:pPr>
            <a:r>
              <a:rPr lang="en-GB" sz="2100">
                <a:solidFill>
                  <a:srgbClr val="3D5B66"/>
                </a:solidFill>
                <a:latin typeface="Open Sans"/>
                <a:ea typeface="Open Sans"/>
                <a:cs typeface="Open Sans"/>
                <a:sym typeface="Open Sans"/>
              </a:rPr>
              <a:t>Follow SKOS notation</a:t>
            </a:r>
            <a:endParaRPr sz="2100">
              <a:solidFill>
                <a:srgbClr val="3D5B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D5B66"/>
              </a:buClr>
              <a:buSzPts val="2100"/>
              <a:buFont typeface="Open Sans"/>
              <a:buChar char="●"/>
            </a:pPr>
            <a:r>
              <a:rPr lang="en-GB" sz="2100">
                <a:solidFill>
                  <a:srgbClr val="3D5B66"/>
                </a:solidFill>
                <a:latin typeface="Open Sans"/>
                <a:ea typeface="Open Sans"/>
                <a:cs typeface="Open Sans"/>
                <a:sym typeface="Open Sans"/>
              </a:rPr>
              <a:t>FAIR data principles</a:t>
            </a:r>
            <a:endParaRPr sz="2100">
              <a:solidFill>
                <a:srgbClr val="3D5B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D5B66"/>
              </a:buClr>
              <a:buSzPts val="2100"/>
              <a:buFont typeface="Open Sans"/>
              <a:buChar char="●"/>
            </a:pPr>
            <a:r>
              <a:rPr lang="en-GB" sz="2100">
                <a:solidFill>
                  <a:srgbClr val="3D5B66"/>
                </a:solidFill>
                <a:latin typeface="Open Sans"/>
                <a:ea typeface="Open Sans"/>
                <a:cs typeface="Open Sans"/>
                <a:sym typeface="Open Sans"/>
              </a:rPr>
              <a:t>Linked Data enabled</a:t>
            </a:r>
            <a:endParaRPr sz="2100">
              <a:solidFill>
                <a:srgbClr val="3D5B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/>
          <p:nvPr/>
        </p:nvSpPr>
        <p:spPr>
          <a:xfrm>
            <a:off x="4633425" y="0"/>
            <a:ext cx="4506300" cy="5143500"/>
          </a:xfrm>
          <a:prstGeom prst="rect">
            <a:avLst/>
          </a:prstGeom>
          <a:solidFill>
            <a:srgbClr val="F1EB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1EBD9"/>
              </a:solidFill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381000" y="304800"/>
            <a:ext cx="4002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3D5B66"/>
                </a:solidFill>
                <a:latin typeface="Koh Santepheap"/>
                <a:ea typeface="Koh Santepheap"/>
                <a:cs typeface="Koh Santepheap"/>
                <a:sym typeface="Koh Santepheap"/>
              </a:rPr>
              <a:t>Category = concept</a:t>
            </a:r>
            <a:endParaRPr sz="2400">
              <a:solidFill>
                <a:srgbClr val="F1EBD9"/>
              </a:solidFill>
              <a:latin typeface="Koh Santepheap"/>
              <a:ea typeface="Koh Santepheap"/>
              <a:cs typeface="Koh Santepheap"/>
              <a:sym typeface="Koh Santepheap"/>
            </a:endParaRPr>
          </a:p>
        </p:txBody>
      </p:sp>
      <p:sp>
        <p:nvSpPr>
          <p:cNvPr id="109" name="Google Shape;109;p19"/>
          <p:cNvSpPr txBox="1"/>
          <p:nvPr>
            <p:ph idx="12" type="sldNum"/>
          </p:nvPr>
        </p:nvSpPr>
        <p:spPr>
          <a:xfrm>
            <a:off x="8785100" y="4767050"/>
            <a:ext cx="274800" cy="289800"/>
          </a:xfrm>
          <a:prstGeom prst="rect">
            <a:avLst/>
          </a:prstGeom>
          <a:solidFill>
            <a:srgbClr val="98FFD3"/>
          </a:solidFill>
        </p:spPr>
        <p:txBody>
          <a:bodyPr anchorCtr="0" anchor="ctr" bIns="91425" lIns="0" spcFirstLastPara="1" rIns="0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800"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050" y="1766323"/>
            <a:ext cx="4330199" cy="1997927"/>
          </a:xfrm>
          <a:prstGeom prst="rect">
            <a:avLst/>
          </a:prstGeom>
          <a:solidFill>
            <a:srgbClr val="F1EB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88" y="978400"/>
            <a:ext cx="9100226" cy="3923274"/>
          </a:xfrm>
          <a:prstGeom prst="rect">
            <a:avLst/>
          </a:prstGeom>
          <a:solidFill>
            <a:srgbClr val="F1EB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/>
        </p:nvSpPr>
        <p:spPr>
          <a:xfrm>
            <a:off x="1987350" y="2299825"/>
            <a:ext cx="5169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1EBD9"/>
                </a:solidFill>
                <a:latin typeface="Koh Santepheap"/>
                <a:ea typeface="Koh Santepheap"/>
                <a:cs typeface="Koh Santepheap"/>
                <a:sym typeface="Koh Santepheap"/>
              </a:rPr>
              <a:t>Vocabulary exploration - data model</a:t>
            </a:r>
            <a:endParaRPr sz="3000">
              <a:solidFill>
                <a:srgbClr val="F1EBD9"/>
              </a:solidFill>
              <a:latin typeface="Koh Santepheap"/>
              <a:ea typeface="Koh Santepheap"/>
              <a:cs typeface="Koh Santepheap"/>
              <a:sym typeface="Koh Santepheap"/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2386200" y="1961130"/>
            <a:ext cx="4371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1EBD9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RASD - Vocabulary and data model</a:t>
            </a:r>
            <a:endParaRPr>
              <a:solidFill>
                <a:srgbClr val="F1EBD9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/>
          <p:nvPr/>
        </p:nvSpPr>
        <p:spPr>
          <a:xfrm>
            <a:off x="4633425" y="0"/>
            <a:ext cx="4506300" cy="5143500"/>
          </a:xfrm>
          <a:prstGeom prst="rect">
            <a:avLst/>
          </a:prstGeom>
          <a:solidFill>
            <a:srgbClr val="F1EB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1EBD9"/>
              </a:solidFill>
            </a:endParaRPr>
          </a:p>
        </p:txBody>
      </p:sp>
      <p:sp>
        <p:nvSpPr>
          <p:cNvPr id="124" name="Google Shape;124;p21"/>
          <p:cNvSpPr txBox="1"/>
          <p:nvPr>
            <p:ph idx="12" type="sldNum"/>
          </p:nvPr>
        </p:nvSpPr>
        <p:spPr>
          <a:xfrm>
            <a:off x="8785100" y="4767050"/>
            <a:ext cx="274800" cy="289800"/>
          </a:xfrm>
          <a:prstGeom prst="rect">
            <a:avLst/>
          </a:prstGeom>
          <a:solidFill>
            <a:srgbClr val="98FFD3"/>
          </a:solidFill>
        </p:spPr>
        <p:txBody>
          <a:bodyPr anchorCtr="0" anchor="ctr" bIns="91425" lIns="0" spcFirstLastPara="1" rIns="0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800"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5" name="Google Shape;125;p21" title="RASD conceptual data mode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1175" y="831750"/>
            <a:ext cx="4298725" cy="340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1"/>
          <p:cNvSpPr txBox="1"/>
          <p:nvPr/>
        </p:nvSpPr>
        <p:spPr>
          <a:xfrm>
            <a:off x="381000" y="304800"/>
            <a:ext cx="4002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3D5B66"/>
                </a:solidFill>
                <a:latin typeface="Koh Santepheap"/>
                <a:ea typeface="Koh Santepheap"/>
                <a:cs typeface="Koh Santepheap"/>
                <a:sym typeface="Koh Santepheap"/>
              </a:rPr>
              <a:t>Conceptual model</a:t>
            </a:r>
            <a:endParaRPr sz="2400">
              <a:solidFill>
                <a:srgbClr val="F1EBD9"/>
              </a:solidFill>
              <a:latin typeface="Koh Santepheap"/>
              <a:ea typeface="Koh Santepheap"/>
              <a:cs typeface="Koh Santepheap"/>
              <a:sym typeface="Koh Santepheap"/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340800" y="1774500"/>
            <a:ext cx="4002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D5B66"/>
              </a:buClr>
              <a:buSzPts val="1600"/>
              <a:buFont typeface="Open Sans"/>
              <a:buAutoNum type="arabicPeriod"/>
            </a:pPr>
            <a:r>
              <a:rPr lang="en-GB" sz="1600">
                <a:solidFill>
                  <a:srgbClr val="3D5B66"/>
                </a:solidFill>
                <a:latin typeface="Open Sans"/>
                <a:ea typeface="Open Sans"/>
                <a:cs typeface="Open Sans"/>
                <a:sym typeface="Open Sans"/>
              </a:rPr>
              <a:t>Relates original resource to treated resource via a treatment activity</a:t>
            </a:r>
            <a:endParaRPr sz="1600">
              <a:solidFill>
                <a:srgbClr val="3D5B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D5B66"/>
              </a:buClr>
              <a:buSzPts val="1600"/>
              <a:buFont typeface="Open Sans"/>
              <a:buAutoNum type="arabicPeriod"/>
            </a:pPr>
            <a:r>
              <a:rPr lang="en-GB" sz="1600">
                <a:solidFill>
                  <a:srgbClr val="3D5B66"/>
                </a:solidFill>
                <a:latin typeface="Open Sans"/>
                <a:ea typeface="Open Sans"/>
                <a:cs typeface="Open Sans"/>
                <a:sym typeface="Open Sans"/>
              </a:rPr>
              <a:t>The treatment came about due to a reason</a:t>
            </a:r>
            <a:endParaRPr sz="1600">
              <a:solidFill>
                <a:srgbClr val="3D5B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D5B66"/>
              </a:buClr>
              <a:buSzPts val="1600"/>
              <a:buFont typeface="Open Sans"/>
              <a:buAutoNum type="arabicPeriod"/>
            </a:pPr>
            <a:r>
              <a:rPr lang="en-GB" sz="1600">
                <a:solidFill>
                  <a:srgbClr val="3D5B66"/>
                </a:solidFill>
                <a:latin typeface="Open Sans"/>
                <a:ea typeface="Open Sans"/>
                <a:cs typeface="Open Sans"/>
                <a:sym typeface="Open Sans"/>
              </a:rPr>
              <a:t>The treatments and reasons have formalised vocabularies</a:t>
            </a:r>
            <a:endParaRPr sz="1600">
              <a:solidFill>
                <a:srgbClr val="3D5B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