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720"/>
  </p:normalViewPr>
  <p:slideViewPr>
    <p:cSldViewPr snapToGrid="0" snapToObjects="1">
      <p:cViewPr>
        <p:scale>
          <a:sx n="83" d="100"/>
          <a:sy n="83" d="100"/>
        </p:scale>
        <p:origin x="106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666-7BAB-6844-9F4D-3FCAB8ACD836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E506-7E74-3547-8B7C-527A8FE502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422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666-7BAB-6844-9F4D-3FCAB8ACD836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E506-7E74-3547-8B7C-527A8FE5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4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666-7BAB-6844-9F4D-3FCAB8ACD836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E506-7E74-3547-8B7C-527A8FE5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81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666-7BAB-6844-9F4D-3FCAB8ACD836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E506-7E74-3547-8B7C-527A8FE5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666-7BAB-6844-9F4D-3FCAB8ACD836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E506-7E74-3547-8B7C-527A8FE502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38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666-7BAB-6844-9F4D-3FCAB8ACD836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E506-7E74-3547-8B7C-527A8FE5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6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666-7BAB-6844-9F4D-3FCAB8ACD836}" type="datetimeFigureOut">
              <a:rPr lang="en-US" smtClean="0"/>
              <a:t>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E506-7E74-3547-8B7C-527A8FE5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9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666-7BAB-6844-9F4D-3FCAB8ACD836}" type="datetimeFigureOut">
              <a:rPr lang="en-US" smtClean="0"/>
              <a:t>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E506-7E74-3547-8B7C-527A8FE5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3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666-7BAB-6844-9F4D-3FCAB8ACD836}" type="datetimeFigureOut">
              <a:rPr lang="en-US" smtClean="0"/>
              <a:t>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E506-7E74-3547-8B7C-527A8FE5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67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0BA666-7BAB-6844-9F4D-3FCAB8ACD836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F0E506-7E74-3547-8B7C-527A8FE5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81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666-7BAB-6844-9F4D-3FCAB8ACD836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E506-7E74-3547-8B7C-527A8FE5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0BA666-7BAB-6844-9F4D-3FCAB8ACD836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F0E506-7E74-3547-8B7C-527A8FE502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85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consultancy.com/blog/9123-can-the-financial-sector-really-thrive-on-social-media" TargetMode="External"/><Relationship Id="rId4" Type="http://schemas.openxmlformats.org/officeDocument/2006/relationships/hyperlink" Target="http://thefinancialbrand.com/44554/social-media-banking-strategies/" TargetMode="External"/><Relationship Id="rId5" Type="http://schemas.openxmlformats.org/officeDocument/2006/relationships/hyperlink" Target="https://www.accenture.com/us-en/~/_acnmedia/Accenture/Conversion-Assets/DotCom/Documents/Global/PDF/Industries_14/Accenture-Social-Media.pdf#zoom=50" TargetMode="External"/><Relationship Id="rId6" Type="http://schemas.openxmlformats.org/officeDocument/2006/relationships/hyperlink" Target="http://www.emoderation.com/how-retail-and-investment-banks-are-using-social-media-case-studi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ganicseoconsultant.com/advantages-of-using-social-medi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82904"/>
            <a:ext cx="10058400" cy="3566160"/>
          </a:xfrm>
        </p:spPr>
        <p:txBody>
          <a:bodyPr/>
          <a:lstStyle/>
          <a:p>
            <a:r>
              <a:rPr lang="en-US" dirty="0" smtClean="0"/>
              <a:t>Social Media &amp; Banking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Trisha </a:t>
            </a:r>
            <a:r>
              <a:rPr lang="en-US" dirty="0" err="1" smtClean="0"/>
              <a:t>dwivedi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http://www.organicseoconsultant.com/advantages-of-using-social-media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econsultancy.com/blog/9123-can-the-financial-sector-really-thrive-on-social-media</a:t>
            </a:r>
            <a:endParaRPr lang="en-US" dirty="0" smtClean="0"/>
          </a:p>
          <a:p>
            <a:r>
              <a:rPr lang="en-US" u="sng" dirty="0">
                <a:hlinkClick r:id="rId4"/>
              </a:rPr>
              <a:t>http://thefinancialbrand.com/44554/social-media-banking-strategies</a:t>
            </a:r>
            <a:r>
              <a:rPr lang="en-US" u="sng" dirty="0" smtClean="0">
                <a:hlinkClick r:id="rId4"/>
              </a:rPr>
              <a:t>/</a:t>
            </a:r>
            <a:endParaRPr lang="en-US" u="sng" dirty="0" smtClean="0"/>
          </a:p>
          <a:p>
            <a:r>
              <a:rPr lang="en-US" u="sng" dirty="0">
                <a:hlinkClick r:id="rId5"/>
              </a:rPr>
              <a:t>https://www.accenture.com/us-en/~/_</a:t>
            </a:r>
            <a:r>
              <a:rPr lang="en-US" u="sng" dirty="0" smtClean="0">
                <a:hlinkClick r:id="rId5"/>
              </a:rPr>
              <a:t>acnmedia/Accenture/Conversion-Assets/DotCom/Documents/Global/PDF/Industries_14/Accenture-Social-Media.pdf#zoom=50</a:t>
            </a:r>
            <a:endParaRPr lang="en-US" u="sng" dirty="0" smtClean="0"/>
          </a:p>
          <a:p>
            <a:r>
              <a:rPr lang="en-US" u="sng" dirty="0">
                <a:hlinkClick r:id="rId6"/>
              </a:rPr>
              <a:t>http://www.emoderation.com/how-retail-and-investment-banks-are-using-social-media-case-studies</a:t>
            </a:r>
            <a:r>
              <a:rPr lang="en-US" u="sng" dirty="0" smtClean="0">
                <a:hlinkClick r:id="rId6"/>
              </a:rPr>
              <a:t>/</a:t>
            </a:r>
            <a:r>
              <a:rPr lang="en-US" u="sng" dirty="0" smtClean="0"/>
              <a:t> </a:t>
            </a:r>
            <a:endParaRPr lang="en-US" u="sng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7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media benefits on its own</a:t>
            </a:r>
          </a:p>
          <a:p>
            <a:r>
              <a:rPr lang="en-US" dirty="0" smtClean="0"/>
              <a:t>Banking and what they are trying to improve on</a:t>
            </a:r>
          </a:p>
          <a:p>
            <a:r>
              <a:rPr lang="en-US" dirty="0" smtClean="0"/>
              <a:t>How social media and banking are related – how banks can use social media to solve their problems</a:t>
            </a:r>
          </a:p>
          <a:p>
            <a:r>
              <a:rPr lang="en-US" dirty="0" smtClean="0"/>
              <a:t>Links and examples of some companies that already use it</a:t>
            </a:r>
          </a:p>
          <a:p>
            <a:r>
              <a:rPr lang="en-US" dirty="0" smtClean="0"/>
              <a:t>Extent to which social media can be applied in banking – how far can we take it to make so many things easier</a:t>
            </a:r>
          </a:p>
          <a:p>
            <a:r>
              <a:rPr lang="en-US" dirty="0" smtClean="0"/>
              <a:t>Application of social media in areas other than banking and how it can help there in generating not only profit but also consumer appreciation and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the Social Media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Low cost </a:t>
            </a:r>
            <a:r>
              <a:rPr lang="en-US" dirty="0" smtClean="0"/>
              <a:t>– very easy for both business owners and users to access</a:t>
            </a:r>
          </a:p>
          <a:p>
            <a:r>
              <a:rPr lang="en-US" b="1" dirty="0" smtClean="0"/>
              <a:t>Unlimited access </a:t>
            </a:r>
            <a:r>
              <a:rPr lang="en-US" dirty="0" smtClean="0"/>
              <a:t>– both small and large business owners have equal opportunities to gain momentum and traction from social media users and create a good network of contacts</a:t>
            </a:r>
          </a:p>
          <a:p>
            <a:r>
              <a:rPr lang="en-US" b="1" dirty="0" smtClean="0"/>
              <a:t>Simplicity</a:t>
            </a:r>
            <a:r>
              <a:rPr lang="en-US" dirty="0" smtClean="0"/>
              <a:t> – almost anyone with a basic understanding of the internet can utilize social media, so it clearly a very valuable tool to companies of all sizes</a:t>
            </a:r>
          </a:p>
          <a:p>
            <a:r>
              <a:rPr lang="en-US" b="1" dirty="0" smtClean="0"/>
              <a:t>Global reach </a:t>
            </a:r>
            <a:r>
              <a:rPr lang="en-US" dirty="0" smtClean="0"/>
              <a:t>– social media is the ultimate way to reach people from all over the world with the touch of a button and spread your message</a:t>
            </a:r>
          </a:p>
          <a:p>
            <a:r>
              <a:rPr lang="en-US" b="1" dirty="0" smtClean="0"/>
              <a:t>Measurability</a:t>
            </a:r>
            <a:r>
              <a:rPr lang="en-US" dirty="0" smtClean="0"/>
              <a:t> – statistics and data from social media can be easily acquired (like from polls and surveys) and then organized into a comprehensive chart or conclusion that can help elicit or solve a potential problem; social media is one of the easiest ways to gauge user sentiment and how your customers are feeling regarding certain topics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99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Banking and its recent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Bankers have two main goals:</a:t>
            </a:r>
          </a:p>
          <a:p>
            <a:pPr lvl="1"/>
            <a:r>
              <a:rPr lang="en-US" dirty="0"/>
              <a:t>Increasing operation efficiency </a:t>
            </a:r>
            <a:endParaRPr lang="en-US" dirty="0" smtClean="0"/>
          </a:p>
          <a:p>
            <a:pPr lvl="1"/>
            <a:r>
              <a:rPr lang="en-US" dirty="0" smtClean="0"/>
              <a:t>Reducing risk</a:t>
            </a:r>
          </a:p>
          <a:p>
            <a:r>
              <a:rPr lang="en-US" dirty="0" smtClean="0"/>
              <a:t>Sometimes they receive complaints about services or are posted about on social media, sometimes negatively, or don’t have a way of quickly and directly communication with their customers</a:t>
            </a:r>
          </a:p>
          <a:p>
            <a:pPr lvl="1"/>
            <a:r>
              <a:rPr lang="en-US" dirty="0" smtClean="0"/>
              <a:t>One bad customer experience can very quickly spread to many other potential customers and the banks have no way of either solving the problem in time or finding a way to anticipate issues its customers are having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aids Banking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media can and has been used to notice and take early action on signals of negative consumer sentiment, providing the banks with a broader and fuller view of their customers and allowing them to resolve issues before customers get tired and complain</a:t>
            </a:r>
          </a:p>
          <a:p>
            <a:r>
              <a:rPr lang="en-US" dirty="0" smtClean="0"/>
              <a:t>Through social media, banks could be able to detect some of the things its customers are posting about and suggest and help them related to the posts’ content</a:t>
            </a:r>
          </a:p>
          <a:p>
            <a:r>
              <a:rPr lang="en-US" dirty="0" smtClean="0"/>
              <a:t>Companies like Accenture have been helping companies expand their contacts, users, and networks by assisting in their social media development, like banks such as ICICI bank and Barclaycard Ring MasterCard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banks &amp; social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Barclaycard Ring MasterCard</a:t>
            </a:r>
            <a:endParaRPr lang="en-US" dirty="0"/>
          </a:p>
          <a:p>
            <a:pPr lvl="2" fontAlgn="base"/>
            <a:r>
              <a:rPr lang="en-US" sz="1800" dirty="0"/>
              <a:t>first credit card to be designed and built through crowdsourcing (= feedback management)</a:t>
            </a:r>
          </a:p>
          <a:p>
            <a:pPr lvl="2" fontAlgn="base"/>
            <a:r>
              <a:rPr lang="en-US" sz="1800" dirty="0"/>
              <a:t>Ring community platform lets community members share ideas with Barclaycard and to help each other on various financial questions</a:t>
            </a:r>
          </a:p>
          <a:p>
            <a:pPr lvl="2" fontAlgn="base"/>
            <a:r>
              <a:rPr lang="en-US" sz="1800" dirty="0"/>
              <a:t>this engages customers  in product design and enhancement by building loyalty, peer-support and word of mouth</a:t>
            </a:r>
          </a:p>
          <a:p>
            <a:pPr lvl="2" fontAlgn="base"/>
            <a:r>
              <a:rPr lang="en-US" sz="1800" dirty="0"/>
              <a:t>decreased consumer complaints by 50% and increased consumer retention by 25% - annualized benefit total = &gt; $10 mil</a:t>
            </a:r>
          </a:p>
          <a:p>
            <a:r>
              <a:rPr lang="en-US" dirty="0" smtClean="0"/>
              <a:t>ICICI bank</a:t>
            </a:r>
            <a:endParaRPr lang="en-US" dirty="0"/>
          </a:p>
          <a:p>
            <a:pPr lvl="2" fontAlgn="base"/>
            <a:r>
              <a:rPr lang="en-US" sz="1800" dirty="0"/>
              <a:t>in 2013, launched “Pockets by ICICI Bank” - app that allows customers to access their accounts and conduct many banking transactions directly through Facebook </a:t>
            </a:r>
          </a:p>
          <a:p>
            <a:pPr lvl="3" fontAlgn="base"/>
            <a:r>
              <a:rPr lang="en-US" sz="1800" dirty="0"/>
              <a:t>it targets more than 82 mil FB users (40% under 30)</a:t>
            </a:r>
          </a:p>
          <a:p>
            <a:pPr lvl="3" fontAlgn="base"/>
            <a:r>
              <a:rPr lang="en-US" sz="1800" dirty="0"/>
              <a:t>goal is to make banking simpler and easier for the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of Social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n-US" sz="2000" dirty="0" smtClean="0"/>
              <a:t>What </a:t>
            </a:r>
            <a:r>
              <a:rPr lang="en-US" sz="2000" dirty="0"/>
              <a:t>does it mean to increase operation efficiency?</a:t>
            </a:r>
          </a:p>
          <a:p>
            <a:pPr lvl="2" fontAlgn="base"/>
            <a:r>
              <a:rPr lang="en-US" sz="1800" dirty="0"/>
              <a:t>you can use social media to lower your costs by combining customer service things with social media </a:t>
            </a:r>
            <a:r>
              <a:rPr lang="en-US" sz="1800" dirty="0" smtClean="0"/>
              <a:t>channels</a:t>
            </a:r>
            <a:endParaRPr lang="en-US" dirty="0"/>
          </a:p>
          <a:p>
            <a:pPr lvl="1" fontAlgn="base"/>
            <a:r>
              <a:rPr lang="en-US" sz="2000" dirty="0"/>
              <a:t>How to reduce risk?</a:t>
            </a:r>
          </a:p>
          <a:p>
            <a:pPr lvl="2" fontAlgn="base"/>
            <a:r>
              <a:rPr lang="en-US" sz="1800" dirty="0"/>
              <a:t>use social media to notice and take early action on signals of negative consumer sentiment</a:t>
            </a:r>
          </a:p>
          <a:p>
            <a:pPr lvl="2" fontAlgn="base"/>
            <a:r>
              <a:rPr lang="en-US" sz="1800" dirty="0"/>
              <a:t>the use of social media provides companies with a broader perspective of its customers</a:t>
            </a:r>
          </a:p>
          <a:p>
            <a:pPr lvl="3" fontAlgn="base"/>
            <a:r>
              <a:rPr lang="en-US" sz="1800" dirty="0"/>
              <a:t>allows them to learn about and try new techniques for preventing fraud and assessing risk profiles</a:t>
            </a:r>
          </a:p>
          <a:p>
            <a:pPr lvl="4" fontAlgn="base"/>
            <a:r>
              <a:rPr lang="en-US" sz="1800" dirty="0"/>
              <a:t>Definition of Risk Profile: an evaluation of an individual or organization’s willingness to take risks, as well as the threats an organization is exposed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Social Media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2" fontAlgn="base"/>
            <a:r>
              <a:rPr lang="en-US" sz="1800" b="1" dirty="0" smtClean="0"/>
              <a:t>Clustering</a:t>
            </a:r>
            <a:r>
              <a:rPr lang="en-US" sz="1800" dirty="0"/>
              <a:t>: build communities around interests and hobbies to attract prospects and acquire customers</a:t>
            </a:r>
          </a:p>
          <a:p>
            <a:pPr lvl="2" fontAlgn="base"/>
            <a:r>
              <a:rPr lang="en-US" sz="1800" b="1" dirty="0" err="1"/>
              <a:t>Gamification</a:t>
            </a:r>
            <a:r>
              <a:rPr lang="en-US" sz="1800" dirty="0"/>
              <a:t>: increase community engagement around products/education content</a:t>
            </a:r>
          </a:p>
          <a:p>
            <a:pPr lvl="2" fontAlgn="base"/>
            <a:r>
              <a:rPr lang="en-US" sz="1800" b="1" dirty="0"/>
              <a:t>Sales</a:t>
            </a:r>
            <a:r>
              <a:rPr lang="en-US" sz="1800" dirty="0"/>
              <a:t>: push personalized offers and transform it into a sales engine</a:t>
            </a:r>
          </a:p>
          <a:p>
            <a:pPr lvl="2" fontAlgn="base"/>
            <a:r>
              <a:rPr lang="en-US" sz="1800" b="1" i="1" dirty="0"/>
              <a:t>Banking platform</a:t>
            </a:r>
            <a:r>
              <a:rPr lang="en-US" sz="1800" dirty="0"/>
              <a:t>: perform transactions and receive product information</a:t>
            </a:r>
          </a:p>
          <a:p>
            <a:pPr lvl="2" fontAlgn="base"/>
            <a:r>
              <a:rPr lang="en-US" sz="1800" b="1" dirty="0"/>
              <a:t>Seeding/demand leverage</a:t>
            </a:r>
            <a:r>
              <a:rPr lang="en-US" sz="1800" dirty="0"/>
              <a:t>: increase social word of mouth, leveraging viral network effects by targeting key community influencers</a:t>
            </a:r>
          </a:p>
          <a:p>
            <a:pPr lvl="2" fontAlgn="base"/>
            <a:r>
              <a:rPr lang="en-US" sz="1800" b="1" dirty="0"/>
              <a:t>Listening and monitoring</a:t>
            </a:r>
            <a:r>
              <a:rPr lang="en-US" sz="1800" dirty="0"/>
              <a:t>: monitor, respond, ask and promote offers</a:t>
            </a:r>
          </a:p>
          <a:p>
            <a:pPr lvl="2" fontAlgn="base"/>
            <a:r>
              <a:rPr lang="en-US" sz="1800" b="1" i="1" dirty="0"/>
              <a:t>Crowd sourcing</a:t>
            </a:r>
            <a:r>
              <a:rPr lang="en-US" sz="1800" dirty="0"/>
              <a:t>: leverage the communities to foster product and service innovation (feedback management)</a:t>
            </a:r>
          </a:p>
          <a:p>
            <a:pPr lvl="2" fontAlgn="base"/>
            <a:r>
              <a:rPr lang="en-US" sz="1800" b="1" dirty="0" smtClean="0"/>
              <a:t>Content</a:t>
            </a:r>
            <a:r>
              <a:rPr lang="en-US" sz="1800" dirty="0" smtClean="0"/>
              <a:t>: use people as a brand/product advocate (and marketing agency)</a:t>
            </a:r>
          </a:p>
          <a:p>
            <a:pPr lvl="2" fontAlgn="base"/>
            <a:r>
              <a:rPr lang="en-US" sz="1800" b="1" dirty="0" smtClean="0"/>
              <a:t>Branching</a:t>
            </a:r>
            <a:r>
              <a:rPr lang="en-US" sz="1800" dirty="0"/>
              <a:t>: complement physical with social presence</a:t>
            </a:r>
          </a:p>
          <a:p>
            <a:pPr lvl="2" fontAlgn="base"/>
            <a:r>
              <a:rPr lang="en-US" sz="1800" b="1" dirty="0"/>
              <a:t>Collaboration</a:t>
            </a:r>
            <a:r>
              <a:rPr lang="en-US" sz="1800" dirty="0"/>
              <a:t>: introduction of new tools to stimulate internal collaboration and to spread best practices through the organization</a:t>
            </a:r>
          </a:p>
          <a:p>
            <a:pPr lvl="2" fontAlgn="base"/>
            <a:r>
              <a:rPr lang="en-US" sz="1800" b="1" dirty="0"/>
              <a:t>Customer service</a:t>
            </a:r>
            <a:r>
              <a:rPr lang="en-US" sz="1800" dirty="0"/>
              <a:t>: add another channel to provide service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33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594" y="286603"/>
            <a:ext cx="10360429" cy="1450757"/>
          </a:xfrm>
        </p:spPr>
        <p:txBody>
          <a:bodyPr/>
          <a:lstStyle/>
          <a:p>
            <a:r>
              <a:rPr lang="en-US" dirty="0" smtClean="0"/>
              <a:t>Future of Social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n-US" sz="2000" dirty="0" smtClean="0"/>
              <a:t>Social </a:t>
            </a:r>
            <a:r>
              <a:rPr lang="en-US" sz="2000" dirty="0"/>
              <a:t>media marketing for financial services</a:t>
            </a:r>
          </a:p>
          <a:p>
            <a:pPr lvl="2" fontAlgn="base"/>
            <a:r>
              <a:rPr lang="en-US" sz="1800" dirty="0"/>
              <a:t>social networks are growing </a:t>
            </a:r>
            <a:endParaRPr lang="en-US" sz="1800" dirty="0"/>
          </a:p>
          <a:p>
            <a:pPr lvl="4" fontAlgn="base"/>
            <a:r>
              <a:rPr lang="en-US" sz="1800" dirty="0" smtClean="0"/>
              <a:t>by </a:t>
            </a:r>
            <a:r>
              <a:rPr lang="en-US" sz="1800" dirty="0"/>
              <a:t>2017, the global social network audience is estimated at 2.55 </a:t>
            </a:r>
            <a:r>
              <a:rPr lang="en-US" sz="1800" dirty="0" smtClean="0"/>
              <a:t>billion people</a:t>
            </a:r>
            <a:endParaRPr lang="en-US" sz="1800" dirty="0"/>
          </a:p>
          <a:p>
            <a:pPr lvl="2" fontAlgn="base"/>
            <a:r>
              <a:rPr lang="en-US" sz="1800" dirty="0"/>
              <a:t>many financial service firms are using social media to listen to their customers and monitor their brands, but they aren’t using it to generate tangible business </a:t>
            </a:r>
            <a:r>
              <a:rPr lang="en-US" sz="1800" dirty="0" smtClean="0"/>
              <a:t>benefits</a:t>
            </a:r>
          </a:p>
          <a:p>
            <a:pPr lvl="4" fontAlgn="base"/>
            <a:r>
              <a:rPr lang="en-US" sz="1800" dirty="0" smtClean="0"/>
              <a:t>How can businesses use social media as a means to earn more profit and grow to develop an even healthier customer relationship?</a:t>
            </a:r>
          </a:p>
          <a:p>
            <a:pPr lvl="6" fontAlgn="base"/>
            <a:r>
              <a:rPr lang="en-US" sz="1800" dirty="0" smtClean="0"/>
              <a:t>Need more companies like Aviva, who focus on how to portray their business to the audience and notice how much responsiveness they get from different kinds of ads</a:t>
            </a:r>
          </a:p>
        </p:txBody>
      </p:sp>
    </p:spTree>
    <p:extLst>
      <p:ext uri="{BB962C8B-B14F-4D97-AF65-F5344CB8AC3E}">
        <p14:creationId xmlns:p14="http://schemas.microsoft.com/office/powerpoint/2010/main" val="16267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3685</TotalTime>
  <Words>879</Words>
  <Application>Microsoft Macintosh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Social Media &amp; Banking</vt:lpstr>
      <vt:lpstr>Talk about…</vt:lpstr>
      <vt:lpstr>Benefits of the Social Media Platform</vt:lpstr>
      <vt:lpstr>Banking and its recent issues</vt:lpstr>
      <vt:lpstr>Social Media aids Banking</vt:lpstr>
      <vt:lpstr>Examples of banks &amp; social media</vt:lpstr>
      <vt:lpstr>Capacity of Social Media</vt:lpstr>
      <vt:lpstr>Different Social Media Tactics</vt:lpstr>
      <vt:lpstr>Future of Social Media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Trisha Dwivedi</dc:creator>
  <cp:lastModifiedBy>Trisha Dwivedi</cp:lastModifiedBy>
  <cp:revision>28</cp:revision>
  <dcterms:created xsi:type="dcterms:W3CDTF">2016-01-31T03:08:54Z</dcterms:created>
  <dcterms:modified xsi:type="dcterms:W3CDTF">2016-02-02T16:33:56Z</dcterms:modified>
</cp:coreProperties>
</file>