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75" r:id="rId5"/>
    <p:sldId id="283" r:id="rId6"/>
    <p:sldId id="279" r:id="rId7"/>
    <p:sldId id="277" r:id="rId8"/>
    <p:sldId id="264" r:id="rId9"/>
    <p:sldId id="266" r:id="rId10"/>
    <p:sldId id="267" r:id="rId11"/>
    <p:sldId id="281" r:id="rId12"/>
    <p:sldId id="259" r:id="rId13"/>
    <p:sldId id="268" r:id="rId14"/>
    <p:sldId id="274" r:id="rId15"/>
    <p:sldId id="270" r:id="rId16"/>
    <p:sldId id="278" r:id="rId17"/>
    <p:sldId id="272" r:id="rId18"/>
    <p:sldId id="260" r:id="rId19"/>
    <p:sldId id="273" r:id="rId20"/>
    <p:sldId id="276" r:id="rId21"/>
    <p:sldId id="282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6" autoAdjust="0"/>
    <p:restoredTop sz="86711" autoAdjust="0"/>
  </p:normalViewPr>
  <p:slideViewPr>
    <p:cSldViewPr snapToGrid="0" snapToObjects="1">
      <p:cViewPr varScale="1">
        <p:scale>
          <a:sx n="113" d="100"/>
          <a:sy n="113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435FE-B673-D14D-947E-218467680AB7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99717-E8AB-F04C-B444-5A8FE5800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assume a</a:t>
            </a:r>
            <a:r>
              <a:rPr lang="en-US" sz="1200" baseline="0" dirty="0" smtClean="0"/>
              <a:t> JSON text string is received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- convert it to </a:t>
            </a:r>
            <a:r>
              <a:rPr lang="en-US" sz="1200" baseline="0" dirty="0" err="1" smtClean="0"/>
              <a:t>cJSON</a:t>
            </a:r>
            <a:r>
              <a:rPr lang="en-US" sz="1200" baseline="0" dirty="0" smtClean="0"/>
              <a:t>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have an array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item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sz="1200" dirty="0" err="1" smtClean="0"/>
              <a:t>cJSON_DeleteItemFromArray</a:t>
            </a:r>
            <a:r>
              <a:rPr lang="en-US" sz="1200" dirty="0" smtClean="0"/>
              <a:t>( array, index ) to delete</a:t>
            </a:r>
            <a:r>
              <a:rPr lang="en-US" sz="1200" baseline="0" dirty="0" smtClean="0"/>
              <a:t> an array element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4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cJSONext_createItem</a:t>
            </a:r>
            <a:r>
              <a:rPr lang="en-US" dirty="0" smtClean="0"/>
              <a:t>()</a:t>
            </a:r>
            <a:r>
              <a:rPr lang="en-US" baseline="0" dirty="0" smtClean="0"/>
              <a:t> to insert a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item to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tree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we are adding M under root, then XZ under M	(creation of M is implicit)</a:t>
            </a:r>
          </a:p>
          <a:p>
            <a:r>
              <a:rPr lang="en-US" baseline="0" dirty="0" smtClean="0"/>
              <a:t>Note: for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object &amp;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array, they MUST be created in advance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cJSONext_createItem</a:t>
            </a:r>
            <a:r>
              <a:rPr lang="en-US" dirty="0" smtClean="0"/>
              <a:t>()</a:t>
            </a:r>
            <a:r>
              <a:rPr lang="en-US" baseline="0" dirty="0" smtClean="0"/>
              <a:t> to insert a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item to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tree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we are adding RA into an existing object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 </a:t>
            </a:r>
            <a:r>
              <a:rPr lang="en-US" dirty="0" err="1" smtClean="0"/>
              <a:t>cJSON</a:t>
            </a:r>
            <a:r>
              <a:rPr lang="en-US" baseline="0" dirty="0" smtClean="0"/>
              <a:t> object to be used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adding the </a:t>
            </a:r>
            <a:r>
              <a:rPr lang="en-US" dirty="0" err="1" smtClean="0"/>
              <a:t>cJSON</a:t>
            </a:r>
            <a:r>
              <a:rPr lang="en-US" baseline="0" dirty="0" smtClean="0"/>
              <a:t> object created in previous slide into this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are adding the </a:t>
            </a:r>
            <a:r>
              <a:rPr lang="en-US" dirty="0" err="1" smtClean="0"/>
              <a:t>cJSON</a:t>
            </a:r>
            <a:r>
              <a:rPr lang="en-US" baseline="0" dirty="0" smtClean="0"/>
              <a:t> array created in previous slide into our root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tree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cJSONext_updateItem</a:t>
            </a:r>
            <a:r>
              <a:rPr lang="en-US" dirty="0" smtClean="0"/>
              <a:t>()</a:t>
            </a:r>
            <a:r>
              <a:rPr lang="en-US" baseline="0" dirty="0" smtClean="0"/>
              <a:t> to update a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item in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tree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value of the .M.XZ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item is changed from “XZ” to “ZXZ”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caveat:  DO NOT attempt to change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item in an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array (e.g. .AZ.RA)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0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cJSON_Print</a:t>
            </a:r>
            <a:r>
              <a:rPr lang="en-US" dirty="0" smtClean="0"/>
              <a:t>()</a:t>
            </a:r>
            <a:r>
              <a:rPr lang="en-US" baseline="0" dirty="0" smtClean="0"/>
              <a:t> to convert a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tree to a JSON text string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do NOT forget to free the text string after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cJSON_Delete</a:t>
            </a:r>
            <a:r>
              <a:rPr lang="en-US" dirty="0" smtClean="0"/>
              <a:t>()</a:t>
            </a:r>
            <a:r>
              <a:rPr lang="en-US" baseline="0" dirty="0" smtClean="0"/>
              <a:t> to release all memory allocated in a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using </a:t>
            </a:r>
            <a:r>
              <a:rPr lang="en-US" sz="1200" baseline="0" dirty="0" err="1" smtClean="0"/>
              <a:t>cJSON_Parse</a:t>
            </a:r>
            <a:r>
              <a:rPr lang="en-US" sz="1200" baseline="0" dirty="0" smtClean="0"/>
              <a:t>() to convert a JSON text string to </a:t>
            </a:r>
            <a:r>
              <a:rPr lang="en-US" sz="1200" baseline="0" dirty="0" err="1" smtClean="0"/>
              <a:t>cJSON</a:t>
            </a:r>
            <a:r>
              <a:rPr lang="en-US" sz="1200" baseline="0" dirty="0" smtClean="0"/>
              <a:t> tree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Note:</a:t>
            </a:r>
          </a:p>
          <a:p>
            <a:r>
              <a:rPr lang="en-US" sz="1200" baseline="0" dirty="0" smtClean="0"/>
              <a:t>JSON object (in purple oval) and JSON array (in orange oval) are different than other JSON item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cJSON</a:t>
            </a:r>
            <a:r>
              <a:rPr lang="en-US" dirty="0" smtClean="0"/>
              <a:t> extension enables easy JSON</a:t>
            </a:r>
            <a:r>
              <a:rPr lang="en-US" baseline="0" dirty="0" smtClean="0"/>
              <a:t> item retrieval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cJSONext</a:t>
            </a:r>
            <a:r>
              <a:rPr lang="en-US" baseline="0" dirty="0" smtClean="0"/>
              <a:t> convention uses DOT as separator.  .S.Z to locate the Z item under S which under &lt;root&gt;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All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item has an associated keyword.  Exception: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</a:t>
            </a:r>
            <a:r>
              <a:rPr lang="en-US" baseline="0" dirty="0" smtClean="0"/>
              <a:t> object and array used as root </a:t>
            </a:r>
            <a:r>
              <a:rPr lang="en-US" b="1" baseline="0" dirty="0" smtClean="0"/>
              <a:t>container</a:t>
            </a:r>
            <a:r>
              <a:rPr lang="en-US" baseline="0" dirty="0" smtClean="0"/>
              <a:t>, no keyword is associated with it.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7 JSON types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cJSON</a:t>
            </a:r>
            <a:r>
              <a:rPr lang="en-US" dirty="0" smtClean="0"/>
              <a:t> item has overhead of ~32</a:t>
            </a:r>
            <a:r>
              <a:rPr lang="en-US" baseline="0" dirty="0" smtClean="0"/>
              <a:t>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cJSON</a:t>
            </a:r>
            <a:r>
              <a:rPr lang="en-US" dirty="0" smtClean="0"/>
              <a:t> tree we started</a:t>
            </a:r>
            <a:r>
              <a:rPr lang="en-US" baseline="0" dirty="0" smtClean="0"/>
              <a:t>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cJSONext_deleteItem</a:t>
            </a:r>
            <a:r>
              <a:rPr lang="en-US" dirty="0" smtClean="0"/>
              <a:t>()</a:t>
            </a:r>
            <a:r>
              <a:rPr lang="en-US" baseline="0" dirty="0" smtClean="0"/>
              <a:t> to delete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the Z item is gone, but its parent S remains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cJSONext_deleteItem</a:t>
            </a:r>
            <a:r>
              <a:rPr lang="en-US" dirty="0" smtClean="0"/>
              <a:t>()</a:t>
            </a:r>
            <a:r>
              <a:rPr lang="en-US" baseline="0" dirty="0" smtClean="0"/>
              <a:t> to delete an element from an array (index starts with 0)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the first element (an object with 2 </a:t>
            </a:r>
            <a:r>
              <a:rPr lang="en-US" baseline="0" dirty="0" err="1" smtClean="0"/>
              <a:t>cJSON</a:t>
            </a:r>
            <a:r>
              <a:rPr lang="en-US" baseline="0" dirty="0" smtClean="0"/>
              <a:t> items are gone)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cJSONext_deleteItem</a:t>
            </a:r>
            <a:r>
              <a:rPr lang="en-US" dirty="0" smtClean="0"/>
              <a:t>()</a:t>
            </a:r>
            <a:r>
              <a:rPr lang="en-US" baseline="0" dirty="0" smtClean="0"/>
              <a:t> to delete entire array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the entire A (array object is gone)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9717-E8AB-F04C-B444-5A8FE58009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2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7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9358-76B1-8B4B-9B00-49940F33ED72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C61C-77C3-404D-9774-50AA27E1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cJSON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US" sz="1400" dirty="0" smtClean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r>
              <a:rPr lang="en-US" sz="1500" dirty="0" smtClean="0"/>
              <a:t>based on </a:t>
            </a:r>
          </a:p>
          <a:p>
            <a:pPr algn="l"/>
            <a:r>
              <a:rPr lang="en-US" sz="1500" dirty="0"/>
              <a:t>http://</a:t>
            </a:r>
            <a:r>
              <a:rPr lang="en-US" sz="1500" dirty="0" err="1"/>
              <a:t>sourceforge.net</a:t>
            </a:r>
            <a:r>
              <a:rPr lang="en-US" sz="1500" dirty="0"/>
              <a:t>/projects/</a:t>
            </a:r>
            <a:r>
              <a:rPr lang="en-US" sz="1500" dirty="0" err="1"/>
              <a:t>cjson</a:t>
            </a:r>
            <a:r>
              <a:rPr lang="en-US" sz="1500" dirty="0"/>
              <a:t>/</a:t>
            </a:r>
          </a:p>
          <a:p>
            <a:pPr algn="l"/>
            <a:r>
              <a:rPr lang="en-US" sz="1500" dirty="0" smtClean="0"/>
              <a:t>https://</a:t>
            </a:r>
            <a:r>
              <a:rPr lang="en-US" sz="1500" dirty="0" err="1" smtClean="0"/>
              <a:t>github.com</a:t>
            </a:r>
            <a:r>
              <a:rPr lang="en-US" sz="1500" dirty="0" smtClean="0"/>
              <a:t>/</a:t>
            </a:r>
            <a:r>
              <a:rPr lang="en-US" sz="1500" dirty="0" err="1" smtClean="0"/>
              <a:t>kbranigan</a:t>
            </a:r>
            <a:r>
              <a:rPr lang="en-US" sz="1500" dirty="0" smtClean="0"/>
              <a:t>/</a:t>
            </a:r>
            <a:r>
              <a:rPr lang="en-US" sz="1500" dirty="0" err="1" smtClean="0"/>
              <a:t>cJSON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578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JSON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delete entire JSON array (set index to -1 for entire JSON array)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cJSONext_deleteItem</a:t>
            </a:r>
            <a:r>
              <a:rPr lang="en-US" sz="1800" dirty="0" smtClean="0"/>
              <a:t>(root, “.a”, -1);</a:t>
            </a:r>
          </a:p>
        </p:txBody>
      </p:sp>
      <p:sp>
        <p:nvSpPr>
          <p:cNvPr id="29" name="Oval 28"/>
          <p:cNvSpPr/>
          <p:nvPr/>
        </p:nvSpPr>
        <p:spPr>
          <a:xfrm>
            <a:off x="1453107" y="2681200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2555642" y="268120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=8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2563322" y="327015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2575891" y="4534421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cxnSp>
        <p:nvCxnSpPr>
          <p:cNvPr id="42" name="Straight Connector 41"/>
          <p:cNvCxnSpPr>
            <a:stCxn id="30" idx="2"/>
            <a:endCxn id="29" idx="6"/>
          </p:cNvCxnSpPr>
          <p:nvPr/>
        </p:nvCxnSpPr>
        <p:spPr>
          <a:xfrm flipH="1">
            <a:off x="2286407" y="2884886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1" idx="0"/>
            <a:endCxn id="30" idx="4"/>
          </p:cNvCxnSpPr>
          <p:nvPr/>
        </p:nvCxnSpPr>
        <p:spPr>
          <a:xfrm flipH="1" flipV="1">
            <a:off x="2972292" y="3088571"/>
            <a:ext cx="7680" cy="1815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4" idx="0"/>
            <a:endCxn id="31" idx="4"/>
          </p:cNvCxnSpPr>
          <p:nvPr/>
        </p:nvCxnSpPr>
        <p:spPr>
          <a:xfrm flipH="1" flipV="1">
            <a:off x="2979972" y="3677521"/>
            <a:ext cx="7609" cy="2363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4"/>
            <a:endCxn id="33" idx="0"/>
          </p:cNvCxnSpPr>
          <p:nvPr/>
        </p:nvCxnSpPr>
        <p:spPr>
          <a:xfrm>
            <a:off x="2987581" y="4321221"/>
            <a:ext cx="4960" cy="2132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62951" y="3913850"/>
            <a:ext cx="1233689" cy="407371"/>
            <a:chOff x="2362951" y="3913850"/>
            <a:chExt cx="1233689" cy="407371"/>
          </a:xfrm>
        </p:grpSpPr>
        <p:sp>
          <p:nvSpPr>
            <p:cNvPr id="34" name="Oval 33"/>
            <p:cNvSpPr/>
            <p:nvPr/>
          </p:nvSpPr>
          <p:spPr>
            <a:xfrm>
              <a:off x="2570931" y="3913850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62951" y="3943156"/>
              <a:ext cx="1233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48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JSON </a:t>
            </a:r>
            <a:r>
              <a:rPr lang="en-US" dirty="0" smtClean="0"/>
              <a:t>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cJSON_DeleteItemFromArray</a:t>
            </a:r>
            <a:r>
              <a:rPr lang="en-US" sz="1800" dirty="0" smtClean="0"/>
              <a:t>( array, 1 )</a:t>
            </a:r>
          </a:p>
          <a:p>
            <a:endParaRPr lang="en-US" sz="1800" dirty="0" smtClean="0"/>
          </a:p>
          <a:p>
            <a:pPr marL="0" lvl="1" indent="0">
              <a:buNone/>
            </a:pPr>
            <a:r>
              <a:rPr lang="en-US" sz="1600" dirty="0" smtClean="0">
                <a:cs typeface="Calibri"/>
              </a:rPr>
              <a:t>	[  </a:t>
            </a:r>
            <a:r>
              <a:rPr lang="en-US" sz="1600" dirty="0">
                <a:cs typeface="Calibri"/>
              </a:rPr>
              <a:t>{ “a” : 1, “b” : 22 }, { “b” : 2 }, “</a:t>
            </a:r>
            <a:r>
              <a:rPr lang="en-US" sz="1600" dirty="0" err="1">
                <a:cs typeface="Calibri"/>
              </a:rPr>
              <a:t>str</a:t>
            </a:r>
            <a:r>
              <a:rPr lang="en-US" sz="1600" dirty="0">
                <a:cs typeface="Calibri"/>
              </a:rPr>
              <a:t>” ]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lvl="1" indent="0">
              <a:buNone/>
            </a:pPr>
            <a:r>
              <a:rPr lang="en-US" sz="1600" dirty="0" smtClean="0">
                <a:cs typeface="Calibri"/>
              </a:rPr>
              <a:t>	[  </a:t>
            </a:r>
            <a:r>
              <a:rPr lang="en-US" sz="1600" dirty="0">
                <a:cs typeface="Calibri"/>
              </a:rPr>
              <a:t>{ “a” : 1, “b” : 22 }, </a:t>
            </a:r>
            <a:r>
              <a:rPr lang="en-US" sz="1600" dirty="0" smtClean="0">
                <a:cs typeface="Calibri"/>
              </a:rPr>
              <a:t>“</a:t>
            </a:r>
            <a:r>
              <a:rPr lang="en-US" sz="1600" dirty="0" err="1">
                <a:cs typeface="Calibri"/>
              </a:rPr>
              <a:t>str</a:t>
            </a:r>
            <a:r>
              <a:rPr lang="en-US" sz="1600" dirty="0">
                <a:cs typeface="Calibri"/>
              </a:rPr>
              <a:t>” ]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6" name="Oval 15"/>
          <p:cNvSpPr/>
          <p:nvPr/>
        </p:nvSpPr>
        <p:spPr>
          <a:xfrm>
            <a:off x="2044622" y="2708327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3140798" y="2708328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8" name="Oval 17"/>
          <p:cNvSpPr/>
          <p:nvPr/>
        </p:nvSpPr>
        <p:spPr>
          <a:xfrm>
            <a:off x="3140798" y="3341400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9" name="Oval 18"/>
          <p:cNvSpPr/>
          <p:nvPr/>
        </p:nvSpPr>
        <p:spPr>
          <a:xfrm>
            <a:off x="4124940" y="3332217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4114779" y="2714636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a =1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5210170" y="2708328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=22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20" idx="2"/>
            <a:endCxn id="17" idx="6"/>
          </p:cNvCxnSpPr>
          <p:nvPr/>
        </p:nvCxnSpPr>
        <p:spPr>
          <a:xfrm flipH="1" flipV="1">
            <a:off x="3974098" y="2912014"/>
            <a:ext cx="14068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2"/>
            <a:endCxn id="20" idx="6"/>
          </p:cNvCxnSpPr>
          <p:nvPr/>
        </p:nvCxnSpPr>
        <p:spPr>
          <a:xfrm flipH="1">
            <a:off x="4948079" y="2912014"/>
            <a:ext cx="26209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  <a:endCxn id="18" idx="6"/>
          </p:cNvCxnSpPr>
          <p:nvPr/>
        </p:nvCxnSpPr>
        <p:spPr>
          <a:xfrm flipH="1">
            <a:off x="3974098" y="3535903"/>
            <a:ext cx="150842" cy="9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140798" y="4039426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“</a:t>
            </a:r>
            <a:r>
              <a:rPr lang="en-US" sz="1400" dirty="0" err="1" smtClean="0"/>
              <a:t>str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41" name="Oval 40"/>
          <p:cNvSpPr/>
          <p:nvPr/>
        </p:nvSpPr>
        <p:spPr>
          <a:xfrm>
            <a:off x="2044622" y="4948487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3140798" y="4948488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Oval 44"/>
          <p:cNvSpPr/>
          <p:nvPr/>
        </p:nvSpPr>
        <p:spPr>
          <a:xfrm>
            <a:off x="4114779" y="4954796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a =1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5210170" y="4948488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=22</a:t>
            </a:r>
            <a:endParaRPr lang="en-US" sz="1400" dirty="0"/>
          </a:p>
        </p:txBody>
      </p:sp>
      <p:cxnSp>
        <p:nvCxnSpPr>
          <p:cNvPr id="47" name="Straight Connector 46"/>
          <p:cNvCxnSpPr>
            <a:stCxn id="45" idx="2"/>
            <a:endCxn id="42" idx="6"/>
          </p:cNvCxnSpPr>
          <p:nvPr/>
        </p:nvCxnSpPr>
        <p:spPr>
          <a:xfrm flipH="1" flipV="1">
            <a:off x="3974098" y="5152174"/>
            <a:ext cx="14068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2"/>
            <a:endCxn id="45" idx="6"/>
          </p:cNvCxnSpPr>
          <p:nvPr/>
        </p:nvCxnSpPr>
        <p:spPr>
          <a:xfrm flipH="1">
            <a:off x="4948079" y="5152174"/>
            <a:ext cx="26209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140798" y="5568386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“</a:t>
            </a:r>
            <a:r>
              <a:rPr lang="en-US" sz="1400" dirty="0" err="1" smtClean="0"/>
              <a:t>str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cxnSp>
        <p:nvCxnSpPr>
          <p:cNvPr id="27" name="Straight Connector 26"/>
          <p:cNvCxnSpPr>
            <a:endCxn id="16" idx="6"/>
          </p:cNvCxnSpPr>
          <p:nvPr/>
        </p:nvCxnSpPr>
        <p:spPr>
          <a:xfrm flipH="1" flipV="1">
            <a:off x="2877922" y="2912013"/>
            <a:ext cx="262876" cy="63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4"/>
            <a:endCxn id="18" idx="0"/>
          </p:cNvCxnSpPr>
          <p:nvPr/>
        </p:nvCxnSpPr>
        <p:spPr>
          <a:xfrm>
            <a:off x="3557448" y="3115699"/>
            <a:ext cx="0" cy="2257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4"/>
            <a:endCxn id="29" idx="0"/>
          </p:cNvCxnSpPr>
          <p:nvPr/>
        </p:nvCxnSpPr>
        <p:spPr>
          <a:xfrm>
            <a:off x="3557448" y="3748771"/>
            <a:ext cx="0" cy="2906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1" idx="6"/>
            <a:endCxn id="42" idx="2"/>
          </p:cNvCxnSpPr>
          <p:nvPr/>
        </p:nvCxnSpPr>
        <p:spPr>
          <a:xfrm>
            <a:off x="2877922" y="5152173"/>
            <a:ext cx="26287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2" idx="4"/>
            <a:endCxn id="52" idx="0"/>
          </p:cNvCxnSpPr>
          <p:nvPr/>
        </p:nvCxnSpPr>
        <p:spPr>
          <a:xfrm>
            <a:off x="3557448" y="5355859"/>
            <a:ext cx="0" cy="2125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3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JSON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object and array must be handled differently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</a:t>
            </a:r>
            <a:r>
              <a:rPr lang="en-US" sz="1800" dirty="0" smtClean="0"/>
              <a:t> *</a:t>
            </a:r>
            <a:r>
              <a:rPr lang="en-US" sz="1800" dirty="0" err="1" smtClean="0"/>
              <a:t>itemp</a:t>
            </a:r>
            <a:r>
              <a:rPr lang="en-US" sz="1800" dirty="0" smtClean="0"/>
              <a:t> = </a:t>
            </a:r>
            <a:r>
              <a:rPr lang="en-US" sz="1800" dirty="0" err="1" smtClean="0"/>
              <a:t>cJSONext_createItem</a:t>
            </a:r>
            <a:r>
              <a:rPr lang="en-US" sz="1800" dirty="0" smtClean="0"/>
              <a:t>(root, “.</a:t>
            </a:r>
            <a:r>
              <a:rPr lang="en-US" sz="1800" dirty="0" err="1" smtClean="0"/>
              <a:t>m.xz</a:t>
            </a:r>
            <a:r>
              <a:rPr lang="en-US" sz="1800" dirty="0" smtClean="0"/>
              <a:t>”, </a:t>
            </a:r>
            <a:r>
              <a:rPr lang="en-US" sz="1800" dirty="0" err="1" smtClean="0"/>
              <a:t>cJSON_String</a:t>
            </a:r>
            <a:r>
              <a:rPr lang="en-US" sz="1800" dirty="0" smtClean="0"/>
              <a:t>, “XZ”);</a:t>
            </a:r>
          </a:p>
        </p:txBody>
      </p:sp>
      <p:sp>
        <p:nvSpPr>
          <p:cNvPr id="4" name="Oval 3"/>
          <p:cNvSpPr/>
          <p:nvPr/>
        </p:nvSpPr>
        <p:spPr>
          <a:xfrm>
            <a:off x="1453107" y="2519125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555642" y="2519125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=8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2553162" y="3108075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565731" y="434008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2286407" y="2722811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5" idx="4"/>
          </p:cNvCxnSpPr>
          <p:nvPr/>
        </p:nvCxnSpPr>
        <p:spPr>
          <a:xfrm flipV="1">
            <a:off x="2969812" y="2926496"/>
            <a:ext cx="2480" cy="1815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4"/>
          </p:cNvCxnSpPr>
          <p:nvPr/>
        </p:nvCxnSpPr>
        <p:spPr>
          <a:xfrm flipH="1" flipV="1">
            <a:off x="2969812" y="3515446"/>
            <a:ext cx="7609" cy="23454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7" idx="2"/>
            <a:endCxn id="35" idx="6"/>
          </p:cNvCxnSpPr>
          <p:nvPr/>
        </p:nvCxnSpPr>
        <p:spPr>
          <a:xfrm flipH="1" flipV="1">
            <a:off x="3399031" y="5154370"/>
            <a:ext cx="284556" cy="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8" idx="0"/>
          </p:cNvCxnSpPr>
          <p:nvPr/>
        </p:nvCxnSpPr>
        <p:spPr>
          <a:xfrm>
            <a:off x="2977421" y="4157364"/>
            <a:ext cx="4960" cy="18272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373111" y="3749993"/>
            <a:ext cx="1243849" cy="407371"/>
            <a:chOff x="2373111" y="3770313"/>
            <a:chExt cx="1243849" cy="407371"/>
          </a:xfrm>
        </p:grpSpPr>
        <p:sp>
          <p:nvSpPr>
            <p:cNvPr id="9" name="Oval 8"/>
            <p:cNvSpPr/>
            <p:nvPr/>
          </p:nvSpPr>
          <p:spPr>
            <a:xfrm>
              <a:off x="2560771" y="377031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3111" y="3809779"/>
              <a:ext cx="124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2565731" y="495068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m</a:t>
            </a:r>
            <a:endParaRPr lang="en-US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83587" y="4950713"/>
            <a:ext cx="965381" cy="407371"/>
            <a:chOff x="3683587" y="4299473"/>
            <a:chExt cx="965381" cy="407371"/>
          </a:xfrm>
        </p:grpSpPr>
        <p:sp>
          <p:nvSpPr>
            <p:cNvPr id="37" name="Oval 36"/>
            <p:cNvSpPr/>
            <p:nvPr/>
          </p:nvSpPr>
          <p:spPr>
            <a:xfrm>
              <a:off x="3683587" y="429947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3587" y="4349270"/>
              <a:ext cx="965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xz</a:t>
              </a:r>
              <a:r>
                <a:rPr lang="en-US" sz="1400" dirty="0" smtClean="0"/>
                <a:t> =“XZ”</a:t>
              </a:r>
              <a:endParaRPr lang="en-US" sz="1400" dirty="0"/>
            </a:p>
          </p:txBody>
        </p:sp>
      </p:grpSp>
      <p:cxnSp>
        <p:nvCxnSpPr>
          <p:cNvPr id="40" name="Straight Connector 39"/>
          <p:cNvCxnSpPr>
            <a:stCxn id="8" idx="4"/>
            <a:endCxn id="35" idx="0"/>
          </p:cNvCxnSpPr>
          <p:nvPr/>
        </p:nvCxnSpPr>
        <p:spPr>
          <a:xfrm>
            <a:off x="2982381" y="4747455"/>
            <a:ext cx="0" cy="2032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5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JSON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object and array must be handled differently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</a:t>
            </a:r>
            <a:r>
              <a:rPr lang="en-US" sz="1800" dirty="0" smtClean="0"/>
              <a:t> *</a:t>
            </a:r>
            <a:r>
              <a:rPr lang="en-US" sz="1800" dirty="0" err="1" smtClean="0"/>
              <a:t>itemp</a:t>
            </a:r>
            <a:r>
              <a:rPr lang="en-US" sz="1800" dirty="0" smtClean="0"/>
              <a:t> = </a:t>
            </a:r>
            <a:r>
              <a:rPr lang="en-US" sz="1800" dirty="0" err="1" smtClean="0"/>
              <a:t>cJSONext_createItem</a:t>
            </a:r>
            <a:r>
              <a:rPr lang="en-US" sz="1800" dirty="0" smtClean="0"/>
              <a:t>(root, “.</a:t>
            </a:r>
            <a:r>
              <a:rPr lang="en-US" sz="1800" dirty="0" err="1" smtClean="0"/>
              <a:t>s.ra</a:t>
            </a:r>
            <a:r>
              <a:rPr lang="en-US" sz="1800" dirty="0" smtClean="0"/>
              <a:t>”, </a:t>
            </a:r>
            <a:r>
              <a:rPr lang="en-US" sz="1800" dirty="0" err="1" smtClean="0"/>
              <a:t>cJSON_Number</a:t>
            </a:r>
            <a:r>
              <a:rPr lang="en-US" sz="1800" dirty="0" smtClean="0"/>
              <a:t>, 72);</a:t>
            </a:r>
          </a:p>
        </p:txBody>
      </p:sp>
      <p:cxnSp>
        <p:nvCxnSpPr>
          <p:cNvPr id="39" name="Straight Connector 38"/>
          <p:cNvCxnSpPr>
            <a:stCxn id="41" idx="2"/>
            <a:endCxn id="63" idx="6"/>
          </p:cNvCxnSpPr>
          <p:nvPr/>
        </p:nvCxnSpPr>
        <p:spPr>
          <a:xfrm flipH="1" flipV="1">
            <a:off x="3399031" y="4625050"/>
            <a:ext cx="284556" cy="255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683587" y="4423918"/>
            <a:ext cx="965381" cy="407371"/>
            <a:chOff x="3683587" y="4299473"/>
            <a:chExt cx="965381" cy="407371"/>
          </a:xfrm>
        </p:grpSpPr>
        <p:sp>
          <p:nvSpPr>
            <p:cNvPr id="41" name="Oval 40"/>
            <p:cNvSpPr/>
            <p:nvPr/>
          </p:nvSpPr>
          <p:spPr>
            <a:xfrm>
              <a:off x="3683587" y="429947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3587" y="4346716"/>
              <a:ext cx="965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ra</a:t>
              </a:r>
              <a:r>
                <a:rPr lang="en-US" sz="1400" dirty="0" smtClean="0"/>
                <a:t> =72</a:t>
              </a:r>
              <a:endParaRPr lang="en-US" sz="1400" dirty="0"/>
            </a:p>
          </p:txBody>
        </p:sp>
      </p:grpSp>
      <p:sp>
        <p:nvSpPr>
          <p:cNvPr id="60" name="Oval 59"/>
          <p:cNvSpPr/>
          <p:nvPr/>
        </p:nvSpPr>
        <p:spPr>
          <a:xfrm>
            <a:off x="1453107" y="2600405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2555642" y="2600405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=8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2553162" y="3189355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2565731" y="442136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cxnSp>
        <p:nvCxnSpPr>
          <p:cNvPr id="64" name="Straight Connector 63"/>
          <p:cNvCxnSpPr>
            <a:stCxn id="61" idx="2"/>
            <a:endCxn id="60" idx="6"/>
          </p:cNvCxnSpPr>
          <p:nvPr/>
        </p:nvCxnSpPr>
        <p:spPr>
          <a:xfrm flipH="1">
            <a:off x="2286407" y="2804091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2" idx="0"/>
            <a:endCxn id="61" idx="4"/>
          </p:cNvCxnSpPr>
          <p:nvPr/>
        </p:nvCxnSpPr>
        <p:spPr>
          <a:xfrm flipV="1">
            <a:off x="2969812" y="3007776"/>
            <a:ext cx="2480" cy="1815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0" idx="0"/>
            <a:endCxn id="62" idx="4"/>
          </p:cNvCxnSpPr>
          <p:nvPr/>
        </p:nvCxnSpPr>
        <p:spPr>
          <a:xfrm flipH="1" flipV="1">
            <a:off x="2969812" y="3596726"/>
            <a:ext cx="7609" cy="23454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4" idx="2"/>
            <a:endCxn id="72" idx="6"/>
          </p:cNvCxnSpPr>
          <p:nvPr/>
        </p:nvCxnSpPr>
        <p:spPr>
          <a:xfrm flipH="1" flipV="1">
            <a:off x="3399031" y="5235650"/>
            <a:ext cx="284556" cy="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0" idx="4"/>
            <a:endCxn id="63" idx="0"/>
          </p:cNvCxnSpPr>
          <p:nvPr/>
        </p:nvCxnSpPr>
        <p:spPr>
          <a:xfrm>
            <a:off x="2977421" y="4238644"/>
            <a:ext cx="4960" cy="18272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373111" y="3831273"/>
            <a:ext cx="1243849" cy="407371"/>
            <a:chOff x="2373111" y="3770313"/>
            <a:chExt cx="1243849" cy="407371"/>
          </a:xfrm>
        </p:grpSpPr>
        <p:sp>
          <p:nvSpPr>
            <p:cNvPr id="70" name="Oval 69"/>
            <p:cNvSpPr/>
            <p:nvPr/>
          </p:nvSpPr>
          <p:spPr>
            <a:xfrm>
              <a:off x="2560771" y="377031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73111" y="3809779"/>
              <a:ext cx="124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2565731" y="503196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m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683587" y="5031993"/>
            <a:ext cx="965381" cy="407371"/>
            <a:chOff x="3683587" y="4299473"/>
            <a:chExt cx="965381" cy="407371"/>
          </a:xfrm>
        </p:grpSpPr>
        <p:sp>
          <p:nvSpPr>
            <p:cNvPr id="74" name="Oval 73"/>
            <p:cNvSpPr/>
            <p:nvPr/>
          </p:nvSpPr>
          <p:spPr>
            <a:xfrm>
              <a:off x="3683587" y="429947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3587" y="4349270"/>
              <a:ext cx="965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xz</a:t>
              </a:r>
              <a:r>
                <a:rPr lang="en-US" sz="1400" dirty="0" smtClean="0"/>
                <a:t> =“XZ”</a:t>
              </a:r>
              <a:endParaRPr lang="en-US" sz="1400" dirty="0"/>
            </a:p>
          </p:txBody>
        </p:sp>
      </p:grpSp>
      <p:cxnSp>
        <p:nvCxnSpPr>
          <p:cNvPr id="76" name="Straight Connector 75"/>
          <p:cNvCxnSpPr>
            <a:stCxn id="63" idx="4"/>
            <a:endCxn id="72" idx="0"/>
          </p:cNvCxnSpPr>
          <p:nvPr/>
        </p:nvCxnSpPr>
        <p:spPr>
          <a:xfrm>
            <a:off x="2982381" y="4828735"/>
            <a:ext cx="0" cy="2032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4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JSON object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create a JSON object afresh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</a:t>
            </a:r>
            <a:r>
              <a:rPr lang="en-US" sz="1800" dirty="0" smtClean="0"/>
              <a:t> *</a:t>
            </a:r>
            <a:r>
              <a:rPr lang="en-US" sz="1800" dirty="0" err="1" smtClean="0"/>
              <a:t>object_root</a:t>
            </a:r>
            <a:r>
              <a:rPr lang="en-US" sz="1800" dirty="0" smtClean="0"/>
              <a:t>=</a:t>
            </a:r>
            <a:r>
              <a:rPr lang="en-US" sz="1800" dirty="0" err="1" smtClean="0"/>
              <a:t>cJSON_CreateObject</a:t>
            </a:r>
            <a:r>
              <a:rPr lang="en-US" sz="1800" dirty="0" smtClean="0"/>
              <a:t>();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cJSONext_createItem</a:t>
            </a:r>
            <a:r>
              <a:rPr lang="en-US" sz="1800" dirty="0" smtClean="0"/>
              <a:t>(</a:t>
            </a:r>
            <a:r>
              <a:rPr lang="en-US" sz="1800" dirty="0" err="1" smtClean="0"/>
              <a:t>object_root</a:t>
            </a:r>
            <a:r>
              <a:rPr lang="en-US" sz="1800" dirty="0" smtClean="0"/>
              <a:t>, “.</a:t>
            </a:r>
            <a:r>
              <a:rPr lang="en-US" sz="1800" dirty="0" err="1" smtClean="0"/>
              <a:t>ra</a:t>
            </a:r>
            <a:r>
              <a:rPr lang="en-US" sz="1800" dirty="0" smtClean="0"/>
              <a:t>”, </a:t>
            </a:r>
            <a:r>
              <a:rPr lang="en-US" sz="1800" dirty="0" err="1" smtClean="0"/>
              <a:t>cJSON_String</a:t>
            </a:r>
            <a:r>
              <a:rPr lang="en-US" sz="1800" dirty="0" smtClean="0"/>
              <a:t>, “OA”);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cJSONext_createItem</a:t>
            </a:r>
            <a:r>
              <a:rPr lang="en-US" sz="1800" dirty="0"/>
              <a:t>(</a:t>
            </a:r>
            <a:r>
              <a:rPr lang="en-US" sz="1800" dirty="0" err="1"/>
              <a:t>object_root</a:t>
            </a:r>
            <a:r>
              <a:rPr lang="en-US" sz="1800" dirty="0"/>
              <a:t>, </a:t>
            </a:r>
            <a:r>
              <a:rPr lang="en-US" sz="1800" dirty="0" smtClean="0"/>
              <a:t>“.</a:t>
            </a:r>
            <a:r>
              <a:rPr lang="en-US" sz="1800" dirty="0" err="1" smtClean="0"/>
              <a:t>os.ra</a:t>
            </a:r>
            <a:r>
              <a:rPr lang="en-US" sz="1800" dirty="0" smtClean="0"/>
              <a:t>”, </a:t>
            </a:r>
            <a:r>
              <a:rPr lang="en-US" sz="1800" dirty="0" err="1" smtClean="0"/>
              <a:t>cJSON_String</a:t>
            </a:r>
            <a:r>
              <a:rPr lang="en-US" sz="1800" dirty="0" smtClean="0"/>
              <a:t>, “OA”);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cJSONext_createItem</a:t>
            </a:r>
            <a:r>
              <a:rPr lang="en-US" sz="1800" dirty="0"/>
              <a:t>(</a:t>
            </a:r>
            <a:r>
              <a:rPr lang="en-US" sz="1800" dirty="0" err="1"/>
              <a:t>object_root</a:t>
            </a:r>
            <a:r>
              <a:rPr lang="en-US" sz="1800" dirty="0"/>
              <a:t>, </a:t>
            </a:r>
            <a:r>
              <a:rPr lang="en-US" sz="1800" dirty="0" smtClean="0"/>
              <a:t>“.</a:t>
            </a:r>
            <a:r>
              <a:rPr lang="en-US" sz="1800" dirty="0" err="1" smtClean="0"/>
              <a:t>os.i</a:t>
            </a:r>
            <a:r>
              <a:rPr lang="en-US" sz="1800" dirty="0" smtClean="0"/>
              <a:t>”, </a:t>
            </a:r>
            <a:r>
              <a:rPr lang="en-US" sz="1800" dirty="0" err="1" smtClean="0"/>
              <a:t>cJSON_Number</a:t>
            </a:r>
            <a:r>
              <a:rPr lang="en-US" sz="1800" dirty="0" smtClean="0"/>
              <a:t>, 72);</a:t>
            </a:r>
          </a:p>
        </p:txBody>
      </p:sp>
      <p:sp>
        <p:nvSpPr>
          <p:cNvPr id="4" name="Oval 3"/>
          <p:cNvSpPr/>
          <p:nvPr/>
        </p:nvSpPr>
        <p:spPr>
          <a:xfrm>
            <a:off x="3085996" y="3847288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1995736" y="3847288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cxnSp>
        <p:nvCxnSpPr>
          <p:cNvPr id="6" name="Straight Connector 5"/>
          <p:cNvCxnSpPr>
            <a:stCxn id="4" idx="2"/>
            <a:endCxn id="5" idx="6"/>
          </p:cNvCxnSpPr>
          <p:nvPr/>
        </p:nvCxnSpPr>
        <p:spPr>
          <a:xfrm flipH="1">
            <a:off x="2829036" y="4050974"/>
            <a:ext cx="25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35196" y="3883547"/>
            <a:ext cx="9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</a:t>
            </a:r>
            <a:r>
              <a:rPr lang="en-US" sz="1400" dirty="0" smtClean="0"/>
              <a:t> =“OA”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3085996" y="443716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os</a:t>
            </a:r>
            <a:endParaRPr lang="en-US" sz="1400" dirty="0"/>
          </a:p>
        </p:txBody>
      </p:sp>
      <p:cxnSp>
        <p:nvCxnSpPr>
          <p:cNvPr id="16" name="Straight Connector 15"/>
          <p:cNvCxnSpPr>
            <a:stCxn id="14" idx="2"/>
            <a:endCxn id="15" idx="6"/>
          </p:cNvCxnSpPr>
          <p:nvPr/>
        </p:nvCxnSpPr>
        <p:spPr>
          <a:xfrm flipH="1">
            <a:off x="3919296" y="4640850"/>
            <a:ext cx="2468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66096" y="4437164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60002" y="4483778"/>
            <a:ext cx="9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</a:t>
            </a:r>
            <a:r>
              <a:rPr lang="en-US" sz="1400" dirty="0" smtClean="0"/>
              <a:t> =“OA”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5286837" y="4433981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i</a:t>
            </a:r>
            <a:r>
              <a:rPr lang="en-US" sz="1400" dirty="0" smtClean="0"/>
              <a:t> =72</a:t>
            </a:r>
            <a:endParaRPr lang="en-US" sz="1400" dirty="0"/>
          </a:p>
        </p:txBody>
      </p:sp>
      <p:cxnSp>
        <p:nvCxnSpPr>
          <p:cNvPr id="21" name="Straight Connector 20"/>
          <p:cNvCxnSpPr>
            <a:stCxn id="20" idx="2"/>
            <a:endCxn id="14" idx="6"/>
          </p:cNvCxnSpPr>
          <p:nvPr/>
        </p:nvCxnSpPr>
        <p:spPr>
          <a:xfrm flipH="1">
            <a:off x="4999396" y="4637667"/>
            <a:ext cx="287441" cy="3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  <a:endCxn id="4" idx="4"/>
          </p:cNvCxnSpPr>
          <p:nvPr/>
        </p:nvCxnSpPr>
        <p:spPr>
          <a:xfrm flipV="1">
            <a:off x="3502646" y="4254659"/>
            <a:ext cx="0" cy="18250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JSON array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</a:t>
            </a:r>
            <a:r>
              <a:rPr lang="en-US" sz="1800" dirty="0" smtClean="0"/>
              <a:t> *</a:t>
            </a:r>
            <a:r>
              <a:rPr lang="en-US" sz="1800" dirty="0" err="1" smtClean="0"/>
              <a:t>array_root</a:t>
            </a:r>
            <a:r>
              <a:rPr lang="en-US" sz="1800" dirty="0" smtClean="0"/>
              <a:t>=</a:t>
            </a:r>
            <a:r>
              <a:rPr lang="en-US" sz="1800" dirty="0" err="1" smtClean="0"/>
              <a:t>cJSON_CreateArray</a:t>
            </a:r>
            <a:r>
              <a:rPr lang="en-US" sz="1800" dirty="0" smtClean="0"/>
              <a:t>(</a:t>
            </a:r>
            <a:r>
              <a:rPr lang="en-US" sz="1800" dirty="0" smtClean="0"/>
              <a:t>);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cJSON_AddItemToArray</a:t>
            </a:r>
            <a:r>
              <a:rPr lang="en-US" sz="1800" dirty="0" smtClean="0"/>
              <a:t>(</a:t>
            </a:r>
            <a:r>
              <a:rPr lang="en-US" sz="1800" dirty="0" err="1" smtClean="0"/>
              <a:t>array_root</a:t>
            </a:r>
            <a:r>
              <a:rPr lang="en-US" sz="1800" dirty="0" smtClean="0"/>
              <a:t>, </a:t>
            </a:r>
            <a:r>
              <a:rPr lang="en-US" sz="1800" dirty="0" err="1" smtClean="0"/>
              <a:t>cJSONext_newItem</a:t>
            </a:r>
            <a:r>
              <a:rPr lang="en-US" sz="1800" dirty="0" smtClean="0"/>
              <a:t>(</a:t>
            </a:r>
            <a:r>
              <a:rPr lang="en-US" sz="1800" dirty="0" err="1" smtClean="0"/>
              <a:t>cJSON_Number</a:t>
            </a:r>
            <a:r>
              <a:rPr lang="en-US" sz="1800" dirty="0" smtClean="0"/>
              <a:t>, 11));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cJSON_AddItemToArray</a:t>
            </a:r>
            <a:r>
              <a:rPr lang="en-US" sz="1800" dirty="0" smtClean="0"/>
              <a:t>(</a:t>
            </a:r>
            <a:r>
              <a:rPr lang="en-US" sz="1800" dirty="0" err="1" smtClean="0"/>
              <a:t>array_root</a:t>
            </a:r>
            <a:r>
              <a:rPr lang="en-US" sz="1800" dirty="0" smtClean="0"/>
              <a:t>, </a:t>
            </a:r>
            <a:r>
              <a:rPr lang="en-US" sz="1800" dirty="0" err="1" smtClean="0"/>
              <a:t>object_root</a:t>
            </a:r>
            <a:r>
              <a:rPr lang="en-US" sz="1800" dirty="0" smtClean="0"/>
              <a:t>);		// add an object item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cJSON_AddItemToArray</a:t>
            </a:r>
            <a:r>
              <a:rPr lang="en-US" sz="1800" dirty="0" smtClean="0"/>
              <a:t>(</a:t>
            </a:r>
            <a:r>
              <a:rPr lang="en-US" sz="1800" dirty="0" err="1" smtClean="0"/>
              <a:t>array_root</a:t>
            </a:r>
            <a:r>
              <a:rPr lang="en-US" sz="1800" dirty="0" smtClean="0"/>
              <a:t>, </a:t>
            </a:r>
            <a:r>
              <a:rPr lang="en-US" sz="1800" dirty="0" err="1" smtClean="0"/>
              <a:t>cJSONext_newItem</a:t>
            </a:r>
            <a:r>
              <a:rPr lang="en-US" sz="1800" dirty="0" smtClean="0"/>
              <a:t>(</a:t>
            </a:r>
            <a:r>
              <a:rPr lang="en-US" sz="1800" dirty="0" err="1" smtClean="0"/>
              <a:t>cJSON_String</a:t>
            </a:r>
            <a:r>
              <a:rPr lang="en-US" sz="1800" dirty="0" smtClean="0"/>
              <a:t>, “as”));</a:t>
            </a:r>
          </a:p>
          <a:p>
            <a:pPr marL="0" lvl="1" indent="0">
              <a:buNone/>
            </a:pPr>
            <a:endParaRPr lang="en-US" sz="1800" dirty="0" smtClean="0"/>
          </a:p>
        </p:txBody>
      </p:sp>
      <p:sp>
        <p:nvSpPr>
          <p:cNvPr id="5" name="Oval 4"/>
          <p:cNvSpPr/>
          <p:nvPr/>
        </p:nvSpPr>
        <p:spPr>
          <a:xfrm>
            <a:off x="2474362" y="3523291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82467" y="3516101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“as”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649967" y="3516101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1361667" y="3519182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3639807" y="4183325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cxnSp>
        <p:nvCxnSpPr>
          <p:cNvPr id="44" name="Straight Connector 43"/>
          <p:cNvCxnSpPr>
            <a:stCxn id="42" idx="0"/>
            <a:endCxn id="8" idx="4"/>
          </p:cNvCxnSpPr>
          <p:nvPr/>
        </p:nvCxnSpPr>
        <p:spPr>
          <a:xfrm flipV="1">
            <a:off x="4056457" y="3923472"/>
            <a:ext cx="10160" cy="25985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89007" y="4219584"/>
            <a:ext cx="9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</a:t>
            </a:r>
            <a:r>
              <a:rPr lang="en-US" sz="1400" dirty="0" smtClean="0"/>
              <a:t> =“OA”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3639807" y="4773201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os</a:t>
            </a:r>
            <a:endParaRPr lang="en-US" sz="1400" dirty="0"/>
          </a:p>
        </p:txBody>
      </p:sp>
      <p:cxnSp>
        <p:nvCxnSpPr>
          <p:cNvPr id="47" name="Straight Connector 46"/>
          <p:cNvCxnSpPr>
            <a:stCxn id="48" idx="2"/>
            <a:endCxn id="46" idx="6"/>
          </p:cNvCxnSpPr>
          <p:nvPr/>
        </p:nvCxnSpPr>
        <p:spPr>
          <a:xfrm flipH="1">
            <a:off x="4473107" y="4976887"/>
            <a:ext cx="2468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19907" y="4773201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613813" y="4819815"/>
            <a:ext cx="9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</a:t>
            </a:r>
            <a:r>
              <a:rPr lang="en-US" sz="1400" dirty="0" smtClean="0"/>
              <a:t> =“OA”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5840648" y="4770018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i</a:t>
            </a:r>
            <a:r>
              <a:rPr lang="en-US" sz="1400" dirty="0" smtClean="0"/>
              <a:t> =72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50" idx="2"/>
            <a:endCxn id="48" idx="6"/>
          </p:cNvCxnSpPr>
          <p:nvPr/>
        </p:nvCxnSpPr>
        <p:spPr>
          <a:xfrm flipH="1">
            <a:off x="5553207" y="4973704"/>
            <a:ext cx="287441" cy="3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0"/>
            <a:endCxn id="42" idx="4"/>
          </p:cNvCxnSpPr>
          <p:nvPr/>
        </p:nvCxnSpPr>
        <p:spPr>
          <a:xfrm flipV="1">
            <a:off x="4056457" y="4590696"/>
            <a:ext cx="0" cy="18250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5" idx="6"/>
          </p:cNvCxnSpPr>
          <p:nvPr/>
        </p:nvCxnSpPr>
        <p:spPr>
          <a:xfrm flipH="1">
            <a:off x="3307662" y="3719787"/>
            <a:ext cx="342305" cy="719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8" idx="6"/>
          </p:cNvCxnSpPr>
          <p:nvPr/>
        </p:nvCxnSpPr>
        <p:spPr>
          <a:xfrm flipH="1">
            <a:off x="4483267" y="3719787"/>
            <a:ext cx="399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8" idx="6"/>
          </p:cNvCxnSpPr>
          <p:nvPr/>
        </p:nvCxnSpPr>
        <p:spPr>
          <a:xfrm flipH="1" flipV="1">
            <a:off x="2194967" y="3722868"/>
            <a:ext cx="279395" cy="41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5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JSON array/object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cJSONext_createItem</a:t>
            </a:r>
            <a:r>
              <a:rPr lang="en-US" sz="1800" dirty="0" smtClean="0"/>
              <a:t>(root, “.</a:t>
            </a:r>
            <a:r>
              <a:rPr lang="en-US" sz="1800" dirty="0" err="1" smtClean="0"/>
              <a:t>az</a:t>
            </a:r>
            <a:r>
              <a:rPr lang="en-US" sz="1800" dirty="0" smtClean="0"/>
              <a:t>”, </a:t>
            </a:r>
            <a:r>
              <a:rPr lang="en-US" sz="1800" dirty="0" err="1" smtClean="0"/>
              <a:t>cJSON_Array</a:t>
            </a:r>
            <a:r>
              <a:rPr lang="en-US" sz="1800" dirty="0" smtClean="0"/>
              <a:t>, </a:t>
            </a:r>
            <a:r>
              <a:rPr lang="en-US" sz="1800" dirty="0" err="1" smtClean="0"/>
              <a:t>array_root</a:t>
            </a:r>
            <a:r>
              <a:rPr lang="en-US" sz="1800" dirty="0" smtClean="0"/>
              <a:t>);</a:t>
            </a:r>
          </a:p>
          <a:p>
            <a:pPr marL="0" lvl="1" indent="0">
              <a:buNone/>
            </a:pPr>
            <a:endParaRPr lang="en-US" sz="1800" dirty="0" smtClean="0"/>
          </a:p>
        </p:txBody>
      </p:sp>
      <p:sp>
        <p:nvSpPr>
          <p:cNvPr id="42" name="Oval 41"/>
          <p:cNvSpPr/>
          <p:nvPr/>
        </p:nvSpPr>
        <p:spPr>
          <a:xfrm>
            <a:off x="4656031" y="5503676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86511" y="5560255"/>
            <a:ext cx="9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</a:t>
            </a:r>
            <a:r>
              <a:rPr lang="en-US" sz="1400" dirty="0" smtClean="0"/>
              <a:t> =“OA”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4645871" y="6063072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os</a:t>
            </a:r>
            <a:endParaRPr lang="en-US" sz="1400" dirty="0"/>
          </a:p>
        </p:txBody>
      </p:sp>
      <p:cxnSp>
        <p:nvCxnSpPr>
          <p:cNvPr id="47" name="Straight Connector 46"/>
          <p:cNvCxnSpPr>
            <a:stCxn id="48" idx="2"/>
            <a:endCxn id="46" idx="6"/>
          </p:cNvCxnSpPr>
          <p:nvPr/>
        </p:nvCxnSpPr>
        <p:spPr>
          <a:xfrm flipH="1">
            <a:off x="5479171" y="6266758"/>
            <a:ext cx="1756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654851" y="6063072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9877" y="6109686"/>
            <a:ext cx="9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</a:t>
            </a:r>
            <a:r>
              <a:rPr lang="en-US" sz="1400" dirty="0" smtClean="0"/>
              <a:t> =“OA”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6643512" y="6059889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i</a:t>
            </a:r>
            <a:r>
              <a:rPr lang="en-US" sz="1400" dirty="0" smtClean="0"/>
              <a:t> =72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50" idx="2"/>
            <a:endCxn id="48" idx="6"/>
          </p:cNvCxnSpPr>
          <p:nvPr/>
        </p:nvCxnSpPr>
        <p:spPr>
          <a:xfrm flipH="1">
            <a:off x="6488151" y="6263575"/>
            <a:ext cx="155361" cy="3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0"/>
            <a:endCxn id="42" idx="4"/>
          </p:cNvCxnSpPr>
          <p:nvPr/>
        </p:nvCxnSpPr>
        <p:spPr>
          <a:xfrm flipV="1">
            <a:off x="5062521" y="5911047"/>
            <a:ext cx="10160" cy="15202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6" idx="2"/>
            <a:endCxn id="61" idx="6"/>
          </p:cNvCxnSpPr>
          <p:nvPr/>
        </p:nvCxnSpPr>
        <p:spPr>
          <a:xfrm flipH="1" flipV="1">
            <a:off x="3388871" y="4024639"/>
            <a:ext cx="243916" cy="255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632787" y="3823507"/>
            <a:ext cx="965381" cy="407371"/>
            <a:chOff x="3683587" y="4299473"/>
            <a:chExt cx="965381" cy="407371"/>
          </a:xfrm>
        </p:grpSpPr>
        <p:sp>
          <p:nvSpPr>
            <p:cNvPr id="56" name="Oval 55"/>
            <p:cNvSpPr/>
            <p:nvPr/>
          </p:nvSpPr>
          <p:spPr>
            <a:xfrm>
              <a:off x="3683587" y="429947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83587" y="4346716"/>
              <a:ext cx="965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ra</a:t>
              </a:r>
              <a:r>
                <a:rPr lang="en-US" sz="1400" dirty="0" smtClean="0"/>
                <a:t> =72</a:t>
              </a:r>
              <a:endParaRPr lang="en-US" sz="1400" dirty="0"/>
            </a:p>
          </p:txBody>
        </p:sp>
      </p:grpSp>
      <p:sp>
        <p:nvSpPr>
          <p:cNvPr id="58" name="Oval 57"/>
          <p:cNvSpPr/>
          <p:nvPr/>
        </p:nvSpPr>
        <p:spPr>
          <a:xfrm>
            <a:off x="1453107" y="219303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2555642" y="2193034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=8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2553162" y="2731184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2555571" y="382095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cxnSp>
        <p:nvCxnSpPr>
          <p:cNvPr id="62" name="Straight Connector 61"/>
          <p:cNvCxnSpPr>
            <a:stCxn id="59" idx="2"/>
            <a:endCxn id="58" idx="6"/>
          </p:cNvCxnSpPr>
          <p:nvPr/>
        </p:nvCxnSpPr>
        <p:spPr>
          <a:xfrm flipH="1">
            <a:off x="2286407" y="2396720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0"/>
            <a:endCxn id="59" idx="4"/>
          </p:cNvCxnSpPr>
          <p:nvPr/>
        </p:nvCxnSpPr>
        <p:spPr>
          <a:xfrm flipV="1">
            <a:off x="2969812" y="2600405"/>
            <a:ext cx="2480" cy="1307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8" idx="0"/>
            <a:endCxn id="60" idx="4"/>
          </p:cNvCxnSpPr>
          <p:nvPr/>
        </p:nvCxnSpPr>
        <p:spPr>
          <a:xfrm flipH="1" flipV="1">
            <a:off x="2969812" y="3138555"/>
            <a:ext cx="7609" cy="12278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2"/>
            <a:endCxn id="70" idx="6"/>
          </p:cNvCxnSpPr>
          <p:nvPr/>
        </p:nvCxnSpPr>
        <p:spPr>
          <a:xfrm flipH="1" flipV="1">
            <a:off x="3388871" y="4604759"/>
            <a:ext cx="243916" cy="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4"/>
            <a:endCxn id="61" idx="0"/>
          </p:cNvCxnSpPr>
          <p:nvPr/>
        </p:nvCxnSpPr>
        <p:spPr>
          <a:xfrm flipH="1">
            <a:off x="2972221" y="3668713"/>
            <a:ext cx="5200" cy="15224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373111" y="3261342"/>
            <a:ext cx="1243849" cy="407371"/>
            <a:chOff x="2373111" y="3770313"/>
            <a:chExt cx="1243849" cy="407371"/>
          </a:xfrm>
        </p:grpSpPr>
        <p:sp>
          <p:nvSpPr>
            <p:cNvPr id="68" name="Oval 67"/>
            <p:cNvSpPr/>
            <p:nvPr/>
          </p:nvSpPr>
          <p:spPr>
            <a:xfrm>
              <a:off x="2560771" y="377031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73111" y="3809779"/>
              <a:ext cx="124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sp>
        <p:nvSpPr>
          <p:cNvPr id="70" name="Oval 69"/>
          <p:cNvSpPr/>
          <p:nvPr/>
        </p:nvSpPr>
        <p:spPr>
          <a:xfrm>
            <a:off x="2555571" y="440107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m</a:t>
            </a:r>
            <a:endParaRPr lang="en-US" sz="1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632787" y="4401102"/>
            <a:ext cx="965381" cy="407371"/>
            <a:chOff x="3683587" y="4299473"/>
            <a:chExt cx="965381" cy="407371"/>
          </a:xfrm>
        </p:grpSpPr>
        <p:sp>
          <p:nvSpPr>
            <p:cNvPr id="72" name="Oval 71"/>
            <p:cNvSpPr/>
            <p:nvPr/>
          </p:nvSpPr>
          <p:spPr>
            <a:xfrm>
              <a:off x="3683587" y="429947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3587" y="4349270"/>
              <a:ext cx="965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xz</a:t>
              </a:r>
              <a:r>
                <a:rPr lang="en-US" sz="1400" dirty="0" smtClean="0"/>
                <a:t> =“XZ”</a:t>
              </a:r>
              <a:endParaRPr lang="en-US" sz="1400" dirty="0"/>
            </a:p>
          </p:txBody>
        </p:sp>
      </p:grpSp>
      <p:cxnSp>
        <p:nvCxnSpPr>
          <p:cNvPr id="74" name="Straight Connector 73"/>
          <p:cNvCxnSpPr>
            <a:stCxn id="61" idx="4"/>
            <a:endCxn id="70" idx="0"/>
          </p:cNvCxnSpPr>
          <p:nvPr/>
        </p:nvCxnSpPr>
        <p:spPr>
          <a:xfrm>
            <a:off x="2972221" y="4228324"/>
            <a:ext cx="0" cy="17274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0" idx="4"/>
            <a:endCxn id="79" idx="0"/>
          </p:cNvCxnSpPr>
          <p:nvPr/>
        </p:nvCxnSpPr>
        <p:spPr>
          <a:xfrm>
            <a:off x="2972221" y="4808444"/>
            <a:ext cx="6279" cy="1733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652067" y="4982912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5727050" y="4975722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“as”</a:t>
            </a:r>
            <a:endParaRPr lang="en-US" sz="1400" dirty="0"/>
          </a:p>
        </p:txBody>
      </p:sp>
      <p:sp>
        <p:nvSpPr>
          <p:cNvPr id="78" name="Oval 77"/>
          <p:cNvSpPr/>
          <p:nvPr/>
        </p:nvSpPr>
        <p:spPr>
          <a:xfrm>
            <a:off x="4657110" y="4975722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2561850" y="4981834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az</a:t>
            </a:r>
            <a:endParaRPr lang="en-US" sz="1400" dirty="0"/>
          </a:p>
        </p:txBody>
      </p:sp>
      <p:cxnSp>
        <p:nvCxnSpPr>
          <p:cNvPr id="80" name="Straight Connector 79"/>
          <p:cNvCxnSpPr>
            <a:endCxn id="78" idx="4"/>
          </p:cNvCxnSpPr>
          <p:nvPr/>
        </p:nvCxnSpPr>
        <p:spPr>
          <a:xfrm flipV="1">
            <a:off x="5073760" y="5383093"/>
            <a:ext cx="0" cy="12669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6" idx="2"/>
            <a:endCxn id="79" idx="6"/>
          </p:cNvCxnSpPr>
          <p:nvPr/>
        </p:nvCxnSpPr>
        <p:spPr>
          <a:xfrm flipH="1" flipV="1">
            <a:off x="3395150" y="5185520"/>
            <a:ext cx="256917" cy="10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6"/>
            <a:endCxn id="78" idx="2"/>
          </p:cNvCxnSpPr>
          <p:nvPr/>
        </p:nvCxnSpPr>
        <p:spPr>
          <a:xfrm flipV="1">
            <a:off x="4485367" y="5179408"/>
            <a:ext cx="171743" cy="719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6"/>
            <a:endCxn id="77" idx="2"/>
          </p:cNvCxnSpPr>
          <p:nvPr/>
        </p:nvCxnSpPr>
        <p:spPr>
          <a:xfrm>
            <a:off x="5490410" y="5179408"/>
            <a:ext cx="23664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0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JSON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object and array must be handled differently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cJSONext_updateItem</a:t>
            </a:r>
            <a:r>
              <a:rPr lang="en-US" sz="1800" dirty="0" smtClean="0"/>
              <a:t>(root, “.</a:t>
            </a:r>
            <a:r>
              <a:rPr lang="en-US" sz="1800" dirty="0" err="1" smtClean="0"/>
              <a:t>m.xz</a:t>
            </a:r>
            <a:r>
              <a:rPr lang="en-US" sz="1800" dirty="0" smtClean="0"/>
              <a:t>”, </a:t>
            </a:r>
            <a:r>
              <a:rPr lang="en-US" sz="1800" dirty="0" err="1" smtClean="0"/>
              <a:t>cJSON_String</a:t>
            </a:r>
            <a:r>
              <a:rPr lang="en-US" sz="1800" dirty="0" smtClean="0"/>
              <a:t>, “</a:t>
            </a:r>
            <a:r>
              <a:rPr lang="en-US" sz="1800" dirty="0" smtClean="0"/>
              <a:t>ZXZ”);</a:t>
            </a:r>
          </a:p>
        </p:txBody>
      </p:sp>
      <p:sp>
        <p:nvSpPr>
          <p:cNvPr id="39" name="Oval 38"/>
          <p:cNvSpPr/>
          <p:nvPr/>
        </p:nvSpPr>
        <p:spPr>
          <a:xfrm>
            <a:off x="3661148" y="518000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5736131" y="517281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“as”</a:t>
            </a:r>
            <a:endParaRPr lang="en-US" sz="1400" dirty="0"/>
          </a:p>
        </p:txBody>
      </p:sp>
      <p:sp>
        <p:nvSpPr>
          <p:cNvPr id="41" name="Oval 40"/>
          <p:cNvSpPr/>
          <p:nvPr/>
        </p:nvSpPr>
        <p:spPr>
          <a:xfrm>
            <a:off x="4666191" y="5172810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2570931" y="5178922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az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4666191" y="5706876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cxnSp>
        <p:nvCxnSpPr>
          <p:cNvPr id="47" name="Straight Connector 46"/>
          <p:cNvCxnSpPr>
            <a:stCxn id="46" idx="0"/>
            <a:endCxn id="41" idx="4"/>
          </p:cNvCxnSpPr>
          <p:nvPr/>
        </p:nvCxnSpPr>
        <p:spPr>
          <a:xfrm flipV="1">
            <a:off x="5082841" y="5580181"/>
            <a:ext cx="0" cy="12669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96671" y="5763455"/>
            <a:ext cx="9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</a:t>
            </a:r>
            <a:r>
              <a:rPr lang="en-US" sz="1400" dirty="0" smtClean="0"/>
              <a:t> =“OA”</a:t>
            </a:r>
            <a:endParaRPr 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4656031" y="6266272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os</a:t>
            </a:r>
            <a:endParaRPr lang="en-US" sz="1400" dirty="0"/>
          </a:p>
        </p:txBody>
      </p:sp>
      <p:cxnSp>
        <p:nvCxnSpPr>
          <p:cNvPr id="50" name="Straight Connector 49"/>
          <p:cNvCxnSpPr>
            <a:stCxn id="51" idx="2"/>
            <a:endCxn id="49" idx="6"/>
          </p:cNvCxnSpPr>
          <p:nvPr/>
        </p:nvCxnSpPr>
        <p:spPr>
          <a:xfrm flipH="1">
            <a:off x="5489331" y="6469958"/>
            <a:ext cx="1756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665011" y="6266272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630037" y="6312886"/>
            <a:ext cx="9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ra</a:t>
            </a:r>
            <a:r>
              <a:rPr lang="en-US" sz="1400" dirty="0" smtClean="0"/>
              <a:t> =“OA”</a:t>
            </a:r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6653672" y="6263089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i</a:t>
            </a:r>
            <a:r>
              <a:rPr lang="en-US" sz="1400" dirty="0" smtClean="0"/>
              <a:t> =72</a:t>
            </a:r>
            <a:endParaRPr lang="en-US" sz="1400" dirty="0"/>
          </a:p>
        </p:txBody>
      </p:sp>
      <p:cxnSp>
        <p:nvCxnSpPr>
          <p:cNvPr id="54" name="Straight Connector 53"/>
          <p:cNvCxnSpPr>
            <a:stCxn id="53" idx="2"/>
            <a:endCxn id="51" idx="6"/>
          </p:cNvCxnSpPr>
          <p:nvPr/>
        </p:nvCxnSpPr>
        <p:spPr>
          <a:xfrm flipH="1">
            <a:off x="6498311" y="6466775"/>
            <a:ext cx="155361" cy="3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0"/>
            <a:endCxn id="46" idx="4"/>
          </p:cNvCxnSpPr>
          <p:nvPr/>
        </p:nvCxnSpPr>
        <p:spPr>
          <a:xfrm flipV="1">
            <a:off x="5072681" y="6114247"/>
            <a:ext cx="10160" cy="15202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463267" y="239623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2565802" y="2396234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=8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2563322" y="2934384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cxnSp>
        <p:nvCxnSpPr>
          <p:cNvPr id="64" name="Straight Connector 63"/>
          <p:cNvCxnSpPr>
            <a:stCxn id="61" idx="2"/>
            <a:endCxn id="60" idx="6"/>
          </p:cNvCxnSpPr>
          <p:nvPr/>
        </p:nvCxnSpPr>
        <p:spPr>
          <a:xfrm flipH="1">
            <a:off x="2296567" y="2599920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2" idx="0"/>
            <a:endCxn id="61" idx="4"/>
          </p:cNvCxnSpPr>
          <p:nvPr/>
        </p:nvCxnSpPr>
        <p:spPr>
          <a:xfrm flipV="1">
            <a:off x="2979972" y="2803605"/>
            <a:ext cx="2480" cy="1307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0" idx="0"/>
            <a:endCxn id="62" idx="4"/>
          </p:cNvCxnSpPr>
          <p:nvPr/>
        </p:nvCxnSpPr>
        <p:spPr>
          <a:xfrm flipH="1" flipV="1">
            <a:off x="2979972" y="3341755"/>
            <a:ext cx="7609" cy="12278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4" idx="2"/>
            <a:endCxn id="72" idx="6"/>
          </p:cNvCxnSpPr>
          <p:nvPr/>
        </p:nvCxnSpPr>
        <p:spPr>
          <a:xfrm flipH="1" flipV="1">
            <a:off x="3399031" y="4807959"/>
            <a:ext cx="243916" cy="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0" idx="4"/>
          </p:cNvCxnSpPr>
          <p:nvPr/>
        </p:nvCxnSpPr>
        <p:spPr>
          <a:xfrm flipH="1">
            <a:off x="2982381" y="3871913"/>
            <a:ext cx="5200" cy="15224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383271" y="3464542"/>
            <a:ext cx="1243849" cy="407371"/>
            <a:chOff x="2373111" y="3770313"/>
            <a:chExt cx="1243849" cy="407371"/>
          </a:xfrm>
        </p:grpSpPr>
        <p:sp>
          <p:nvSpPr>
            <p:cNvPr id="70" name="Oval 69"/>
            <p:cNvSpPr/>
            <p:nvPr/>
          </p:nvSpPr>
          <p:spPr>
            <a:xfrm>
              <a:off x="2560771" y="377031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73111" y="3809779"/>
              <a:ext cx="124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2565731" y="460427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m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642947" y="4604302"/>
            <a:ext cx="965381" cy="407371"/>
            <a:chOff x="3683587" y="4299473"/>
            <a:chExt cx="965381" cy="407371"/>
          </a:xfrm>
        </p:grpSpPr>
        <p:sp>
          <p:nvSpPr>
            <p:cNvPr id="74" name="Oval 73"/>
            <p:cNvSpPr/>
            <p:nvPr/>
          </p:nvSpPr>
          <p:spPr>
            <a:xfrm>
              <a:off x="3683587" y="429947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3587" y="4349270"/>
              <a:ext cx="965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xz</a:t>
              </a:r>
              <a:r>
                <a:rPr lang="en-US" sz="1400" dirty="0" smtClean="0"/>
                <a:t> =“ZXZ”</a:t>
              </a:r>
              <a:endParaRPr lang="en-US" sz="1400" dirty="0"/>
            </a:p>
          </p:txBody>
        </p:sp>
      </p:grpSp>
      <p:cxnSp>
        <p:nvCxnSpPr>
          <p:cNvPr id="76" name="Straight Connector 75"/>
          <p:cNvCxnSpPr>
            <a:endCxn id="72" idx="0"/>
          </p:cNvCxnSpPr>
          <p:nvPr/>
        </p:nvCxnSpPr>
        <p:spPr>
          <a:xfrm>
            <a:off x="2982381" y="4431524"/>
            <a:ext cx="0" cy="17274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2" idx="4"/>
            <a:endCxn id="45" idx="0"/>
          </p:cNvCxnSpPr>
          <p:nvPr/>
        </p:nvCxnSpPr>
        <p:spPr>
          <a:xfrm>
            <a:off x="2982381" y="5011644"/>
            <a:ext cx="5200" cy="16727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0" idx="2"/>
            <a:endCxn id="82" idx="6"/>
          </p:cNvCxnSpPr>
          <p:nvPr/>
        </p:nvCxnSpPr>
        <p:spPr>
          <a:xfrm flipH="1" flipV="1">
            <a:off x="3399031" y="4227839"/>
            <a:ext cx="243916" cy="255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642947" y="4026707"/>
            <a:ext cx="965381" cy="407371"/>
            <a:chOff x="3683587" y="4299473"/>
            <a:chExt cx="965381" cy="407371"/>
          </a:xfrm>
        </p:grpSpPr>
        <p:sp>
          <p:nvSpPr>
            <p:cNvPr id="80" name="Oval 79"/>
            <p:cNvSpPr/>
            <p:nvPr/>
          </p:nvSpPr>
          <p:spPr>
            <a:xfrm>
              <a:off x="3683587" y="429947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83587" y="4346716"/>
              <a:ext cx="965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ra</a:t>
              </a:r>
              <a:r>
                <a:rPr lang="en-US" sz="1400" dirty="0" smtClean="0"/>
                <a:t> =72</a:t>
              </a:r>
              <a:endParaRPr lang="en-US" sz="1400" dirty="0"/>
            </a:p>
          </p:txBody>
        </p:sp>
      </p:grpSp>
      <p:sp>
        <p:nvSpPr>
          <p:cNvPr id="82" name="Oval 81"/>
          <p:cNvSpPr/>
          <p:nvPr/>
        </p:nvSpPr>
        <p:spPr>
          <a:xfrm>
            <a:off x="2565731" y="402415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cxnSp>
        <p:nvCxnSpPr>
          <p:cNvPr id="83" name="Straight Connector 82"/>
          <p:cNvCxnSpPr>
            <a:stCxn id="39" idx="2"/>
            <a:endCxn id="45" idx="6"/>
          </p:cNvCxnSpPr>
          <p:nvPr/>
        </p:nvCxnSpPr>
        <p:spPr>
          <a:xfrm flipH="1" flipV="1">
            <a:off x="3404231" y="5382608"/>
            <a:ext cx="256917" cy="10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9" idx="6"/>
            <a:endCxn id="41" idx="2"/>
          </p:cNvCxnSpPr>
          <p:nvPr/>
        </p:nvCxnSpPr>
        <p:spPr>
          <a:xfrm flipV="1">
            <a:off x="4494448" y="5376496"/>
            <a:ext cx="171743" cy="719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1" idx="6"/>
            <a:endCxn id="40" idx="2"/>
          </p:cNvCxnSpPr>
          <p:nvPr/>
        </p:nvCxnSpPr>
        <p:spPr>
          <a:xfrm>
            <a:off x="5499491" y="5376496"/>
            <a:ext cx="23664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4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JSON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update object = delete object + add object</a:t>
            </a:r>
          </a:p>
          <a:p>
            <a:r>
              <a:rPr lang="en-US" dirty="0" smtClean="0"/>
              <a:t>update array element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new </a:t>
            </a:r>
            <a:r>
              <a:rPr lang="en-US" dirty="0" err="1" smtClean="0"/>
              <a:t>cJSON</a:t>
            </a:r>
            <a:r>
              <a:rPr lang="en-US" dirty="0" smtClean="0"/>
              <a:t> item</a:t>
            </a:r>
          </a:p>
          <a:p>
            <a:pPr lvl="2"/>
            <a:r>
              <a:rPr lang="en-US" dirty="0" err="1" smtClean="0"/>
              <a:t>cJSONext_newItem</a:t>
            </a:r>
            <a:r>
              <a:rPr lang="en-US" dirty="0"/>
              <a:t>() or </a:t>
            </a:r>
            <a:endParaRPr lang="en-US" dirty="0" smtClean="0"/>
          </a:p>
          <a:p>
            <a:pPr lvl="2"/>
            <a:r>
              <a:rPr lang="en-US" dirty="0" err="1" smtClean="0"/>
              <a:t>cJSON_CreateObject</a:t>
            </a:r>
            <a:r>
              <a:rPr lang="en-US" dirty="0" smtClean="0"/>
              <a:t>() or </a:t>
            </a:r>
          </a:p>
          <a:p>
            <a:pPr lvl="2"/>
            <a:r>
              <a:rPr lang="en-US" dirty="0" err="1" smtClean="0"/>
              <a:t>cJSON_CreateArray</a:t>
            </a:r>
            <a:r>
              <a:rPr lang="en-US" dirty="0" smtClean="0"/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cJSON_ReplaceItemInArray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18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JSON tree as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char *out = </a:t>
            </a:r>
            <a:r>
              <a:rPr lang="en-US" sz="2900" dirty="0" err="1" smtClean="0"/>
              <a:t>cJSON_Print</a:t>
            </a:r>
            <a:r>
              <a:rPr lang="en-US" sz="2900" dirty="0" smtClean="0"/>
              <a:t> (root);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{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"C":	3,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"B":	2,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"D":	"</a:t>
            </a:r>
            <a:r>
              <a:rPr lang="en-US" sz="1900" dirty="0" err="1" smtClean="0">
                <a:latin typeface="Courier New"/>
                <a:cs typeface="Courier New"/>
              </a:rPr>
              <a:t>stringD</a:t>
            </a:r>
            <a:r>
              <a:rPr lang="en-US" sz="1900" dirty="0" smtClean="0">
                <a:latin typeface="Courier New"/>
                <a:cs typeface="Courier New"/>
              </a:rPr>
              <a:t>",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"S":	{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"</a:t>
            </a:r>
            <a:r>
              <a:rPr lang="en-US" sz="1900" dirty="0" err="1" smtClean="0">
                <a:latin typeface="Courier New"/>
                <a:cs typeface="Courier New"/>
              </a:rPr>
              <a:t>ra</a:t>
            </a:r>
            <a:r>
              <a:rPr lang="en-US" sz="1900" dirty="0" smtClean="0">
                <a:latin typeface="Courier New"/>
                <a:cs typeface="Courier New"/>
              </a:rPr>
              <a:t>":	72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},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"m":	{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"</a:t>
            </a:r>
            <a:r>
              <a:rPr lang="en-US" sz="1900" dirty="0" err="1" smtClean="0">
                <a:latin typeface="Courier New"/>
                <a:cs typeface="Courier New"/>
              </a:rPr>
              <a:t>xz</a:t>
            </a:r>
            <a:r>
              <a:rPr lang="en-US" sz="1900" dirty="0" smtClean="0">
                <a:latin typeface="Courier New"/>
                <a:cs typeface="Courier New"/>
              </a:rPr>
              <a:t>":	"ZXZ"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},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"</a:t>
            </a:r>
            <a:r>
              <a:rPr lang="en-US" sz="1900" dirty="0" err="1" smtClean="0">
                <a:latin typeface="Courier New"/>
                <a:cs typeface="Courier New"/>
              </a:rPr>
              <a:t>az</a:t>
            </a:r>
            <a:r>
              <a:rPr lang="en-US" sz="1900" dirty="0" smtClean="0">
                <a:latin typeface="Courier New"/>
                <a:cs typeface="Courier New"/>
              </a:rPr>
              <a:t>":	[11, {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	"</a:t>
            </a:r>
            <a:r>
              <a:rPr lang="en-US" sz="1900" dirty="0" err="1" smtClean="0">
                <a:latin typeface="Courier New"/>
                <a:cs typeface="Courier New"/>
              </a:rPr>
              <a:t>ra</a:t>
            </a:r>
            <a:r>
              <a:rPr lang="en-US" sz="1900" dirty="0" smtClean="0">
                <a:latin typeface="Courier New"/>
                <a:cs typeface="Courier New"/>
              </a:rPr>
              <a:t>":	"OA",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	"</a:t>
            </a:r>
            <a:r>
              <a:rPr lang="en-US" sz="1900" dirty="0" err="1" smtClean="0">
                <a:latin typeface="Courier New"/>
                <a:cs typeface="Courier New"/>
              </a:rPr>
              <a:t>os</a:t>
            </a:r>
            <a:r>
              <a:rPr lang="en-US" sz="1900" dirty="0" smtClean="0">
                <a:latin typeface="Courier New"/>
                <a:cs typeface="Courier New"/>
              </a:rPr>
              <a:t>":	{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		"</a:t>
            </a:r>
            <a:r>
              <a:rPr lang="en-US" sz="1900" dirty="0" err="1" smtClean="0">
                <a:latin typeface="Courier New"/>
                <a:cs typeface="Courier New"/>
              </a:rPr>
              <a:t>ra</a:t>
            </a:r>
            <a:r>
              <a:rPr lang="en-US" sz="1900" dirty="0" smtClean="0">
                <a:latin typeface="Courier New"/>
                <a:cs typeface="Courier New"/>
              </a:rPr>
              <a:t>":	"OA",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		"</a:t>
            </a:r>
            <a:r>
              <a:rPr lang="en-US" sz="1900" dirty="0" err="1" smtClean="0">
                <a:latin typeface="Courier New"/>
                <a:cs typeface="Courier New"/>
              </a:rPr>
              <a:t>i</a:t>
            </a:r>
            <a:r>
              <a:rPr lang="en-US" sz="1900" dirty="0" smtClean="0">
                <a:latin typeface="Courier New"/>
                <a:cs typeface="Courier New"/>
              </a:rPr>
              <a:t>":	72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	}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}, "as"]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}</a:t>
            </a:r>
            <a:endParaRPr lang="en-US" sz="19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900" dirty="0" smtClean="0"/>
              <a:t>free(out);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839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JSON Text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hu-HU" dirty="0" smtClean="0"/>
              <a:t>{ "C" : 3, "B" : 2,</a:t>
            </a:r>
          </a:p>
          <a:p>
            <a:pPr marL="457200" lvl="1" indent="0">
              <a:buNone/>
            </a:pPr>
            <a:r>
              <a:rPr lang="hu-HU" dirty="0" smtClean="0"/>
              <a:t>  "A" : [ { "a" : 1, "b" : 22 }, { "b" : 2 } ],</a:t>
            </a:r>
          </a:p>
          <a:p>
            <a:pPr marL="457200" lvl="1" indent="0">
              <a:buNone/>
            </a:pPr>
            <a:r>
              <a:rPr lang="hu-HU" dirty="0" smtClean="0"/>
              <a:t>  "D" : "stringD",</a:t>
            </a:r>
          </a:p>
          <a:p>
            <a:pPr marL="457200" lvl="1" indent="0">
              <a:buNone/>
            </a:pPr>
            <a:r>
              <a:rPr lang="hu-HU" dirty="0" smtClean="0"/>
              <a:t>  "S": { "z" : "zs" }</a:t>
            </a:r>
          </a:p>
          <a:p>
            <a:pPr marL="457200" lvl="1" indent="0">
              <a:buNone/>
            </a:pPr>
            <a:r>
              <a:rPr lang="hu-HU" dirty="0" smtClean="0"/>
              <a:t>}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305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cJSON_Delete</a:t>
            </a:r>
            <a:r>
              <a:rPr lang="en-US" sz="2400" dirty="0" smtClean="0"/>
              <a:t>(root);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2845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cJSON</a:t>
            </a:r>
            <a:r>
              <a:rPr lang="en-US" dirty="0" smtClean="0"/>
              <a:t> tree</a:t>
            </a:r>
          </a:p>
          <a:p>
            <a:pPr lvl="1"/>
            <a:r>
              <a:rPr lang="en-US" dirty="0" err="1" smtClean="0"/>
              <a:t>cJSON</a:t>
            </a:r>
            <a:r>
              <a:rPr lang="en-US" dirty="0" smtClean="0"/>
              <a:t> item</a:t>
            </a:r>
          </a:p>
          <a:p>
            <a:pPr lvl="1"/>
            <a:r>
              <a:rPr lang="en-US" dirty="0" err="1" smtClean="0"/>
              <a:t>cJSON</a:t>
            </a:r>
            <a:r>
              <a:rPr lang="en-US" dirty="0" smtClean="0"/>
              <a:t> object</a:t>
            </a:r>
          </a:p>
          <a:p>
            <a:pPr lvl="1"/>
            <a:r>
              <a:rPr lang="en-US" dirty="0" err="1" smtClean="0"/>
              <a:t>cJSON</a:t>
            </a:r>
            <a:r>
              <a:rPr lang="en-US" dirty="0" smtClean="0"/>
              <a:t>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39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JSON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</a:t>
            </a:r>
            <a:r>
              <a:rPr lang="en-US" sz="1800" dirty="0" smtClean="0"/>
              <a:t> *root = </a:t>
            </a:r>
            <a:r>
              <a:rPr lang="en-US" sz="1800" dirty="0" err="1" smtClean="0"/>
              <a:t>cJSON_Parse</a:t>
            </a:r>
            <a:r>
              <a:rPr lang="en-US" sz="1800" dirty="0" smtClean="0"/>
              <a:t>(</a:t>
            </a:r>
            <a:r>
              <a:rPr lang="en-US" sz="1800" dirty="0" err="1" smtClean="0"/>
              <a:t>dataBuffer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9331" y="232683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611866" y="2326833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=8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2619546" y="2915783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2624874" y="3503384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642275" y="504365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3721050" y="3503385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2" name="Oval 11"/>
          <p:cNvSpPr/>
          <p:nvPr/>
        </p:nvSpPr>
        <p:spPr>
          <a:xfrm>
            <a:off x="3721050" y="4136457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12"/>
          <p:cNvSpPr/>
          <p:nvPr/>
        </p:nvSpPr>
        <p:spPr>
          <a:xfrm>
            <a:off x="4748005" y="4127274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766386" y="3509693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a =1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5790422" y="3503385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=22</a:t>
            </a:r>
            <a:endParaRPr lang="en-US" sz="1400" dirty="0"/>
          </a:p>
        </p:txBody>
      </p:sp>
      <p:cxnSp>
        <p:nvCxnSpPr>
          <p:cNvPr id="16" name="Straight Connector 15"/>
          <p:cNvCxnSpPr>
            <a:stCxn id="14" idx="2"/>
            <a:endCxn id="11" idx="6"/>
          </p:cNvCxnSpPr>
          <p:nvPr/>
        </p:nvCxnSpPr>
        <p:spPr>
          <a:xfrm flipH="1" flipV="1">
            <a:off x="4554350" y="3707071"/>
            <a:ext cx="212036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2342631" y="2530519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4" idx="6"/>
          </p:cNvCxnSpPr>
          <p:nvPr/>
        </p:nvCxnSpPr>
        <p:spPr>
          <a:xfrm flipH="1">
            <a:off x="5599686" y="3707071"/>
            <a:ext cx="190736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2" idx="6"/>
          </p:cNvCxnSpPr>
          <p:nvPr/>
        </p:nvCxnSpPr>
        <p:spPr>
          <a:xfrm flipH="1">
            <a:off x="4554350" y="4330960"/>
            <a:ext cx="193655" cy="9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7" idx="6"/>
          </p:cNvCxnSpPr>
          <p:nvPr/>
        </p:nvCxnSpPr>
        <p:spPr>
          <a:xfrm flipH="1" flipV="1">
            <a:off x="3458174" y="3707070"/>
            <a:ext cx="26287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137700" y="3910756"/>
            <a:ext cx="0" cy="2257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5" idx="4"/>
          </p:cNvCxnSpPr>
          <p:nvPr/>
        </p:nvCxnSpPr>
        <p:spPr>
          <a:xfrm flipH="1" flipV="1">
            <a:off x="3028516" y="2734204"/>
            <a:ext cx="7680" cy="1815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6" idx="4"/>
          </p:cNvCxnSpPr>
          <p:nvPr/>
        </p:nvCxnSpPr>
        <p:spPr>
          <a:xfrm flipH="1" flipV="1">
            <a:off x="3036196" y="3323154"/>
            <a:ext cx="5328" cy="18023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7" idx="4"/>
          </p:cNvCxnSpPr>
          <p:nvPr/>
        </p:nvCxnSpPr>
        <p:spPr>
          <a:xfrm flipH="1" flipV="1">
            <a:off x="3041524" y="3910755"/>
            <a:ext cx="12441" cy="6037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8" idx="0"/>
          </p:cNvCxnSpPr>
          <p:nvPr/>
        </p:nvCxnSpPr>
        <p:spPr>
          <a:xfrm>
            <a:off x="3053965" y="4921894"/>
            <a:ext cx="4960" cy="1217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8" idx="6"/>
          </p:cNvCxnSpPr>
          <p:nvPr/>
        </p:nvCxnSpPr>
        <p:spPr>
          <a:xfrm flipH="1" flipV="1">
            <a:off x="3475575" y="5247340"/>
            <a:ext cx="264236" cy="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489199" y="4514523"/>
            <a:ext cx="1231851" cy="407371"/>
            <a:chOff x="2489199" y="4514523"/>
            <a:chExt cx="1231851" cy="407371"/>
          </a:xfrm>
        </p:grpSpPr>
        <p:sp>
          <p:nvSpPr>
            <p:cNvPr id="9" name="Oval 8"/>
            <p:cNvSpPr/>
            <p:nvPr/>
          </p:nvSpPr>
          <p:spPr>
            <a:xfrm>
              <a:off x="2637315" y="451452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9199" y="4543829"/>
              <a:ext cx="1231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29651" y="5043683"/>
            <a:ext cx="865339" cy="407371"/>
            <a:chOff x="3729651" y="5043683"/>
            <a:chExt cx="865339" cy="407371"/>
          </a:xfrm>
        </p:grpSpPr>
        <p:sp>
          <p:nvSpPr>
            <p:cNvPr id="10" name="Oval 9"/>
            <p:cNvSpPr/>
            <p:nvPr/>
          </p:nvSpPr>
          <p:spPr>
            <a:xfrm>
              <a:off x="3739811" y="504368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9651" y="5083320"/>
              <a:ext cx="86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z =“</a:t>
              </a:r>
              <a:r>
                <a:rPr lang="en-US" sz="1400" dirty="0" err="1" smtClean="0"/>
                <a:t>zs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sp>
        <p:nvSpPr>
          <p:cNvPr id="29" name="Oval 28"/>
          <p:cNvSpPr/>
          <p:nvPr/>
        </p:nvSpPr>
        <p:spPr>
          <a:xfrm>
            <a:off x="6938830" y="1766510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6938830" y="232683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dirty="0" smtClean="0"/>
              <a:t>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361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JSON item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</a:t>
            </a:r>
            <a:r>
              <a:rPr lang="en-US" sz="1800" dirty="0" smtClean="0"/>
              <a:t> *</a:t>
            </a:r>
            <a:r>
              <a:rPr lang="en-US" sz="1800" dirty="0" err="1" smtClean="0"/>
              <a:t>itemp</a:t>
            </a:r>
            <a:r>
              <a:rPr lang="en-US" sz="1800" dirty="0" smtClean="0"/>
              <a:t> = </a:t>
            </a:r>
            <a:r>
              <a:rPr lang="en-US" sz="1800" dirty="0" err="1" smtClean="0"/>
              <a:t>cJSONext_getItem</a:t>
            </a:r>
            <a:r>
              <a:rPr lang="en-US" sz="1800" dirty="0" smtClean="0"/>
              <a:t>(root, “.</a:t>
            </a:r>
            <a:r>
              <a:rPr lang="en-US" sz="1800" dirty="0" err="1" smtClean="0"/>
              <a:t>s.z</a:t>
            </a:r>
            <a:r>
              <a:rPr lang="en-US" sz="1800" dirty="0" smtClean="0"/>
              <a:t>”);</a:t>
            </a:r>
          </a:p>
          <a:p>
            <a:pPr marL="342900" lvl="1" indent="-342900">
              <a:buFont typeface="Arial"/>
              <a:buChar char="•"/>
            </a:pPr>
            <a:endParaRPr lang="en-US" sz="1800" dirty="0"/>
          </a:p>
          <a:p>
            <a:pPr marL="0" lvl="1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itemp</a:t>
            </a:r>
            <a:r>
              <a:rPr lang="en-US" sz="1800" dirty="0" smtClean="0"/>
              <a:t>-&gt;type			:: </a:t>
            </a:r>
            <a:r>
              <a:rPr lang="en-US" sz="1800" dirty="0" err="1" smtClean="0"/>
              <a:t>cJSON_STRING</a:t>
            </a:r>
            <a:endParaRPr lang="en-US" sz="1800" dirty="0" smtClean="0"/>
          </a:p>
          <a:p>
            <a:pPr marL="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itemp</a:t>
            </a:r>
            <a:r>
              <a:rPr lang="en-US" sz="1800" dirty="0" smtClean="0"/>
              <a:t>-&gt;</a:t>
            </a:r>
            <a:r>
              <a:rPr lang="en-US" sz="1800" dirty="0" err="1" smtClean="0"/>
              <a:t>valuestring</a:t>
            </a:r>
            <a:r>
              <a:rPr lang="en-US" sz="1800" dirty="0"/>
              <a:t>	</a:t>
            </a:r>
            <a:r>
              <a:rPr lang="en-US" sz="1800" dirty="0" smtClean="0"/>
              <a:t>	:: “</a:t>
            </a:r>
            <a:r>
              <a:rPr lang="en-US" sz="1800" dirty="0" err="1" smtClean="0"/>
              <a:t>zs</a:t>
            </a:r>
            <a:r>
              <a:rPr lang="en-US" sz="1800" dirty="0" smtClean="0"/>
              <a:t>”</a:t>
            </a:r>
          </a:p>
          <a:p>
            <a:pPr marL="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7255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Container: Object &amp; Array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Regular: Integer, String, NULL, True, False, Object, Array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2031" y="259353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624566" y="2593533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K:Int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2632246" y="3182483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err="1" smtClean="0"/>
              <a:t>K:Str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2637574" y="3770084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Key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654975" y="4979698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Key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3682950" y="377639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4" name="Oval 13"/>
          <p:cNvSpPr/>
          <p:nvPr/>
        </p:nvSpPr>
        <p:spPr>
          <a:xfrm>
            <a:off x="4707730" y="3776393"/>
            <a:ext cx="956469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err="1" smtClean="0"/>
              <a:t>K:True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5848078" y="3776479"/>
            <a:ext cx="991378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err="1" smtClean="0"/>
              <a:t>K:False</a:t>
            </a:r>
            <a:endParaRPr lang="en-US" sz="1400" dirty="0"/>
          </a:p>
        </p:txBody>
      </p:sp>
      <p:cxnSp>
        <p:nvCxnSpPr>
          <p:cNvPr id="16" name="Straight Connector 15"/>
          <p:cNvCxnSpPr>
            <a:stCxn id="14" idx="2"/>
            <a:endCxn id="11" idx="6"/>
          </p:cNvCxnSpPr>
          <p:nvPr/>
        </p:nvCxnSpPr>
        <p:spPr>
          <a:xfrm flipH="1">
            <a:off x="4516250" y="3980079"/>
            <a:ext cx="1914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2355331" y="2797219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4" idx="6"/>
          </p:cNvCxnSpPr>
          <p:nvPr/>
        </p:nvCxnSpPr>
        <p:spPr>
          <a:xfrm flipH="1" flipV="1">
            <a:off x="5664199" y="3980079"/>
            <a:ext cx="183879" cy="8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5" idx="4"/>
          </p:cNvCxnSpPr>
          <p:nvPr/>
        </p:nvCxnSpPr>
        <p:spPr>
          <a:xfrm flipH="1" flipV="1">
            <a:off x="3041216" y="3000904"/>
            <a:ext cx="7680" cy="1815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6" idx="4"/>
          </p:cNvCxnSpPr>
          <p:nvPr/>
        </p:nvCxnSpPr>
        <p:spPr>
          <a:xfrm flipH="1" flipV="1">
            <a:off x="3048896" y="3589854"/>
            <a:ext cx="5328" cy="18023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7" idx="4"/>
          </p:cNvCxnSpPr>
          <p:nvPr/>
        </p:nvCxnSpPr>
        <p:spPr>
          <a:xfrm flipH="1" flipV="1">
            <a:off x="3054224" y="4177455"/>
            <a:ext cx="12441" cy="19639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8" idx="0"/>
          </p:cNvCxnSpPr>
          <p:nvPr/>
        </p:nvCxnSpPr>
        <p:spPr>
          <a:xfrm>
            <a:off x="3066665" y="4781223"/>
            <a:ext cx="4960" cy="19847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8" idx="6"/>
          </p:cNvCxnSpPr>
          <p:nvPr/>
        </p:nvCxnSpPr>
        <p:spPr>
          <a:xfrm flipH="1" flipV="1">
            <a:off x="3488275" y="5183384"/>
            <a:ext cx="264236" cy="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50015" y="4373852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err="1" smtClean="0"/>
              <a:t>K:nul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752511" y="4979727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938830" y="1766510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6938830" y="232683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dirty="0" smtClean="0"/>
              <a:t>Object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11" idx="2"/>
            <a:endCxn id="7" idx="6"/>
          </p:cNvCxnSpPr>
          <p:nvPr/>
        </p:nvCxnSpPr>
        <p:spPr>
          <a:xfrm flipH="1" flipV="1">
            <a:off x="3470874" y="3973770"/>
            <a:ext cx="212076" cy="63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cJSON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endParaRPr lang="en-US" sz="1800" dirty="0" smtClean="0"/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/* </a:t>
            </a:r>
            <a:r>
              <a:rPr lang="en-US" sz="1900" dirty="0" err="1" smtClean="0">
                <a:latin typeface="Courier New"/>
                <a:cs typeface="Courier New"/>
              </a:rPr>
              <a:t>cJSON</a:t>
            </a:r>
            <a:r>
              <a:rPr lang="en-US" sz="1900" dirty="0" smtClean="0">
                <a:latin typeface="Courier New"/>
                <a:cs typeface="Courier New"/>
              </a:rPr>
              <a:t> Types: */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#define </a:t>
            </a:r>
            <a:r>
              <a:rPr lang="en-US" sz="1900" dirty="0" err="1" smtClean="0">
                <a:latin typeface="Courier New"/>
                <a:cs typeface="Courier New"/>
              </a:rPr>
              <a:t>cJSON_False</a:t>
            </a:r>
            <a:r>
              <a:rPr lang="en-US" sz="1900" dirty="0" smtClean="0">
                <a:latin typeface="Courier New"/>
                <a:cs typeface="Courier New"/>
              </a:rPr>
              <a:t>  0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#define </a:t>
            </a:r>
            <a:r>
              <a:rPr lang="en-US" sz="1900" dirty="0" err="1" smtClean="0">
                <a:latin typeface="Courier New"/>
                <a:cs typeface="Courier New"/>
              </a:rPr>
              <a:t>cJSON_True</a:t>
            </a:r>
            <a:r>
              <a:rPr lang="en-US" sz="1900" dirty="0" smtClean="0">
                <a:latin typeface="Courier New"/>
                <a:cs typeface="Courier New"/>
              </a:rPr>
              <a:t>   1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#define </a:t>
            </a:r>
            <a:r>
              <a:rPr lang="en-US" sz="1900" dirty="0" err="1" smtClean="0">
                <a:latin typeface="Courier New"/>
                <a:cs typeface="Courier New"/>
              </a:rPr>
              <a:t>cJSON_NULL</a:t>
            </a:r>
            <a:r>
              <a:rPr lang="en-US" sz="1900" dirty="0" smtClean="0">
                <a:latin typeface="Courier New"/>
                <a:cs typeface="Courier New"/>
              </a:rPr>
              <a:t>   2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#define </a:t>
            </a:r>
            <a:r>
              <a:rPr lang="en-US" sz="1900" dirty="0" err="1" smtClean="0">
                <a:latin typeface="Courier New"/>
                <a:cs typeface="Courier New"/>
              </a:rPr>
              <a:t>cJSON_Number</a:t>
            </a:r>
            <a:r>
              <a:rPr lang="en-US" sz="1900" dirty="0" smtClean="0">
                <a:latin typeface="Courier New"/>
                <a:cs typeface="Courier New"/>
              </a:rPr>
              <a:t> 3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#define </a:t>
            </a:r>
            <a:r>
              <a:rPr lang="en-US" sz="1900" dirty="0" err="1" smtClean="0">
                <a:latin typeface="Courier New"/>
                <a:cs typeface="Courier New"/>
              </a:rPr>
              <a:t>cJSON_String</a:t>
            </a:r>
            <a:r>
              <a:rPr lang="en-US" sz="1900" dirty="0" smtClean="0">
                <a:latin typeface="Courier New"/>
                <a:cs typeface="Courier New"/>
              </a:rPr>
              <a:t> 4</a:t>
            </a:r>
          </a:p>
          <a:p>
            <a:pPr marL="0" lvl="1" indent="0">
              <a:buNone/>
            </a:pPr>
            <a:r>
              <a:rPr lang="en-US" sz="1900" dirty="0" smtClean="0">
                <a:solidFill>
                  <a:srgbClr val="FF0000"/>
                </a:solidFill>
                <a:latin typeface="Courier New"/>
                <a:cs typeface="Courier New"/>
              </a:rPr>
              <a:t>#define </a:t>
            </a:r>
            <a:r>
              <a:rPr lang="en-US" sz="19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cJSON_Array</a:t>
            </a:r>
            <a:r>
              <a:rPr lang="en-US" sz="1900" dirty="0" smtClean="0">
                <a:solidFill>
                  <a:srgbClr val="FF0000"/>
                </a:solidFill>
                <a:latin typeface="Courier New"/>
                <a:cs typeface="Courier New"/>
              </a:rPr>
              <a:t>  5</a:t>
            </a:r>
          </a:p>
          <a:p>
            <a:pPr marL="0" lvl="1" indent="0">
              <a:buNone/>
            </a:pPr>
            <a:r>
              <a:rPr lang="en-US" sz="1900" dirty="0" smtClean="0">
                <a:solidFill>
                  <a:srgbClr val="FF0000"/>
                </a:solidFill>
                <a:latin typeface="Courier New"/>
                <a:cs typeface="Courier New"/>
              </a:rPr>
              <a:t>#define </a:t>
            </a:r>
            <a:r>
              <a:rPr lang="en-US" sz="19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cJSON_Object</a:t>
            </a:r>
            <a:r>
              <a:rPr lang="en-US" sz="1900" dirty="0" smtClean="0">
                <a:solidFill>
                  <a:srgbClr val="FF0000"/>
                </a:solidFill>
                <a:latin typeface="Courier New"/>
                <a:cs typeface="Courier New"/>
              </a:rPr>
              <a:t> 6</a:t>
            </a:r>
          </a:p>
          <a:p>
            <a:pPr marL="0" lvl="1" indent="0">
              <a:buNone/>
            </a:pPr>
            <a:endParaRPr lang="en-US" sz="1900" dirty="0" smtClean="0">
              <a:latin typeface="Courier New"/>
              <a:cs typeface="Courier New"/>
            </a:endParaRP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/* The </a:t>
            </a:r>
            <a:r>
              <a:rPr lang="en-US" sz="1900" dirty="0" err="1" smtClean="0">
                <a:latin typeface="Courier New"/>
                <a:cs typeface="Courier New"/>
              </a:rPr>
              <a:t>cJSON</a:t>
            </a:r>
            <a:r>
              <a:rPr lang="en-US" sz="1900" dirty="0" smtClean="0">
                <a:latin typeface="Courier New"/>
                <a:cs typeface="Courier New"/>
              </a:rPr>
              <a:t> structure: */</a:t>
            </a:r>
          </a:p>
          <a:p>
            <a:pPr marL="0" lvl="1" indent="0">
              <a:buNone/>
            </a:pPr>
            <a:r>
              <a:rPr lang="en-US" sz="1900" dirty="0" err="1" smtClean="0">
                <a:latin typeface="Courier New"/>
                <a:cs typeface="Courier New"/>
              </a:rPr>
              <a:t>typedef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struct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cJSON</a:t>
            </a:r>
            <a:r>
              <a:rPr lang="en-US" sz="1900" dirty="0" smtClean="0">
                <a:latin typeface="Courier New"/>
                <a:cs typeface="Courier New"/>
              </a:rPr>
              <a:t> {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</a:t>
            </a:r>
            <a:r>
              <a:rPr lang="en-US" sz="1900" dirty="0" err="1" smtClean="0">
                <a:latin typeface="Courier New"/>
                <a:cs typeface="Courier New"/>
              </a:rPr>
              <a:t>struct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cJSON</a:t>
            </a:r>
            <a:r>
              <a:rPr lang="en-US" sz="1900" dirty="0" smtClean="0">
                <a:latin typeface="Courier New"/>
                <a:cs typeface="Courier New"/>
              </a:rPr>
              <a:t> *next,*</a:t>
            </a:r>
            <a:r>
              <a:rPr lang="en-US" sz="1900" dirty="0" err="1" smtClean="0">
                <a:latin typeface="Courier New"/>
                <a:cs typeface="Courier New"/>
              </a:rPr>
              <a:t>prev</a:t>
            </a:r>
            <a:r>
              <a:rPr lang="en-US" sz="1900" dirty="0" smtClean="0">
                <a:latin typeface="Courier New"/>
                <a:cs typeface="Courier New"/>
              </a:rPr>
              <a:t>;	/* next/</a:t>
            </a:r>
            <a:r>
              <a:rPr lang="en-US" sz="1900" dirty="0" err="1" smtClean="0">
                <a:latin typeface="Courier New"/>
                <a:cs typeface="Courier New"/>
              </a:rPr>
              <a:t>prev</a:t>
            </a:r>
            <a:r>
              <a:rPr lang="en-US" sz="1900" dirty="0" smtClean="0">
                <a:latin typeface="Courier New"/>
                <a:cs typeface="Courier New"/>
              </a:rPr>
              <a:t> allow you to walk array/object chains. 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				Alternatively, use </a:t>
            </a:r>
            <a:r>
              <a:rPr lang="en-US" sz="1900" dirty="0" err="1" smtClean="0">
                <a:latin typeface="Courier New"/>
                <a:cs typeface="Courier New"/>
              </a:rPr>
              <a:t>GetArraySize</a:t>
            </a:r>
            <a:r>
              <a:rPr lang="en-US" sz="1900" dirty="0" smtClean="0">
                <a:latin typeface="Courier New"/>
                <a:cs typeface="Courier New"/>
              </a:rPr>
              <a:t>/</a:t>
            </a:r>
            <a:r>
              <a:rPr lang="en-US" sz="1900" dirty="0" err="1" smtClean="0">
                <a:latin typeface="Courier New"/>
                <a:cs typeface="Courier New"/>
              </a:rPr>
              <a:t>GetArrayItem</a:t>
            </a:r>
            <a:r>
              <a:rPr lang="en-US" sz="1900" dirty="0" smtClean="0">
                <a:latin typeface="Courier New"/>
                <a:cs typeface="Courier New"/>
              </a:rPr>
              <a:t>/</a:t>
            </a:r>
            <a:r>
              <a:rPr lang="en-US" sz="1900" dirty="0" err="1" smtClean="0">
                <a:latin typeface="Courier New"/>
                <a:cs typeface="Courier New"/>
              </a:rPr>
              <a:t>GetObjectItem</a:t>
            </a:r>
            <a:r>
              <a:rPr lang="en-US" sz="1900" dirty="0" smtClean="0">
                <a:latin typeface="Courier New"/>
                <a:cs typeface="Courier New"/>
              </a:rPr>
              <a:t> */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</a:t>
            </a:r>
            <a:r>
              <a:rPr lang="en-US" sz="1900" dirty="0" err="1" smtClean="0">
                <a:latin typeface="Courier New"/>
                <a:cs typeface="Courier New"/>
              </a:rPr>
              <a:t>struct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cJSON</a:t>
            </a:r>
            <a:r>
              <a:rPr lang="en-US" sz="1900" dirty="0" smtClean="0">
                <a:latin typeface="Courier New"/>
                <a:cs typeface="Courier New"/>
              </a:rPr>
              <a:t> *child;		/* An array or object item will have a child pointer pointing 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					to a chain of the items in the array/object. */</a:t>
            </a:r>
          </a:p>
          <a:p>
            <a:pPr marL="0" lvl="1" indent="0">
              <a:buNone/>
            </a:pPr>
            <a:endParaRPr lang="en-US" sz="1900" dirty="0" smtClean="0">
              <a:latin typeface="Courier New"/>
              <a:cs typeface="Courier New"/>
            </a:endParaRP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</a:t>
            </a:r>
            <a:r>
              <a:rPr lang="en-US" sz="1900" dirty="0" err="1" smtClean="0">
                <a:latin typeface="Courier New"/>
                <a:cs typeface="Courier New"/>
              </a:rPr>
              <a:t>int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type</a:t>
            </a:r>
            <a:r>
              <a:rPr lang="en-US" sz="1900" dirty="0" smtClean="0">
                <a:latin typeface="Courier New"/>
                <a:cs typeface="Courier New"/>
              </a:rPr>
              <a:t>;					/* The type of the item, as above. */</a:t>
            </a:r>
          </a:p>
          <a:p>
            <a:pPr marL="0" lvl="1" indent="0">
              <a:buNone/>
            </a:pPr>
            <a:endParaRPr lang="en-US" sz="1900" dirty="0" smtClean="0">
              <a:latin typeface="Courier New"/>
              <a:cs typeface="Courier New"/>
            </a:endParaRP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char *</a:t>
            </a:r>
            <a:r>
              <a:rPr lang="en-US" sz="1900" b="1" dirty="0" err="1" smtClean="0">
                <a:latin typeface="Courier New"/>
                <a:cs typeface="Courier New"/>
              </a:rPr>
              <a:t>valuestring</a:t>
            </a:r>
            <a:r>
              <a:rPr lang="en-US" sz="1900" dirty="0" smtClean="0">
                <a:latin typeface="Courier New"/>
                <a:cs typeface="Courier New"/>
              </a:rPr>
              <a:t>;			/* The item's string, if type==</a:t>
            </a:r>
            <a:r>
              <a:rPr lang="en-US" sz="1900" dirty="0" err="1" smtClean="0">
                <a:latin typeface="Courier New"/>
                <a:cs typeface="Courier New"/>
              </a:rPr>
              <a:t>cJSON_String</a:t>
            </a:r>
            <a:r>
              <a:rPr lang="en-US" sz="1900" dirty="0" smtClean="0">
                <a:latin typeface="Courier New"/>
                <a:cs typeface="Courier New"/>
              </a:rPr>
              <a:t> */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</a:t>
            </a:r>
            <a:r>
              <a:rPr lang="en-US" sz="1900" dirty="0" err="1" smtClean="0">
                <a:latin typeface="Courier New"/>
                <a:cs typeface="Courier New"/>
              </a:rPr>
              <a:t>int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b="1" dirty="0" err="1" smtClean="0">
                <a:latin typeface="Courier New"/>
                <a:cs typeface="Courier New"/>
              </a:rPr>
              <a:t>valueint</a:t>
            </a:r>
            <a:r>
              <a:rPr lang="en-US" sz="1900" dirty="0" smtClean="0">
                <a:latin typeface="Courier New"/>
                <a:cs typeface="Courier New"/>
              </a:rPr>
              <a:t>;		</a:t>
            </a:r>
            <a:r>
              <a:rPr lang="en-US" sz="1900" dirty="0" smtClean="0">
                <a:latin typeface="Courier New"/>
                <a:cs typeface="Courier New"/>
              </a:rPr>
              <a:t>		/</a:t>
            </a:r>
            <a:r>
              <a:rPr lang="en-US" sz="1900" dirty="0" smtClean="0">
                <a:latin typeface="Courier New"/>
                <a:cs typeface="Courier New"/>
              </a:rPr>
              <a:t>* The item's number, if type==</a:t>
            </a:r>
            <a:r>
              <a:rPr lang="en-US" sz="1900" dirty="0" err="1" smtClean="0">
                <a:latin typeface="Courier New"/>
                <a:cs typeface="Courier New"/>
              </a:rPr>
              <a:t>cJSON_Number</a:t>
            </a:r>
            <a:r>
              <a:rPr lang="en-US" sz="1900" dirty="0" smtClean="0">
                <a:latin typeface="Courier New"/>
                <a:cs typeface="Courier New"/>
              </a:rPr>
              <a:t> */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</a:t>
            </a:r>
            <a:r>
              <a:rPr lang="en-US" sz="1900" dirty="0" smtClean="0">
                <a:latin typeface="Courier New"/>
                <a:cs typeface="Courier New"/>
              </a:rPr>
              <a:t>double </a:t>
            </a:r>
            <a:r>
              <a:rPr lang="en-US" sz="1900" b="1" dirty="0" err="1" smtClean="0">
                <a:latin typeface="Courier New"/>
                <a:cs typeface="Courier New"/>
              </a:rPr>
              <a:t>valuedouble</a:t>
            </a:r>
            <a:r>
              <a:rPr lang="en-US" sz="1900" dirty="0" smtClean="0">
                <a:latin typeface="Courier New"/>
                <a:cs typeface="Courier New"/>
              </a:rPr>
              <a:t>;</a:t>
            </a:r>
            <a:r>
              <a:rPr lang="en-US" sz="1900" dirty="0" smtClean="0">
                <a:latin typeface="Courier New"/>
                <a:cs typeface="Courier New"/>
              </a:rPr>
              <a:t>			</a:t>
            </a:r>
            <a:r>
              <a:rPr lang="en-US" sz="1900" dirty="0" smtClean="0">
                <a:latin typeface="Courier New"/>
                <a:cs typeface="Courier New"/>
              </a:rPr>
              <a:t>/</a:t>
            </a:r>
            <a:r>
              <a:rPr lang="en-US" sz="1900" dirty="0" smtClean="0">
                <a:latin typeface="Courier New"/>
                <a:cs typeface="Courier New"/>
              </a:rPr>
              <a:t>* The item's number, if type==</a:t>
            </a:r>
            <a:r>
              <a:rPr lang="en-US" sz="1900" dirty="0" err="1" smtClean="0">
                <a:latin typeface="Courier New"/>
                <a:cs typeface="Courier New"/>
              </a:rPr>
              <a:t>cJSON_Number</a:t>
            </a:r>
            <a:r>
              <a:rPr lang="en-US" sz="1900" dirty="0" smtClean="0">
                <a:latin typeface="Courier New"/>
                <a:cs typeface="Courier New"/>
              </a:rPr>
              <a:t> */</a:t>
            </a:r>
          </a:p>
          <a:p>
            <a:pPr marL="0" lvl="1" indent="0">
              <a:buNone/>
            </a:pPr>
            <a:endParaRPr lang="en-US" sz="1900" dirty="0" smtClean="0">
              <a:latin typeface="Courier New"/>
              <a:cs typeface="Courier New"/>
            </a:endParaRP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	char *string;				/* The item's name string, if this item is the child of, or is in the list of </a:t>
            </a:r>
            <a:r>
              <a:rPr lang="en-US" sz="1900" dirty="0" err="1" smtClean="0">
                <a:latin typeface="Courier New"/>
                <a:cs typeface="Courier New"/>
              </a:rPr>
              <a:t>subitems</a:t>
            </a:r>
            <a:r>
              <a:rPr lang="en-US" sz="1900" dirty="0" smtClean="0">
                <a:latin typeface="Courier New"/>
                <a:cs typeface="Courier New"/>
              </a:rPr>
              <a:t> of an object. */</a:t>
            </a:r>
          </a:p>
          <a:p>
            <a:pPr marL="0" lvl="1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} </a:t>
            </a:r>
            <a:r>
              <a:rPr lang="en-US" sz="1900" dirty="0" err="1" smtClean="0">
                <a:latin typeface="Courier New"/>
                <a:cs typeface="Courier New"/>
              </a:rPr>
              <a:t>cJSON</a:t>
            </a:r>
            <a:r>
              <a:rPr lang="en-US" sz="1900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561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90" y="376833"/>
            <a:ext cx="8229600" cy="16887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hu-HU" dirty="0" smtClean="0"/>
              <a:t>{ "C" : 3, "B" : 2,</a:t>
            </a:r>
            <a:br>
              <a:rPr lang="hu-HU" dirty="0" smtClean="0"/>
            </a:br>
            <a:r>
              <a:rPr lang="hu-HU" dirty="0" smtClean="0"/>
              <a:t>  "A" : [ { "a" : 1, "b" : 22 }, { "b" : 2 } ],</a:t>
            </a:r>
            <a:br>
              <a:rPr lang="hu-HU" dirty="0" smtClean="0"/>
            </a:br>
            <a:r>
              <a:rPr lang="hu-HU" dirty="0" smtClean="0"/>
              <a:t>  "D" : "stringD",</a:t>
            </a:r>
            <a:br>
              <a:rPr lang="hu-HU" dirty="0" smtClean="0"/>
            </a:br>
            <a:r>
              <a:rPr lang="hu-HU" dirty="0" smtClean="0"/>
              <a:t>  "S": { "z" : "zs" }</a:t>
            </a:r>
            <a:br>
              <a:rPr lang="hu-HU" dirty="0" smtClean="0"/>
            </a:br>
            <a:r>
              <a:rPr lang="hu-HU" dirty="0" smtClean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9331" y="2326833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611866" y="2326833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</a:t>
            </a:r>
            <a:r>
              <a:rPr lang="en-US" sz="1400" dirty="0" smtClean="0"/>
              <a:t>=8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2619546" y="2915783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2624874" y="3503384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642275" y="504365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3721050" y="3503385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2" name="Oval 11"/>
          <p:cNvSpPr/>
          <p:nvPr/>
        </p:nvSpPr>
        <p:spPr>
          <a:xfrm>
            <a:off x="3721050" y="4136457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12"/>
          <p:cNvSpPr/>
          <p:nvPr/>
        </p:nvSpPr>
        <p:spPr>
          <a:xfrm>
            <a:off x="4705192" y="4127274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695031" y="3509693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a =1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5790422" y="3503385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=22</a:t>
            </a:r>
            <a:endParaRPr lang="en-US" sz="1400" dirty="0"/>
          </a:p>
        </p:txBody>
      </p:sp>
      <p:cxnSp>
        <p:nvCxnSpPr>
          <p:cNvPr id="16" name="Straight Connector 15"/>
          <p:cNvCxnSpPr>
            <a:stCxn id="14" idx="2"/>
            <a:endCxn id="11" idx="6"/>
          </p:cNvCxnSpPr>
          <p:nvPr/>
        </p:nvCxnSpPr>
        <p:spPr>
          <a:xfrm flipH="1" flipV="1">
            <a:off x="4554350" y="3707071"/>
            <a:ext cx="14068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2342631" y="2530519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4" idx="6"/>
          </p:cNvCxnSpPr>
          <p:nvPr/>
        </p:nvCxnSpPr>
        <p:spPr>
          <a:xfrm flipH="1">
            <a:off x="5528331" y="3707071"/>
            <a:ext cx="26209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2" idx="6"/>
          </p:cNvCxnSpPr>
          <p:nvPr/>
        </p:nvCxnSpPr>
        <p:spPr>
          <a:xfrm flipH="1">
            <a:off x="4554350" y="4330960"/>
            <a:ext cx="150842" cy="9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5" idx="4"/>
          </p:cNvCxnSpPr>
          <p:nvPr/>
        </p:nvCxnSpPr>
        <p:spPr>
          <a:xfrm flipH="1" flipV="1">
            <a:off x="3028516" y="2734204"/>
            <a:ext cx="7680" cy="1815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6" idx="4"/>
          </p:cNvCxnSpPr>
          <p:nvPr/>
        </p:nvCxnSpPr>
        <p:spPr>
          <a:xfrm flipH="1" flipV="1">
            <a:off x="3036196" y="3323154"/>
            <a:ext cx="5328" cy="18023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7" idx="4"/>
          </p:cNvCxnSpPr>
          <p:nvPr/>
        </p:nvCxnSpPr>
        <p:spPr>
          <a:xfrm flipH="1" flipV="1">
            <a:off x="3041524" y="3910755"/>
            <a:ext cx="12441" cy="6037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8" idx="0"/>
          </p:cNvCxnSpPr>
          <p:nvPr/>
        </p:nvCxnSpPr>
        <p:spPr>
          <a:xfrm>
            <a:off x="3053965" y="4921894"/>
            <a:ext cx="4960" cy="1217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8" idx="6"/>
          </p:cNvCxnSpPr>
          <p:nvPr/>
        </p:nvCxnSpPr>
        <p:spPr>
          <a:xfrm flipH="1" flipV="1">
            <a:off x="3475575" y="5247340"/>
            <a:ext cx="264236" cy="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489199" y="4514523"/>
            <a:ext cx="1231851" cy="407371"/>
            <a:chOff x="2489199" y="4514523"/>
            <a:chExt cx="1231851" cy="407371"/>
          </a:xfrm>
        </p:grpSpPr>
        <p:sp>
          <p:nvSpPr>
            <p:cNvPr id="9" name="Oval 8"/>
            <p:cNvSpPr/>
            <p:nvPr/>
          </p:nvSpPr>
          <p:spPr>
            <a:xfrm>
              <a:off x="2637315" y="451452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9199" y="4543829"/>
              <a:ext cx="1231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29651" y="5043683"/>
            <a:ext cx="865339" cy="407371"/>
            <a:chOff x="3729651" y="5043683"/>
            <a:chExt cx="865339" cy="407371"/>
          </a:xfrm>
        </p:grpSpPr>
        <p:sp>
          <p:nvSpPr>
            <p:cNvPr id="10" name="Oval 9"/>
            <p:cNvSpPr/>
            <p:nvPr/>
          </p:nvSpPr>
          <p:spPr>
            <a:xfrm>
              <a:off x="3739811" y="5043683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9651" y="5083320"/>
              <a:ext cx="865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z =“</a:t>
              </a:r>
              <a:r>
                <a:rPr lang="en-US" sz="1400" dirty="0" err="1" smtClean="0"/>
                <a:t>zs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cxnSp>
        <p:nvCxnSpPr>
          <p:cNvPr id="33" name="Straight Connector 32"/>
          <p:cNvCxnSpPr>
            <a:stCxn id="11" idx="2"/>
            <a:endCxn id="7" idx="6"/>
          </p:cNvCxnSpPr>
          <p:nvPr/>
        </p:nvCxnSpPr>
        <p:spPr>
          <a:xfrm flipH="1" flipV="1">
            <a:off x="3458174" y="3707070"/>
            <a:ext cx="26287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2" idx="0"/>
          </p:cNvCxnSpPr>
          <p:nvPr/>
        </p:nvCxnSpPr>
        <p:spPr>
          <a:xfrm>
            <a:off x="4137700" y="3910756"/>
            <a:ext cx="0" cy="2257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9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JSON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cJSONext_deleteItem</a:t>
            </a:r>
            <a:r>
              <a:rPr lang="en-US" sz="1800" dirty="0" smtClean="0"/>
              <a:t>(root, “.</a:t>
            </a:r>
            <a:r>
              <a:rPr lang="en-US" sz="1800" dirty="0" err="1" smtClean="0"/>
              <a:t>s.z</a:t>
            </a:r>
            <a:r>
              <a:rPr lang="en-US" sz="1800" dirty="0" smtClean="0"/>
              <a:t>”, 0);</a:t>
            </a:r>
          </a:p>
        </p:txBody>
      </p:sp>
      <p:sp>
        <p:nvSpPr>
          <p:cNvPr id="29" name="Oval 28"/>
          <p:cNvSpPr/>
          <p:nvPr/>
        </p:nvSpPr>
        <p:spPr>
          <a:xfrm>
            <a:off x="1453107" y="2488160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2555642" y="248816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=8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2563322" y="307711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568650" y="3664711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2586051" y="5204981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3664826" y="3664712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7" name="Oval 36"/>
          <p:cNvSpPr/>
          <p:nvPr/>
        </p:nvSpPr>
        <p:spPr>
          <a:xfrm>
            <a:off x="3664826" y="4297784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8" name="Oval 37"/>
          <p:cNvSpPr/>
          <p:nvPr/>
        </p:nvSpPr>
        <p:spPr>
          <a:xfrm>
            <a:off x="4648968" y="4288601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4638807" y="367102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a =1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5734198" y="3664712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=22</a:t>
            </a:r>
            <a:endParaRPr lang="en-US" sz="1400" dirty="0"/>
          </a:p>
        </p:txBody>
      </p:sp>
      <p:cxnSp>
        <p:nvCxnSpPr>
          <p:cNvPr id="41" name="Straight Connector 40"/>
          <p:cNvCxnSpPr>
            <a:stCxn id="39" idx="2"/>
            <a:endCxn id="36" idx="6"/>
          </p:cNvCxnSpPr>
          <p:nvPr/>
        </p:nvCxnSpPr>
        <p:spPr>
          <a:xfrm flipH="1" flipV="1">
            <a:off x="4498126" y="3868398"/>
            <a:ext cx="14068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2"/>
            <a:endCxn id="29" idx="6"/>
          </p:cNvCxnSpPr>
          <p:nvPr/>
        </p:nvCxnSpPr>
        <p:spPr>
          <a:xfrm flipH="1">
            <a:off x="2286407" y="2691846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>
            <a:off x="5472107" y="3868398"/>
            <a:ext cx="26209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2"/>
            <a:endCxn id="37" idx="6"/>
          </p:cNvCxnSpPr>
          <p:nvPr/>
        </p:nvCxnSpPr>
        <p:spPr>
          <a:xfrm flipH="1">
            <a:off x="4498126" y="4492287"/>
            <a:ext cx="150842" cy="9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1" idx="0"/>
            <a:endCxn id="30" idx="4"/>
          </p:cNvCxnSpPr>
          <p:nvPr/>
        </p:nvCxnSpPr>
        <p:spPr>
          <a:xfrm flipH="1" flipV="1">
            <a:off x="2972292" y="2895531"/>
            <a:ext cx="7680" cy="1815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0"/>
            <a:endCxn id="31" idx="4"/>
          </p:cNvCxnSpPr>
          <p:nvPr/>
        </p:nvCxnSpPr>
        <p:spPr>
          <a:xfrm flipH="1" flipV="1">
            <a:off x="2979972" y="3484481"/>
            <a:ext cx="5328" cy="18023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4" idx="0"/>
            <a:endCxn id="32" idx="4"/>
          </p:cNvCxnSpPr>
          <p:nvPr/>
        </p:nvCxnSpPr>
        <p:spPr>
          <a:xfrm flipH="1" flipV="1">
            <a:off x="2985300" y="4072082"/>
            <a:ext cx="12441" cy="6037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4"/>
            <a:endCxn id="33" idx="0"/>
          </p:cNvCxnSpPr>
          <p:nvPr/>
        </p:nvCxnSpPr>
        <p:spPr>
          <a:xfrm>
            <a:off x="2997741" y="5083221"/>
            <a:ext cx="4960" cy="1217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418079" y="4675850"/>
            <a:ext cx="1137921" cy="407371"/>
            <a:chOff x="2418079" y="4675850"/>
            <a:chExt cx="1137921" cy="407371"/>
          </a:xfrm>
        </p:grpSpPr>
        <p:sp>
          <p:nvSpPr>
            <p:cNvPr id="34" name="Oval 33"/>
            <p:cNvSpPr/>
            <p:nvPr/>
          </p:nvSpPr>
          <p:spPr>
            <a:xfrm>
              <a:off x="2581091" y="4675850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18079" y="4705156"/>
              <a:ext cx="1137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cxnSp>
        <p:nvCxnSpPr>
          <p:cNvPr id="27" name="Straight Connector 26"/>
          <p:cNvCxnSpPr>
            <a:stCxn id="36" idx="2"/>
            <a:endCxn id="32" idx="6"/>
          </p:cNvCxnSpPr>
          <p:nvPr/>
        </p:nvCxnSpPr>
        <p:spPr>
          <a:xfrm flipH="1" flipV="1">
            <a:off x="3401950" y="3868397"/>
            <a:ext cx="26287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6" idx="4"/>
            <a:endCxn id="37" idx="0"/>
          </p:cNvCxnSpPr>
          <p:nvPr/>
        </p:nvCxnSpPr>
        <p:spPr>
          <a:xfrm>
            <a:off x="4081476" y="4072083"/>
            <a:ext cx="0" cy="2257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4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JSON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delete an element from JSON array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err="1" smtClean="0"/>
              <a:t>cJSONext_deleteItem</a:t>
            </a:r>
            <a:r>
              <a:rPr lang="en-US" sz="1800" dirty="0" smtClean="0"/>
              <a:t>(root, “.a”, 0);</a:t>
            </a:r>
          </a:p>
        </p:txBody>
      </p:sp>
      <p:sp>
        <p:nvSpPr>
          <p:cNvPr id="29" name="Oval 28"/>
          <p:cNvSpPr/>
          <p:nvPr/>
        </p:nvSpPr>
        <p:spPr>
          <a:xfrm>
            <a:off x="1453107" y="2488160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2555642" y="248816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C =8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2563322" y="307711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568650" y="3664711"/>
            <a:ext cx="833300" cy="40737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2575891" y="4971301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3664826" y="3664712"/>
            <a:ext cx="833300" cy="40737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9" name="Oval 38"/>
          <p:cNvSpPr/>
          <p:nvPr/>
        </p:nvSpPr>
        <p:spPr>
          <a:xfrm>
            <a:off x="4699767" y="3671020"/>
            <a:ext cx="833300" cy="4073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b =2</a:t>
            </a:r>
            <a:endParaRPr lang="en-US" sz="1400" dirty="0"/>
          </a:p>
        </p:txBody>
      </p:sp>
      <p:cxnSp>
        <p:nvCxnSpPr>
          <p:cNvPr id="41" name="Straight Connector 40"/>
          <p:cNvCxnSpPr>
            <a:stCxn id="39" idx="2"/>
            <a:endCxn id="36" idx="6"/>
          </p:cNvCxnSpPr>
          <p:nvPr/>
        </p:nvCxnSpPr>
        <p:spPr>
          <a:xfrm flipH="1" flipV="1">
            <a:off x="4498126" y="3868398"/>
            <a:ext cx="201641" cy="63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2"/>
            <a:endCxn id="29" idx="6"/>
          </p:cNvCxnSpPr>
          <p:nvPr/>
        </p:nvCxnSpPr>
        <p:spPr>
          <a:xfrm flipH="1">
            <a:off x="2286407" y="2691846"/>
            <a:ext cx="269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1" idx="0"/>
            <a:endCxn id="30" idx="4"/>
          </p:cNvCxnSpPr>
          <p:nvPr/>
        </p:nvCxnSpPr>
        <p:spPr>
          <a:xfrm flipH="1" flipV="1">
            <a:off x="2972292" y="2895531"/>
            <a:ext cx="7680" cy="1815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0"/>
            <a:endCxn id="31" idx="4"/>
          </p:cNvCxnSpPr>
          <p:nvPr/>
        </p:nvCxnSpPr>
        <p:spPr>
          <a:xfrm flipH="1" flipV="1">
            <a:off x="2979972" y="3484481"/>
            <a:ext cx="5328" cy="18023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4" idx="0"/>
            <a:endCxn id="32" idx="4"/>
          </p:cNvCxnSpPr>
          <p:nvPr/>
        </p:nvCxnSpPr>
        <p:spPr>
          <a:xfrm flipH="1" flipV="1">
            <a:off x="2985300" y="4072082"/>
            <a:ext cx="2281" cy="27864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4"/>
            <a:endCxn id="33" idx="0"/>
          </p:cNvCxnSpPr>
          <p:nvPr/>
        </p:nvCxnSpPr>
        <p:spPr>
          <a:xfrm>
            <a:off x="2987581" y="4758101"/>
            <a:ext cx="4960" cy="2132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378773" y="4350730"/>
            <a:ext cx="1223529" cy="407371"/>
            <a:chOff x="2378773" y="4350730"/>
            <a:chExt cx="1223529" cy="407371"/>
          </a:xfrm>
        </p:grpSpPr>
        <p:sp>
          <p:nvSpPr>
            <p:cNvPr id="34" name="Oval 33"/>
            <p:cNvSpPr/>
            <p:nvPr/>
          </p:nvSpPr>
          <p:spPr>
            <a:xfrm>
              <a:off x="2570931" y="4350730"/>
              <a:ext cx="833300" cy="4073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78773" y="4390196"/>
              <a:ext cx="122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 =“</a:t>
              </a:r>
              <a:r>
                <a:rPr lang="en-US" sz="1400" dirty="0" err="1" smtClean="0"/>
                <a:t>stringD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cxnSp>
        <p:nvCxnSpPr>
          <p:cNvPr id="21" name="Straight Connector 20"/>
          <p:cNvCxnSpPr>
            <a:stCxn id="36" idx="2"/>
            <a:endCxn id="32" idx="6"/>
          </p:cNvCxnSpPr>
          <p:nvPr/>
        </p:nvCxnSpPr>
        <p:spPr>
          <a:xfrm flipH="1" flipV="1">
            <a:off x="3401950" y="3868397"/>
            <a:ext cx="26287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8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1215</Words>
  <Application>Microsoft Macintosh PowerPoint</Application>
  <PresentationFormat>On-screen Show (4:3)</PresentationFormat>
  <Paragraphs>306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Extended cJSON</vt:lpstr>
      <vt:lpstr>A JSON Text String</vt:lpstr>
      <vt:lpstr>Convert to JSON tree</vt:lpstr>
      <vt:lpstr>Get JSON item attribute</vt:lpstr>
      <vt:lpstr>JSON types </vt:lpstr>
      <vt:lpstr>cJSON data structure</vt:lpstr>
      <vt:lpstr>{ "C" : 3, "B" : 2,   "A" : [ { "a" : 1, "b" : 22 }, { "b" : 2 } ],   "D" : "stringD",   "S": { "z" : "zs" } }</vt:lpstr>
      <vt:lpstr>Delete JSON item</vt:lpstr>
      <vt:lpstr>Delete JSON item</vt:lpstr>
      <vt:lpstr>Delete JSON item</vt:lpstr>
      <vt:lpstr>Delete JSON array element</vt:lpstr>
      <vt:lpstr>Add JSON item</vt:lpstr>
      <vt:lpstr>Add JSON item</vt:lpstr>
      <vt:lpstr>Create JSON object item</vt:lpstr>
      <vt:lpstr>Create JSON array item</vt:lpstr>
      <vt:lpstr>Add JSON array/object item</vt:lpstr>
      <vt:lpstr>Update JSON item</vt:lpstr>
      <vt:lpstr>Update JSON item</vt:lpstr>
      <vt:lpstr>Output JSON tree as Text</vt:lpstr>
      <vt:lpstr>Clean up</vt:lpstr>
      <vt:lpstr>Nomenclature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cJSON</dc:title>
  <dc:creator>T. David Wong</dc:creator>
  <cp:lastModifiedBy>T. David Wong</cp:lastModifiedBy>
  <cp:revision>48</cp:revision>
  <dcterms:created xsi:type="dcterms:W3CDTF">2015-01-14T22:11:42Z</dcterms:created>
  <dcterms:modified xsi:type="dcterms:W3CDTF">2015-02-04T23:37:40Z</dcterms:modified>
</cp:coreProperties>
</file>