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27"/>
  </p:notesMasterIdLst>
  <p:sldIdLst>
    <p:sldId id="256" r:id="rId2"/>
    <p:sldId id="264" r:id="rId3"/>
    <p:sldId id="265" r:id="rId4"/>
    <p:sldId id="258" r:id="rId5"/>
    <p:sldId id="262" r:id="rId6"/>
    <p:sldId id="281" r:id="rId7"/>
    <p:sldId id="284" r:id="rId8"/>
    <p:sldId id="282" r:id="rId9"/>
    <p:sldId id="271" r:id="rId10"/>
    <p:sldId id="263" r:id="rId11"/>
    <p:sldId id="270" r:id="rId12"/>
    <p:sldId id="266" r:id="rId13"/>
    <p:sldId id="267" r:id="rId14"/>
    <p:sldId id="269" r:id="rId15"/>
    <p:sldId id="273" r:id="rId16"/>
    <p:sldId id="272" r:id="rId17"/>
    <p:sldId id="285" r:id="rId18"/>
    <p:sldId id="274" r:id="rId19"/>
    <p:sldId id="286" r:id="rId20"/>
    <p:sldId id="287" r:id="rId21"/>
    <p:sldId id="275" r:id="rId22"/>
    <p:sldId id="276" r:id="rId23"/>
    <p:sldId id="280" r:id="rId24"/>
    <p:sldId id="283" r:id="rId25"/>
    <p:sldId id="278" r:id="rId2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0B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575" autoAdjust="0"/>
  </p:normalViewPr>
  <p:slideViewPr>
    <p:cSldViewPr>
      <p:cViewPr varScale="1">
        <p:scale>
          <a:sx n="125" d="100"/>
          <a:sy n="125" d="100"/>
        </p:scale>
        <p:origin x="-123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FF05C1-43B1-46F3-A07D-D99A4A8AA0CD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53600-6251-493E-8D9C-D7560E21A61E}" type="slidenum">
              <a:rPr lang="de-DE"/>
              <a:pPr/>
              <a:t>1</a:t>
            </a:fld>
            <a:endParaRPr lang="de-DE"/>
          </a:p>
        </p:txBody>
      </p:sp>
      <p:sp>
        <p:nvSpPr>
          <p:cNvPr id="40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570168-4728-4EC8-83F1-65C9E9B25E55}" type="slidenum">
              <a:rPr lang="de-DE"/>
              <a:pPr/>
              <a:t>10</a:t>
            </a:fld>
            <a:endParaRPr lang="de-DE"/>
          </a:p>
        </p:txBody>
      </p:sp>
      <p:sp>
        <p:nvSpPr>
          <p:cNvPr id="1443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57DD37-4C23-4EAB-9946-3F8C7B747563}" type="slidenum">
              <a:rPr lang="de-DE"/>
              <a:pPr/>
              <a:t>11</a:t>
            </a:fld>
            <a:endParaRPr lang="de-DE"/>
          </a:p>
        </p:txBody>
      </p:sp>
      <p:sp>
        <p:nvSpPr>
          <p:cNvPr id="1699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F85B42-CA54-4E4B-BF7F-F54BEC0D3C9B}" type="slidenum">
              <a:rPr lang="de-DE"/>
              <a:pPr/>
              <a:t>12</a:t>
            </a:fld>
            <a:endParaRPr lang="de-DE"/>
          </a:p>
        </p:txBody>
      </p:sp>
      <p:sp>
        <p:nvSpPr>
          <p:cNvPr id="1587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8B5F09-B048-4BAD-A572-0908513BD3AA}" type="slidenum">
              <a:rPr lang="de-DE"/>
              <a:pPr/>
              <a:t>13</a:t>
            </a:fld>
            <a:endParaRPr lang="de-DE"/>
          </a:p>
        </p:txBody>
      </p:sp>
      <p:sp>
        <p:nvSpPr>
          <p:cNvPr id="1597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C98595-7A42-4C41-97AD-54CE961268BB}" type="slidenum">
              <a:rPr lang="de-DE"/>
              <a:pPr/>
              <a:t>14</a:t>
            </a:fld>
            <a:endParaRPr lang="de-DE"/>
          </a:p>
        </p:txBody>
      </p:sp>
      <p:sp>
        <p:nvSpPr>
          <p:cNvPr id="1638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B15135-D07D-4265-9299-DAFD1957346C}" type="slidenum">
              <a:rPr lang="de-DE"/>
              <a:pPr/>
              <a:t>15</a:t>
            </a:fld>
            <a:endParaRPr lang="de-DE"/>
          </a:p>
        </p:txBody>
      </p:sp>
      <p:sp>
        <p:nvSpPr>
          <p:cNvPr id="1751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9EF02D-E764-4A3F-BD5D-083AD2E6E774}" type="slidenum">
              <a:rPr lang="de-DE"/>
              <a:pPr/>
              <a:t>16</a:t>
            </a:fld>
            <a:endParaRPr lang="de-DE"/>
          </a:p>
        </p:txBody>
      </p:sp>
      <p:sp>
        <p:nvSpPr>
          <p:cNvPr id="1761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D25B10-8A86-460D-8BD8-FD88848D3434}" type="slidenum">
              <a:rPr lang="de-DE"/>
              <a:pPr/>
              <a:t>17</a:t>
            </a:fld>
            <a:endParaRPr lang="de-DE"/>
          </a:p>
        </p:txBody>
      </p:sp>
      <p:sp>
        <p:nvSpPr>
          <p:cNvPr id="2078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2440D3-C459-4AA6-822B-0C0FB47C0904}" type="slidenum">
              <a:rPr lang="de-DE"/>
              <a:pPr/>
              <a:t>18</a:t>
            </a:fld>
            <a:endParaRPr lang="de-DE"/>
          </a:p>
        </p:txBody>
      </p:sp>
      <p:sp>
        <p:nvSpPr>
          <p:cNvPr id="1832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39B06B-2920-429A-9386-2161DE092118}" type="slidenum">
              <a:rPr lang="de-DE"/>
              <a:pPr/>
              <a:t>19</a:t>
            </a:fld>
            <a:endParaRPr lang="de-DE"/>
          </a:p>
        </p:txBody>
      </p:sp>
      <p:sp>
        <p:nvSpPr>
          <p:cNvPr id="2088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1E3821-C68C-4C20-9AFA-4EA9E874B226}" type="slidenum">
              <a:rPr lang="de-DE"/>
              <a:pPr/>
              <a:t>2</a:t>
            </a:fld>
            <a:endParaRPr lang="de-DE"/>
          </a:p>
        </p:txBody>
      </p:sp>
      <p:sp>
        <p:nvSpPr>
          <p:cNvPr id="1495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0259F1-2028-47B7-B85E-B1743075E1FB}" type="slidenum">
              <a:rPr lang="de-DE"/>
              <a:pPr/>
              <a:t>20</a:t>
            </a:fld>
            <a:endParaRPr lang="de-DE"/>
          </a:p>
        </p:txBody>
      </p:sp>
      <p:sp>
        <p:nvSpPr>
          <p:cNvPr id="2099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CE0FAF-9CFA-4609-9780-C458B6D6C41B}" type="slidenum">
              <a:rPr lang="de-DE"/>
              <a:pPr/>
              <a:t>21</a:t>
            </a:fld>
            <a:endParaRPr lang="de-DE"/>
          </a:p>
        </p:txBody>
      </p:sp>
      <p:sp>
        <p:nvSpPr>
          <p:cNvPr id="1843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BC590E-6B17-4E02-BC65-E2406AA44C79}" type="slidenum">
              <a:rPr lang="de-DE"/>
              <a:pPr/>
              <a:t>22</a:t>
            </a:fld>
            <a:endParaRPr lang="de-DE"/>
          </a:p>
        </p:txBody>
      </p:sp>
      <p:sp>
        <p:nvSpPr>
          <p:cNvPr id="1853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D6A55D-74FE-4D83-8678-73ED0BC30635}" type="slidenum">
              <a:rPr lang="de-DE"/>
              <a:pPr/>
              <a:t>23</a:t>
            </a:fld>
            <a:endParaRPr lang="de-DE"/>
          </a:p>
        </p:txBody>
      </p:sp>
      <p:sp>
        <p:nvSpPr>
          <p:cNvPr id="1966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9C1991-8A8B-4AE1-B0CC-59659B39FC4F}" type="slidenum">
              <a:rPr lang="de-DE"/>
              <a:pPr/>
              <a:t>24</a:t>
            </a:fld>
            <a:endParaRPr lang="de-DE"/>
          </a:p>
        </p:txBody>
      </p:sp>
      <p:sp>
        <p:nvSpPr>
          <p:cNvPr id="2109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DC8F5-BD15-443E-A76D-9E3F661C443F}" type="slidenum">
              <a:rPr lang="de-DE"/>
              <a:pPr/>
              <a:t>25</a:t>
            </a:fld>
            <a:endParaRPr lang="de-DE"/>
          </a:p>
        </p:txBody>
      </p:sp>
      <p:sp>
        <p:nvSpPr>
          <p:cNvPr id="1873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DAC554-304C-450E-83B5-4F1FC6C5F5EC}" type="slidenum">
              <a:rPr lang="de-DE"/>
              <a:pPr/>
              <a:t>3</a:t>
            </a:fld>
            <a:endParaRPr lang="de-DE"/>
          </a:p>
        </p:txBody>
      </p:sp>
      <p:sp>
        <p:nvSpPr>
          <p:cNvPr id="1515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010DD8-E086-4846-8B34-F070C315C756}" type="slidenum">
              <a:rPr lang="de-DE"/>
              <a:pPr/>
              <a:t>4</a:t>
            </a:fld>
            <a:endParaRPr lang="de-DE"/>
          </a:p>
        </p:txBody>
      </p:sp>
      <p:sp>
        <p:nvSpPr>
          <p:cNvPr id="1320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EA6C8A-7C55-4EDC-9BA8-1593C80D692F}" type="slidenum">
              <a:rPr lang="de-DE"/>
              <a:pPr/>
              <a:t>5</a:t>
            </a:fld>
            <a:endParaRPr lang="de-DE"/>
          </a:p>
        </p:txBody>
      </p:sp>
      <p:sp>
        <p:nvSpPr>
          <p:cNvPr id="1402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43B743-2002-470E-BDBE-6AD2CF7986FF}" type="slidenum">
              <a:rPr lang="de-DE"/>
              <a:pPr/>
              <a:t>6</a:t>
            </a:fld>
            <a:endParaRPr lang="de-DE"/>
          </a:p>
        </p:txBody>
      </p:sp>
      <p:sp>
        <p:nvSpPr>
          <p:cNvPr id="1996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853E3B-E4C0-40BD-87AC-AE0D611628D3}" type="slidenum">
              <a:rPr lang="de-DE"/>
              <a:pPr/>
              <a:t>7</a:t>
            </a:fld>
            <a:endParaRPr lang="de-DE"/>
          </a:p>
        </p:txBody>
      </p:sp>
      <p:sp>
        <p:nvSpPr>
          <p:cNvPr id="2068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881CDD-40D6-4271-8B38-5D91C524F0ED}" type="slidenum">
              <a:rPr lang="de-DE"/>
              <a:pPr/>
              <a:t>8</a:t>
            </a:fld>
            <a:endParaRPr lang="de-DE"/>
          </a:p>
        </p:txBody>
      </p:sp>
      <p:sp>
        <p:nvSpPr>
          <p:cNvPr id="2007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778F26-2DC0-43D4-B952-F90D96425A56}" type="slidenum">
              <a:rPr lang="de-DE"/>
              <a:pPr/>
              <a:t>9</a:t>
            </a:fld>
            <a:endParaRPr lang="de-DE"/>
          </a:p>
        </p:txBody>
      </p:sp>
      <p:sp>
        <p:nvSpPr>
          <p:cNvPr id="1689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1981200"/>
            <a:ext cx="777240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2390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12391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56B261C-358A-4054-9F99-D12804269858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68F811-505D-4B24-9E69-B2F29A83C223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EC66BF-41A3-4787-9E75-E1A3E1DC0963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301625" y="228600"/>
            <a:ext cx="8540750" cy="5870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04800" y="6245225"/>
            <a:ext cx="2286000" cy="47625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6000" cy="476250"/>
          </a:xfrm>
        </p:spPr>
        <p:txBody>
          <a:bodyPr/>
          <a:lstStyle>
            <a:lvl1pPr>
              <a:defRPr/>
            </a:lvl1pPr>
          </a:lstStyle>
          <a:p>
            <a:fld id="{ECF29111-071F-44B8-ABFB-2A0D018BA22F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10588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01625" y="1676400"/>
            <a:ext cx="4194175" cy="44227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76400"/>
            <a:ext cx="4194175" cy="21351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63988"/>
            <a:ext cx="4194175" cy="21351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>
          <a:xfrm>
            <a:off x="304800" y="6245225"/>
            <a:ext cx="2286000" cy="47625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6000" cy="476250"/>
          </a:xfrm>
        </p:spPr>
        <p:txBody>
          <a:bodyPr/>
          <a:lstStyle>
            <a:lvl1pPr>
              <a:defRPr/>
            </a:lvl1pPr>
          </a:lstStyle>
          <a:p>
            <a:fld id="{225A890C-7613-4473-8F39-23B977126F4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10588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01625" y="1676400"/>
            <a:ext cx="4194175" cy="44227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194175" cy="44227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04800" y="6245225"/>
            <a:ext cx="2286000" cy="47625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6000" cy="476250"/>
          </a:xfrm>
        </p:spPr>
        <p:txBody>
          <a:bodyPr/>
          <a:lstStyle>
            <a:lvl1pPr>
              <a:defRPr/>
            </a:lvl1pPr>
          </a:lstStyle>
          <a:p>
            <a:fld id="{AC3A4385-EE6E-4178-B362-07C504881FDB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90E321-84CF-473E-AF37-F047B4BF4A34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19DF11-A787-4727-B68E-4EAD9B6C68E0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1625" y="1676400"/>
            <a:ext cx="4194175" cy="4422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194175" cy="4422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08CC06-962A-4C8F-87F0-4DB91721DD3C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A2B1D2-4C21-4E46-8952-43C3A6D7615B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53CD86-8F0E-4B9A-868C-A83063DD4E86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E134E-D5D0-4BC6-A5AE-604FA89A13B9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D7C1B-A424-4FA0-8D87-8503AE380099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66A227-F6C9-4896-BAA5-687E5F81A9E3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10588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22883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76400"/>
            <a:ext cx="8540750" cy="442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5225"/>
            <a:ext cx="2286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de-DE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de-DE"/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6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79CF2BC7-9F22-442C-A3D4-B47898D65C2C}" type="slidenum">
              <a:rPr lang="de-DE"/>
              <a:pPr/>
              <a:t>‹Nr.›</a:t>
            </a:fld>
            <a:endParaRPr lang="de-DE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</p:sldLayoutIdLst>
  <p:transition spd="slow">
    <p:fade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Bild:Stamp_Leonhard_Euler.jp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Bild:Euler.jp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5400" b="1" i="1" u="sng">
                <a:solidFill>
                  <a:schemeClr val="tx1"/>
                </a:solidFill>
              </a:rPr>
              <a:t>Die Simulation von Planetenbewegungen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476375" y="5105400"/>
            <a:ext cx="6400800" cy="1752600"/>
          </a:xfrm>
        </p:spPr>
        <p:txBody>
          <a:bodyPr/>
          <a:lstStyle/>
          <a:p>
            <a:r>
              <a:rPr lang="de-DE">
                <a:solidFill>
                  <a:schemeClr val="tx2"/>
                </a:solidFill>
              </a:rPr>
              <a:t>Sirch Lorenz</a:t>
            </a:r>
          </a:p>
          <a:p>
            <a:r>
              <a:rPr lang="de-DE">
                <a:solidFill>
                  <a:schemeClr val="tx2"/>
                </a:solidFill>
              </a:rPr>
              <a:t> Hotka Philipp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8" name="Rectangle 6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404813"/>
            <a:ext cx="8518525" cy="5694362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sz="3400" b="1" u="sng"/>
              <a:t>Leonhard Euler:</a:t>
            </a:r>
          </a:p>
          <a:p>
            <a:pPr>
              <a:lnSpc>
                <a:spcPct val="90000"/>
              </a:lnSpc>
            </a:pPr>
            <a:r>
              <a:rPr lang="de-DE" sz="3400"/>
              <a:t>Geb. 1707 in der Deutschen Schweiz</a:t>
            </a:r>
          </a:p>
          <a:p>
            <a:pPr>
              <a:lnSpc>
                <a:spcPct val="90000"/>
              </a:lnSpc>
            </a:pPr>
            <a:r>
              <a:rPr lang="de-DE" sz="3400"/>
              <a:t>1730 erhielt er Professur für Physik &amp; Mathemathik </a:t>
            </a:r>
          </a:p>
          <a:p>
            <a:pPr>
              <a:lnSpc>
                <a:spcPct val="90000"/>
              </a:lnSpc>
            </a:pPr>
            <a:r>
              <a:rPr lang="de-DE" sz="3400"/>
              <a:t>1787 starb er an einer Hirnblutung</a:t>
            </a:r>
          </a:p>
          <a:p>
            <a:pPr>
              <a:lnSpc>
                <a:spcPct val="90000"/>
              </a:lnSpc>
            </a:pPr>
            <a:endParaRPr lang="de-DE" sz="3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sz="3400" b="1" u="sng"/>
              <a:t>Leistungen:</a:t>
            </a:r>
          </a:p>
          <a:p>
            <a:pPr>
              <a:lnSpc>
                <a:spcPct val="90000"/>
              </a:lnSpc>
            </a:pPr>
            <a:r>
              <a:rPr lang="de-DE" sz="3400"/>
              <a:t>Viele mathematische Lehrbücher </a:t>
            </a:r>
          </a:p>
          <a:p>
            <a:pPr>
              <a:lnSpc>
                <a:spcPct val="90000"/>
              </a:lnSpc>
            </a:pPr>
            <a:r>
              <a:rPr lang="de-DE" sz="3400"/>
              <a:t>Anwendung mathematischer Methoden in der Sozial- &amp; Wirtschaftswissenschaft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70" name="Picture 6" descr="Leonhard Euler auf einer DDR-Briefmarke">
            <a:hlinkClick r:id="rId3" tooltip="Leonhard Euler auf einer DDR-Briefmarke"/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979613" y="333375"/>
            <a:ext cx="5224462" cy="6269038"/>
          </a:xfrm>
          <a:noFill/>
          <a:ln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1">
                <a:solidFill>
                  <a:schemeClr val="bg2"/>
                </a:solidFill>
              </a:rPr>
              <a:t>III. Euler-Verfahren</a:t>
            </a:r>
          </a:p>
        </p:txBody>
      </p:sp>
      <p:sp>
        <p:nvSpPr>
          <p:cNvPr id="153603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676400"/>
            <a:ext cx="8374063" cy="4422775"/>
          </a:xfrm>
        </p:spPr>
        <p:txBody>
          <a:bodyPr/>
          <a:lstStyle/>
          <a:p>
            <a:r>
              <a:rPr lang="de-DE" sz="2800"/>
              <a:t>Einfachstes numerisches Integrationverfahren</a:t>
            </a:r>
          </a:p>
          <a:p>
            <a:pPr>
              <a:buFont typeface="Wingdings" pitchFamily="2" charset="2"/>
              <a:buNone/>
            </a:pPr>
            <a:endParaRPr lang="de-DE" sz="2800"/>
          </a:p>
          <a:p>
            <a:r>
              <a:rPr lang="de-DE" sz="2800"/>
              <a:t>nur bei einfachen Bewegungen</a:t>
            </a:r>
          </a:p>
          <a:p>
            <a:pPr>
              <a:buFont typeface="Wingdings" pitchFamily="2" charset="2"/>
              <a:buNone/>
            </a:pPr>
            <a:endParaRPr lang="de-DE" sz="2800"/>
          </a:p>
          <a:p>
            <a:r>
              <a:rPr lang="de-DE" sz="2800"/>
              <a:t>Polygonzugverfahren:</a:t>
            </a:r>
          </a:p>
        </p:txBody>
      </p:sp>
      <p:pic>
        <p:nvPicPr>
          <p:cNvPr id="153605" name="Picture 5" descr="\dot{x}=f(t,x), \quad \quad x(t_0)=x_0"/>
          <p:cNvPicPr>
            <a:picLocks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195513" y="4292600"/>
            <a:ext cx="4538662" cy="460375"/>
          </a:xfrm>
          <a:noFill/>
          <a:ln/>
        </p:spPr>
      </p:pic>
      <p:pic>
        <p:nvPicPr>
          <p:cNvPr id="153608" name="Picture 8" descr="t_k=t_0+kh, \quad \quad k=1,2,\dots"/>
          <p:cNvPicPr>
            <a:picLocks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835150" y="5013325"/>
            <a:ext cx="5184775" cy="452438"/>
          </a:xfrm>
          <a:noFill/>
          <a:ln/>
        </p:spPr>
      </p:pic>
      <p:pic>
        <p:nvPicPr>
          <p:cNvPr id="153611" name="Picture 11" descr="x_{k+1}=x_k+hf(t_k,x_k) \quad,\quad k=0,1,\dot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8888" y="5715000"/>
            <a:ext cx="6481762" cy="43973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de-DE" b="1" u="sng"/>
              <a:t>Problem des Verfahrens:</a:t>
            </a:r>
            <a:endParaRPr lang="de-DE" b="1" u="sng">
              <a:sym typeface="Wingdings" pitchFamily="2" charset="2"/>
            </a:endParaRPr>
          </a:p>
          <a:p>
            <a:r>
              <a:rPr lang="de-DE"/>
              <a:t>Geringes Stabilitätsgebiet</a:t>
            </a:r>
          </a:p>
          <a:p>
            <a:pPr>
              <a:buFont typeface="Wingdings" pitchFamily="2" charset="2"/>
              <a:buNone/>
            </a:pPr>
            <a:endParaRPr lang="de-DE"/>
          </a:p>
          <a:p>
            <a:pPr>
              <a:buFont typeface="Wingdings" pitchFamily="2" charset="2"/>
              <a:buNone/>
            </a:pPr>
            <a:r>
              <a:rPr lang="de-DE" b="1" u="sng"/>
              <a:t>Lösungen</a:t>
            </a:r>
          </a:p>
          <a:p>
            <a:r>
              <a:rPr lang="de-DE"/>
              <a:t>Fehlerminimierung</a:t>
            </a:r>
          </a:p>
          <a:p>
            <a:r>
              <a:rPr lang="de-DE"/>
              <a:t>Effizientere Verfahren</a:t>
            </a:r>
          </a:p>
        </p:txBody>
      </p:sp>
      <p:sp>
        <p:nvSpPr>
          <p:cNvPr id="154629" name="Rectangle 5"/>
          <p:cNvSpPr>
            <a:spLocks noGrp="1" noRot="1" noChangeArrowheads="1"/>
          </p:cNvSpPr>
          <p:nvPr>
            <p:ph type="title"/>
          </p:nvPr>
        </p:nvSpPr>
        <p:spPr>
          <a:xfrm>
            <a:off x="3851275" y="228600"/>
            <a:ext cx="4897438" cy="1039813"/>
          </a:xfrm>
          <a:noFill/>
          <a:ln/>
        </p:spPr>
        <p:txBody>
          <a:bodyPr/>
          <a:lstStyle/>
          <a:p>
            <a:r>
              <a:rPr lang="de-DE" sz="2800" b="1" i="1">
                <a:solidFill>
                  <a:schemeClr val="bg2"/>
                </a:solidFill>
              </a:rPr>
              <a:t>III. Euler-Verfahren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333375"/>
            <a:ext cx="8540750" cy="5765800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de-DE"/>
              <a:t>Mehrschrittverfahren</a:t>
            </a:r>
          </a:p>
          <a:p>
            <a:pPr marL="609600" indent="-609600">
              <a:buFont typeface="Wingdings" pitchFamily="2" charset="2"/>
              <a:buNone/>
            </a:pPr>
            <a:r>
              <a:rPr lang="de-DE"/>
              <a:t>	</a:t>
            </a:r>
            <a:r>
              <a:rPr lang="de-DE">
                <a:sym typeface="Wingdings" pitchFamily="2" charset="2"/>
              </a:rPr>
              <a:t> </a:t>
            </a:r>
            <a:r>
              <a:rPr lang="de-DE"/>
              <a:t>Verfahren höherer Ordnung, die für den nächsten Schritt mehr als einen der vorherigen Werte einbeziehen</a:t>
            </a:r>
          </a:p>
          <a:p>
            <a:pPr marL="609600" indent="-609600">
              <a:buFont typeface="Wingdings" pitchFamily="2" charset="2"/>
              <a:buAutoNum type="arabicPeriod"/>
            </a:pPr>
            <a:endParaRPr lang="de-DE"/>
          </a:p>
          <a:p>
            <a:pPr marL="609600" indent="-609600">
              <a:buFont typeface="Wingdings" pitchFamily="2" charset="2"/>
              <a:buAutoNum type="arabicPeriod" startAt="2"/>
            </a:pPr>
            <a:r>
              <a:rPr lang="de-DE"/>
              <a:t>Auswertung des Zeitintervalls ∆t an mehreren Stellen</a:t>
            </a:r>
          </a:p>
          <a:p>
            <a:pPr marL="609600" indent="-609600">
              <a:buFont typeface="Wingdings" pitchFamily="2" charset="2"/>
              <a:buNone/>
            </a:pPr>
            <a:r>
              <a:rPr lang="de-DE"/>
              <a:t>	</a:t>
            </a:r>
          </a:p>
          <a:p>
            <a:pPr marL="609600" indent="-609600">
              <a:buFont typeface="Wingdings" pitchFamily="2" charset="2"/>
              <a:buNone/>
            </a:pPr>
            <a:r>
              <a:rPr lang="de-DE"/>
              <a:t>	</a:t>
            </a:r>
            <a:r>
              <a:rPr lang="de-DE" sz="3600" b="1" u="sng">
                <a:sym typeface="Wingdings" pitchFamily="2" charset="2"/>
              </a:rPr>
              <a:t> Runge-Kutta-Verfahren 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333375"/>
            <a:ext cx="8540750" cy="5765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de-DE" sz="2800" b="1" u="sng">
                <a:solidFill>
                  <a:schemeClr val="hlink"/>
                </a:solidFill>
                <a:effectLst/>
              </a:rPr>
              <a:t>Carl Runge:</a:t>
            </a:r>
          </a:p>
          <a:p>
            <a:r>
              <a:rPr lang="de-DE" sz="2800"/>
              <a:t>* 30.Aug.1856 in Breslau</a:t>
            </a:r>
          </a:p>
          <a:p>
            <a:r>
              <a:rPr lang="de-DE" sz="2800"/>
              <a:t>Professor in Hannover dann in Göttingen</a:t>
            </a:r>
          </a:p>
          <a:p>
            <a:r>
              <a:rPr lang="de-DE" sz="2800"/>
              <a:t>Fachgebiet: angewandte Mathematik</a:t>
            </a:r>
          </a:p>
          <a:p>
            <a:r>
              <a:rPr lang="de-DE" sz="2800"/>
              <a:t>† 3.Jan.1927 in Göttingen</a:t>
            </a:r>
          </a:p>
          <a:p>
            <a:pPr>
              <a:buFont typeface="Wingdings" pitchFamily="2" charset="2"/>
              <a:buNone/>
            </a:pPr>
            <a:r>
              <a:rPr lang="de-DE" sz="2800" b="1" u="sng">
                <a:solidFill>
                  <a:schemeClr val="hlink"/>
                </a:solidFill>
                <a:effectLst/>
              </a:rPr>
              <a:t>Martin Wilhelm Kutta:</a:t>
            </a:r>
          </a:p>
          <a:p>
            <a:r>
              <a:rPr lang="de-DE" sz="2800">
                <a:effectLst/>
              </a:rPr>
              <a:t>* 3.Nov.1867 in Pitschen, Oberschlesien</a:t>
            </a:r>
          </a:p>
          <a:p>
            <a:r>
              <a:rPr lang="de-DE" sz="2800">
                <a:effectLst/>
              </a:rPr>
              <a:t>Studium in Breslau dann München</a:t>
            </a:r>
          </a:p>
          <a:p>
            <a:r>
              <a:rPr lang="de-DE" sz="2800">
                <a:effectLst/>
              </a:rPr>
              <a:t>Arbeitete an der TUM &amp; diversen anderen Unis (Jena, Aachen, Stuttgart)</a:t>
            </a:r>
          </a:p>
          <a:p>
            <a:r>
              <a:rPr lang="de-DE" sz="2800"/>
              <a:t>† 25.Dez.1944 in Fürstenfeldbruck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1">
                <a:solidFill>
                  <a:schemeClr val="bg2"/>
                </a:solidFill>
              </a:rPr>
              <a:t>IV. Runge-Kutta-Verfahren</a:t>
            </a:r>
          </a:p>
        </p:txBody>
      </p:sp>
      <p:sp>
        <p:nvSpPr>
          <p:cNvPr id="17203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676400"/>
            <a:ext cx="8518525" cy="44227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de-DE" sz="2800"/>
              <a:t>Definition:</a:t>
            </a:r>
          </a:p>
          <a:p>
            <a:pPr>
              <a:buFont typeface="Wingdings" pitchFamily="2" charset="2"/>
              <a:buNone/>
            </a:pPr>
            <a:r>
              <a:rPr lang="de-DE" sz="2800"/>
              <a:t>		spezielle  Einschrittverfahren zur </a:t>
            </a:r>
          </a:p>
          <a:p>
            <a:pPr>
              <a:buFont typeface="Wingdings" pitchFamily="2" charset="2"/>
              <a:buNone/>
            </a:pPr>
            <a:r>
              <a:rPr lang="de-DE" sz="2800"/>
              <a:t>		</a:t>
            </a:r>
            <a:r>
              <a:rPr lang="de-DE" sz="2800" i="1"/>
              <a:t>näherungsweisen</a:t>
            </a:r>
            <a:r>
              <a:rPr lang="de-DE" sz="2800"/>
              <a:t> Lösung eines </a:t>
            </a:r>
          </a:p>
          <a:p>
            <a:pPr>
              <a:buFont typeface="Wingdings" pitchFamily="2" charset="2"/>
              <a:buNone/>
            </a:pPr>
            <a:r>
              <a:rPr lang="de-DE" sz="2800"/>
              <a:t>		</a:t>
            </a:r>
          </a:p>
          <a:p>
            <a:pPr>
              <a:buFont typeface="Wingdings" pitchFamily="2" charset="2"/>
              <a:buNone/>
            </a:pPr>
            <a:r>
              <a:rPr lang="de-DE" sz="2800"/>
              <a:t>		</a:t>
            </a:r>
            <a:r>
              <a:rPr lang="de-DE" sz="2800" b="1"/>
              <a:t>Anfangswertproblems:</a:t>
            </a:r>
          </a:p>
          <a:p>
            <a:pPr>
              <a:buFont typeface="Wingdings" pitchFamily="2" charset="2"/>
              <a:buNone/>
            </a:pPr>
            <a:endParaRPr lang="de-DE" sz="2800" b="1"/>
          </a:p>
          <a:p>
            <a:pPr>
              <a:buFont typeface="Wingdings" pitchFamily="2" charset="2"/>
              <a:buNone/>
            </a:pPr>
            <a:endParaRPr lang="de-DE" sz="2800" b="1"/>
          </a:p>
          <a:p>
            <a:pPr>
              <a:buFont typeface="Wingdings" pitchFamily="2" charset="2"/>
              <a:buNone/>
            </a:pPr>
            <a:r>
              <a:rPr lang="de-DE" sz="2800" b="1"/>
              <a:t>		</a:t>
            </a:r>
            <a:r>
              <a:rPr lang="de-DE" sz="2800"/>
              <a:t>mit exakter Lösung y(x)</a:t>
            </a:r>
            <a:endParaRPr lang="de-DE" sz="2800">
              <a:effectLst/>
            </a:endParaRPr>
          </a:p>
        </p:txBody>
      </p:sp>
      <p:pic>
        <p:nvPicPr>
          <p:cNvPr id="172040" name="Picture 8" descr="y'(x) = f\left(x, y(x)\right), \quad    y(0) = y_0, \quad       y \colon \R \to \R^n"/>
          <p:cNvPicPr>
            <a:picLocks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23850" y="4508500"/>
            <a:ext cx="8497888" cy="501650"/>
          </a:xfrm>
          <a:noFill/>
          <a:ln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de-DE" b="1" u="sng"/>
              <a:t>Runge-Kutta-Tableaus:</a:t>
            </a:r>
          </a:p>
          <a:p>
            <a:pPr>
              <a:buFont typeface="Wingdings" pitchFamily="2" charset="2"/>
              <a:buNone/>
            </a:pPr>
            <a:endParaRPr lang="de-DE" b="1" u="sng"/>
          </a:p>
          <a:p>
            <a:pPr>
              <a:buFont typeface="Wingdings" pitchFamily="2" charset="2"/>
              <a:buNone/>
            </a:pPr>
            <a:r>
              <a:rPr lang="de-DE" sz="2800"/>
              <a:t>Das explizite Euler-Verfahren (Ordnung 1.):</a:t>
            </a:r>
          </a:p>
        </p:txBody>
      </p:sp>
      <p:sp>
        <p:nvSpPr>
          <p:cNvPr id="203782" name="Rectangle 6"/>
          <p:cNvSpPr>
            <a:spLocks noGrp="1" noRot="1" noChangeArrowheads="1"/>
          </p:cNvSpPr>
          <p:nvPr>
            <p:ph type="title"/>
          </p:nvPr>
        </p:nvSpPr>
        <p:spPr>
          <a:xfrm>
            <a:off x="3851275" y="228600"/>
            <a:ext cx="4897438" cy="1039813"/>
          </a:xfrm>
          <a:noFill/>
          <a:ln/>
        </p:spPr>
        <p:txBody>
          <a:bodyPr/>
          <a:lstStyle/>
          <a:p>
            <a:r>
              <a:rPr lang="de-DE" sz="2800" b="1" i="1">
                <a:solidFill>
                  <a:schemeClr val="bg2"/>
                </a:solidFill>
                <a:effectLst/>
              </a:rPr>
              <a:t>IV. Runge-Kutta-Verfahren</a:t>
            </a:r>
          </a:p>
        </p:txBody>
      </p:sp>
      <p:pic>
        <p:nvPicPr>
          <p:cNvPr id="203784" name="Picture 8" descr="\begin{matrix}           0 &amp;|&amp;    &amp;    \\               &amp;|&amp;    &amp;    \\           - &amp;-&amp;-  &amp;-  \\                 &amp;|&amp;1  &amp; \end{matrix} \quad 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350" y="3500438"/>
            <a:ext cx="4321175" cy="293211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851275" y="228600"/>
            <a:ext cx="4897438" cy="1039813"/>
          </a:xfrm>
        </p:spPr>
        <p:txBody>
          <a:bodyPr/>
          <a:lstStyle/>
          <a:p>
            <a:r>
              <a:rPr lang="de-DE" sz="2800" b="1" i="1">
                <a:solidFill>
                  <a:schemeClr val="bg2"/>
                </a:solidFill>
                <a:effectLst/>
              </a:rPr>
              <a:t>IV. Runge-Kutta-Verfahren</a:t>
            </a:r>
          </a:p>
        </p:txBody>
      </p:sp>
      <p:sp>
        <p:nvSpPr>
          <p:cNvPr id="177161" name="Rectangle 9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125538"/>
            <a:ext cx="8374063" cy="49736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de-DE" sz="2800"/>
          </a:p>
          <a:p>
            <a:pPr>
              <a:buFont typeface="Wingdings" pitchFamily="2" charset="2"/>
              <a:buNone/>
            </a:pPr>
            <a:r>
              <a:rPr lang="de-DE" sz="2800"/>
              <a:t>Das Heun-Verfahren 3.Ordnung:</a:t>
            </a:r>
          </a:p>
        </p:txBody>
      </p:sp>
      <p:pic>
        <p:nvPicPr>
          <p:cNvPr id="177173" name="Picture 21" descr="\begin{matrix}           0 &amp;|&amp;    &amp;   &amp; \\                \frac{1}{3}  &amp;|&amp;  \frac{1}{3}   &amp;  &amp;  \\                \frac{2}{3}&amp;|&amp; 0   &amp; \frac{2}{3}  &amp;  \\                - &amp;-&amp;-  &amp;-  &amp;-\\                   &amp;|&amp;\frac{1}{4}  &amp;  0  &amp; \frac{3}{4} \end{matrix} \quad 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2275" y="2924175"/>
            <a:ext cx="4895850" cy="3452813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de-DE" sz="2800"/>
              <a:t>Das klassische Runge-Kutta-Verfahren </a:t>
            </a:r>
          </a:p>
          <a:p>
            <a:pPr>
              <a:buFont typeface="Wingdings" pitchFamily="2" charset="2"/>
              <a:buNone/>
            </a:pPr>
            <a:r>
              <a:rPr lang="de-DE" sz="2800"/>
              <a:t>(Ordnung 4.):</a:t>
            </a:r>
          </a:p>
        </p:txBody>
      </p:sp>
      <p:sp>
        <p:nvSpPr>
          <p:cNvPr id="204804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3851275" y="228600"/>
            <a:ext cx="4897438" cy="1039813"/>
          </a:xfrm>
          <a:noFill/>
          <a:ln/>
        </p:spPr>
        <p:txBody>
          <a:bodyPr/>
          <a:lstStyle/>
          <a:p>
            <a:r>
              <a:rPr lang="de-DE" sz="2800" b="1" i="1">
                <a:solidFill>
                  <a:schemeClr val="bg2"/>
                </a:solidFill>
                <a:effectLst/>
              </a:rPr>
              <a:t>IV. Runge-Kutta-Verfahren</a:t>
            </a:r>
          </a:p>
        </p:txBody>
      </p:sp>
      <p:pic>
        <p:nvPicPr>
          <p:cNvPr id="204805" name="Picture 5" descr="\begin{matrix}           0 &amp;|&amp;    &amp;   &amp;  &amp;\\                  \frac{1}{2}  &amp;|&amp;  \frac{1}{2}   &amp;  &amp;   &amp;\\                  \frac{1}{2}&amp;|&amp; 0   &amp; \frac{1}{2}  &amp;  &amp; \\           1&amp;|&amp; 0   &amp; 0  &amp; 1 &amp; \\             - &amp;-&amp;-  &amp;-  &amp;-  &amp;-\\                   &amp;|&amp;\frac{1}{6}  &amp;  \frac{1}{3}  &amp; \frac{1}{3} &amp; \frac{1}{6} \end{matrix} \quad 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2275" y="2852738"/>
            <a:ext cx="5184775" cy="366712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1" u="sng">
                <a:solidFill>
                  <a:schemeClr val="bg2"/>
                </a:solidFill>
                <a:effectLst/>
              </a:rPr>
              <a:t>Gliederung</a:t>
            </a:r>
          </a:p>
        </p:txBody>
      </p:sp>
      <p:sp>
        <p:nvSpPr>
          <p:cNvPr id="148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484313"/>
            <a:ext cx="6264275" cy="649287"/>
          </a:xfrm>
        </p:spPr>
        <p:txBody>
          <a:bodyPr/>
          <a:lstStyle/>
          <a:p>
            <a:r>
              <a:rPr lang="de-DE" sz="3600"/>
              <a:t>I. Physiksimulationen</a:t>
            </a:r>
          </a:p>
        </p:txBody>
      </p:sp>
      <p:sp>
        <p:nvSpPr>
          <p:cNvPr id="148484" name="Rectangle 4"/>
          <p:cNvSpPr>
            <a:spLocks noRot="1" noChangeArrowheads="1"/>
          </p:cNvSpPr>
          <p:nvPr/>
        </p:nvSpPr>
        <p:spPr bwMode="auto">
          <a:xfrm>
            <a:off x="395288" y="2565400"/>
            <a:ext cx="5999162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de-DE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II. Numerische Integration</a:t>
            </a:r>
          </a:p>
        </p:txBody>
      </p:sp>
      <p:sp>
        <p:nvSpPr>
          <p:cNvPr id="148485" name="Rectangle 5"/>
          <p:cNvSpPr>
            <a:spLocks noRot="1" noChangeArrowheads="1"/>
          </p:cNvSpPr>
          <p:nvPr/>
        </p:nvSpPr>
        <p:spPr bwMode="auto">
          <a:xfrm>
            <a:off x="395288" y="3429000"/>
            <a:ext cx="6335712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de-DE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III. Euler-Verfahren</a:t>
            </a:r>
          </a:p>
        </p:txBody>
      </p:sp>
      <p:sp>
        <p:nvSpPr>
          <p:cNvPr id="148487" name="Rectangle 7"/>
          <p:cNvSpPr>
            <a:spLocks noRot="1" noChangeArrowheads="1"/>
          </p:cNvSpPr>
          <p:nvPr/>
        </p:nvSpPr>
        <p:spPr bwMode="auto">
          <a:xfrm>
            <a:off x="395288" y="4292600"/>
            <a:ext cx="7272337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de-DE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IV. Runge-Kutta-Verfahren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8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5828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3851275" y="228600"/>
            <a:ext cx="4897438" cy="1039813"/>
          </a:xfrm>
          <a:noFill/>
          <a:ln/>
        </p:spPr>
        <p:txBody>
          <a:bodyPr/>
          <a:lstStyle/>
          <a:p>
            <a:r>
              <a:rPr lang="de-DE" sz="2800" b="1" i="1">
                <a:solidFill>
                  <a:schemeClr val="bg2"/>
                </a:solidFill>
                <a:effectLst/>
              </a:rPr>
              <a:t>IV. Runge-Kutta-Verfahren</a:t>
            </a:r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de-DE" i="1" u="sng">
                <a:effectLst/>
              </a:rPr>
              <a:t>Konsistenz und Kovergenz:</a:t>
            </a:r>
          </a:p>
          <a:p>
            <a:pPr>
              <a:buFont typeface="Wingdings" pitchFamily="2" charset="2"/>
              <a:buNone/>
            </a:pPr>
            <a:endParaRPr lang="de-DE" sz="2800">
              <a:effectLst/>
            </a:endParaRPr>
          </a:p>
          <a:p>
            <a:pPr>
              <a:buFont typeface="Wingdings" pitchFamily="2" charset="2"/>
              <a:buNone/>
            </a:pPr>
            <a:r>
              <a:rPr lang="de-DE" sz="2800">
                <a:effectLst/>
              </a:rPr>
              <a:t>Zur Analyse der Verfahren, werden approxmierte</a:t>
            </a:r>
          </a:p>
          <a:p>
            <a:pPr>
              <a:buFont typeface="Wingdings" pitchFamily="2" charset="2"/>
              <a:buNone/>
            </a:pPr>
            <a:r>
              <a:rPr lang="de-DE" sz="2800">
                <a:effectLst/>
              </a:rPr>
              <a:t>und exakte Ergebnisse verglichen.</a:t>
            </a:r>
          </a:p>
          <a:p>
            <a:pPr>
              <a:buFont typeface="Wingdings" pitchFamily="2" charset="2"/>
              <a:buNone/>
            </a:pPr>
            <a:endParaRPr lang="de-DE" sz="2800">
              <a:effectLst/>
            </a:endParaRPr>
          </a:p>
          <a:p>
            <a:r>
              <a:rPr lang="de-DE" b="1"/>
              <a:t>Lokaler Diskretisierungsfehler </a:t>
            </a:r>
            <a:r>
              <a:rPr lang="de-DE" b="1">
                <a:latin typeface="Times New Roman" pitchFamily="18" charset="0"/>
              </a:rPr>
              <a:t>τ</a:t>
            </a:r>
            <a:r>
              <a:rPr lang="de-DE" b="1"/>
              <a:t>(h)</a:t>
            </a:r>
            <a:r>
              <a:rPr lang="de-DE"/>
              <a:t> </a:t>
            </a:r>
          </a:p>
          <a:p>
            <a:pPr>
              <a:buFont typeface="Wingdings" pitchFamily="2" charset="2"/>
              <a:buNone/>
            </a:pPr>
            <a:r>
              <a:rPr lang="de-DE" i="1"/>
              <a:t>		</a:t>
            </a:r>
            <a:r>
              <a:rPr lang="de-DE" sz="2800" i="1"/>
              <a:t>	</a:t>
            </a:r>
            <a:endParaRPr lang="de-DE" sz="2800"/>
          </a:p>
        </p:txBody>
      </p:sp>
      <p:sp>
        <p:nvSpPr>
          <p:cNvPr id="179210" name="Rectangle 10"/>
          <p:cNvSpPr>
            <a:spLocks noRot="1" noChangeArrowheads="1"/>
          </p:cNvSpPr>
          <p:nvPr/>
        </p:nvSpPr>
        <p:spPr bwMode="auto">
          <a:xfrm>
            <a:off x="3851275" y="228600"/>
            <a:ext cx="4897438" cy="103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de-DE" sz="2800" b="1" i="1">
                <a:solidFill>
                  <a:schemeClr val="bg2"/>
                </a:solidFill>
              </a:rPr>
              <a:t>IV. Runge-Kutta-Verfahren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800"/>
              <a:t>Für</a:t>
            </a:r>
            <a:r>
              <a:rPr lang="de-DE" sz="2800">
                <a:latin typeface="Times New Roman" pitchFamily="18" charset="0"/>
              </a:rPr>
              <a:t> τ</a:t>
            </a:r>
            <a:r>
              <a:rPr lang="de-DE" sz="2800"/>
              <a:t>(h)</a:t>
            </a:r>
            <a:r>
              <a:rPr lang="de-DE" sz="2800">
                <a:sym typeface="Wingdings" pitchFamily="2" charset="2"/>
              </a:rPr>
              <a:t>0 für h0 ist Verfahren </a:t>
            </a:r>
            <a:r>
              <a:rPr lang="de-DE" sz="2800" i="1">
                <a:sym typeface="Wingdings" pitchFamily="2" charset="2"/>
              </a:rPr>
              <a:t>konsistent</a:t>
            </a:r>
          </a:p>
          <a:p>
            <a:pPr>
              <a:buFont typeface="Wingdings" pitchFamily="2" charset="2"/>
              <a:buNone/>
            </a:pPr>
            <a:endParaRPr lang="de-DE" sz="2800" b="1" u="sng">
              <a:solidFill>
                <a:schemeClr val="bg2"/>
              </a:solidFill>
            </a:endParaRPr>
          </a:p>
          <a:p>
            <a:pPr>
              <a:buFont typeface="Wingdings" pitchFamily="2" charset="2"/>
              <a:buNone/>
            </a:pPr>
            <a:endParaRPr lang="de-DE" sz="2800" b="1" u="sng">
              <a:solidFill>
                <a:schemeClr val="bg2"/>
              </a:solidFill>
            </a:endParaRPr>
          </a:p>
          <a:p>
            <a:r>
              <a:rPr lang="de-DE" sz="2800">
                <a:effectLst/>
              </a:rPr>
              <a:t>Verfahren hat </a:t>
            </a:r>
            <a:r>
              <a:rPr lang="de-DE" sz="2800" b="1" u="sng">
                <a:effectLst/>
              </a:rPr>
              <a:t>Konsistenzordnung p</a:t>
            </a:r>
            <a:r>
              <a:rPr lang="de-DE" sz="2800">
                <a:effectLst/>
              </a:rPr>
              <a:t>, falls</a:t>
            </a:r>
          </a:p>
          <a:p>
            <a:pPr>
              <a:buFont typeface="Wingdings" pitchFamily="2" charset="2"/>
              <a:buNone/>
            </a:pPr>
            <a:endParaRPr lang="de-DE" sz="2800">
              <a:effectLst/>
            </a:endParaRPr>
          </a:p>
          <a:p>
            <a:pPr>
              <a:buFont typeface="Wingdings" pitchFamily="2" charset="2"/>
              <a:buNone/>
            </a:pPr>
            <a:r>
              <a:rPr lang="de-DE" sz="2800">
                <a:effectLst/>
              </a:rPr>
              <a:t>				 </a:t>
            </a:r>
            <a:r>
              <a:rPr lang="de-DE">
                <a:effectLst/>
              </a:rPr>
              <a:t>||</a:t>
            </a:r>
            <a:r>
              <a:rPr lang="de-DE" sz="2800">
                <a:latin typeface="Times New Roman" pitchFamily="18" charset="0"/>
              </a:rPr>
              <a:t>τ</a:t>
            </a:r>
            <a:r>
              <a:rPr lang="de-DE" sz="2800"/>
              <a:t>(h)</a:t>
            </a:r>
            <a:r>
              <a:rPr lang="de-DE">
                <a:effectLst/>
              </a:rPr>
              <a:t>||</a:t>
            </a:r>
            <a:r>
              <a:rPr lang="de-DE" sz="2800"/>
              <a:t> = O(h</a:t>
            </a:r>
            <a:r>
              <a:rPr lang="de-DE" sz="2800" baseline="30000"/>
              <a:t>p</a:t>
            </a:r>
            <a:r>
              <a:rPr lang="de-DE" sz="2800"/>
              <a:t>)</a:t>
            </a:r>
          </a:p>
          <a:p>
            <a:pPr>
              <a:buFont typeface="Wingdings" pitchFamily="2" charset="2"/>
              <a:buNone/>
            </a:pPr>
            <a:endParaRPr lang="de-DE" sz="2800"/>
          </a:p>
          <a:p>
            <a:pPr>
              <a:buFont typeface="Wingdings" pitchFamily="2" charset="2"/>
              <a:buNone/>
            </a:pPr>
            <a:r>
              <a:rPr lang="de-DE" sz="2800">
                <a:effectLst/>
                <a:sym typeface="Wingdings" pitchFamily="2" charset="2"/>
              </a:rPr>
              <a:t>	</a:t>
            </a:r>
            <a:r>
              <a:rPr lang="de-DE" sz="2800">
                <a:effectLst/>
              </a:rPr>
              <a:t>Konsistenzordnung </a:t>
            </a:r>
            <a:r>
              <a:rPr lang="de-DE" sz="2800">
                <a:sym typeface="Wingdings" pitchFamily="2" charset="2"/>
              </a:rPr>
              <a:t>beschreibt Qualität der 	Approximation nach </a:t>
            </a:r>
            <a:r>
              <a:rPr lang="de-DE" sz="2800" u="sng">
                <a:sym typeface="Wingdings" pitchFamily="2" charset="2"/>
              </a:rPr>
              <a:t>EINEM</a:t>
            </a:r>
            <a:r>
              <a:rPr lang="de-DE" sz="2800">
                <a:sym typeface="Wingdings" pitchFamily="2" charset="2"/>
              </a:rPr>
              <a:t> Schritt</a:t>
            </a:r>
            <a:endParaRPr lang="de-DE" sz="2800"/>
          </a:p>
        </p:txBody>
      </p:sp>
      <p:sp>
        <p:nvSpPr>
          <p:cNvPr id="180231" name="Rectangle 7"/>
          <p:cNvSpPr>
            <a:spLocks noRot="1" noChangeArrowheads="1"/>
          </p:cNvSpPr>
          <p:nvPr/>
        </p:nvSpPr>
        <p:spPr bwMode="auto">
          <a:xfrm>
            <a:off x="3851275" y="228600"/>
            <a:ext cx="4897438" cy="103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de-DE" sz="2800" b="1" i="1">
                <a:solidFill>
                  <a:schemeClr val="bg2"/>
                </a:solidFill>
              </a:rPr>
              <a:t>IV. Runge-Kutta-Verfahren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de-DE">
                <a:sym typeface="Wingdings" pitchFamily="2" charset="2"/>
              </a:rPr>
              <a:t>Qualität nach</a:t>
            </a:r>
            <a:r>
              <a:rPr lang="de-DE" b="1">
                <a:sym typeface="Wingdings" pitchFamily="2" charset="2"/>
              </a:rPr>
              <a:t> </a:t>
            </a:r>
            <a:r>
              <a:rPr lang="de-DE" b="1" i="1">
                <a:sym typeface="Wingdings" pitchFamily="2" charset="2"/>
              </a:rPr>
              <a:t>n</a:t>
            </a:r>
            <a:r>
              <a:rPr lang="de-DE" b="1">
                <a:sym typeface="Wingdings" pitchFamily="2" charset="2"/>
              </a:rPr>
              <a:t> </a:t>
            </a:r>
            <a:r>
              <a:rPr lang="de-DE">
                <a:sym typeface="Wingdings" pitchFamily="2" charset="2"/>
              </a:rPr>
              <a:t>Schritten?</a:t>
            </a:r>
          </a:p>
          <a:p>
            <a:pPr>
              <a:buFont typeface="Wingdings" pitchFamily="2" charset="2"/>
              <a:buNone/>
            </a:pPr>
            <a:endParaRPr lang="de-DE" sz="1400" b="1"/>
          </a:p>
          <a:p>
            <a:pPr>
              <a:buFont typeface="Wingdings" pitchFamily="2" charset="2"/>
              <a:buNone/>
            </a:pPr>
            <a:r>
              <a:rPr lang="de-DE" sz="3600">
                <a:sym typeface="Wingdings" pitchFamily="2" charset="2"/>
              </a:rPr>
              <a:t>	</a:t>
            </a:r>
            <a:r>
              <a:rPr lang="de-DE" b="1"/>
              <a:t>Globaler Diskretisierungsfehler</a:t>
            </a:r>
            <a:endParaRPr lang="de-DE"/>
          </a:p>
          <a:p>
            <a:pPr>
              <a:buFont typeface="Wingdings" pitchFamily="2" charset="2"/>
              <a:buNone/>
            </a:pPr>
            <a:r>
              <a:rPr lang="de-DE">
                <a:effectLst/>
              </a:rPr>
              <a:t>	</a:t>
            </a:r>
            <a:r>
              <a:rPr lang="de-DE" sz="900">
                <a:effectLst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de-DE">
                <a:effectLst/>
              </a:rPr>
              <a:t>	Ein Verfahren ist </a:t>
            </a:r>
            <a:r>
              <a:rPr lang="de-DE" i="1" u="sng">
                <a:effectLst/>
              </a:rPr>
              <a:t>konvergent</a:t>
            </a:r>
            <a:r>
              <a:rPr lang="de-DE">
                <a:effectLst/>
              </a:rPr>
              <a:t>, wenn der globale Diskretisierungsfehler für n </a:t>
            </a:r>
            <a:r>
              <a:rPr lang="de-DE">
                <a:effectLst/>
                <a:sym typeface="Wingdings" pitchFamily="2" charset="2"/>
              </a:rPr>
              <a:t> ∞</a:t>
            </a:r>
            <a:r>
              <a:rPr lang="de-DE">
                <a:sym typeface="Wingdings" pitchFamily="2" charset="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de-DE">
                <a:sym typeface="Wingdings" pitchFamily="2" charset="2"/>
              </a:rPr>
              <a:t>   </a:t>
            </a:r>
            <a:r>
              <a:rPr lang="de-DE">
                <a:effectLst/>
                <a:sym typeface="Wingdings" pitchFamily="2" charset="2"/>
              </a:rPr>
              <a:t>gegen 0 geht.</a:t>
            </a:r>
          </a:p>
        </p:txBody>
      </p:sp>
      <p:sp>
        <p:nvSpPr>
          <p:cNvPr id="195588" name="Rectangle 4"/>
          <p:cNvSpPr>
            <a:spLocks noRot="1" noChangeArrowheads="1"/>
          </p:cNvSpPr>
          <p:nvPr/>
        </p:nvSpPr>
        <p:spPr bwMode="auto">
          <a:xfrm>
            <a:off x="3851275" y="228600"/>
            <a:ext cx="4897438" cy="103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de-DE" sz="2800" b="1" i="1">
                <a:solidFill>
                  <a:schemeClr val="bg2"/>
                </a:solidFill>
              </a:rPr>
              <a:t>IV. Runge-Kutta-Verfahren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b="1" i="1"/>
              <a:t>Verschiedene Verfahren im Vergleich:</a:t>
            </a:r>
          </a:p>
          <a:p>
            <a:pPr>
              <a:lnSpc>
                <a:spcPct val="90000"/>
              </a:lnSpc>
            </a:pPr>
            <a:r>
              <a:rPr lang="de-DE"/>
              <a:t>Euler</a:t>
            </a:r>
          </a:p>
          <a:p>
            <a:pPr>
              <a:lnSpc>
                <a:spcPct val="90000"/>
              </a:lnSpc>
            </a:pPr>
            <a:r>
              <a:rPr lang="de-DE"/>
              <a:t>Heun</a:t>
            </a:r>
          </a:p>
          <a:p>
            <a:pPr>
              <a:lnSpc>
                <a:spcPct val="90000"/>
              </a:lnSpc>
            </a:pPr>
            <a:r>
              <a:rPr lang="de-DE"/>
              <a:t>Runge-Kutta 2.,3. und 4.Ordnung</a:t>
            </a:r>
          </a:p>
          <a:p>
            <a:pPr>
              <a:lnSpc>
                <a:spcPct val="90000"/>
              </a:lnSpc>
            </a:pPr>
            <a:r>
              <a:rPr lang="de-DE"/>
              <a:t>Fehlberg</a:t>
            </a:r>
          </a:p>
          <a:p>
            <a:pPr>
              <a:lnSpc>
                <a:spcPct val="90000"/>
              </a:lnSpc>
            </a:pPr>
            <a:r>
              <a:rPr lang="de-DE"/>
              <a:t>DoPri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de-DE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/>
              <a:t>Einfache Programmierung mit Cinderella2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6" name="AutoShape 4"/>
          <p:cNvSpPr>
            <a:spLocks noChangeArrowheads="1"/>
          </p:cNvSpPr>
          <p:nvPr/>
        </p:nvSpPr>
        <p:spPr bwMode="auto">
          <a:xfrm>
            <a:off x="2627313" y="981075"/>
            <a:ext cx="5545137" cy="4535488"/>
          </a:xfrm>
          <a:prstGeom prst="cloudCallout">
            <a:avLst>
              <a:gd name="adj1" fmla="val -76708"/>
              <a:gd name="adj2" fmla="val 2931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de-DE" sz="4800" b="1" i="1" u="sng">
              <a:solidFill>
                <a:schemeClr val="bg2"/>
              </a:solidFill>
            </a:endParaRPr>
          </a:p>
          <a:p>
            <a:pPr algn="ctr"/>
            <a:r>
              <a:rPr lang="de-DE" sz="6600" b="1" i="1" u="sng">
                <a:solidFill>
                  <a:schemeClr val="bg2"/>
                </a:solidFill>
              </a:rPr>
              <a:t>Noch Fragen?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1">
                <a:solidFill>
                  <a:schemeClr val="bg2"/>
                </a:solidFill>
              </a:rPr>
              <a:t>I. Physiksimulationen am PC</a:t>
            </a:r>
          </a:p>
        </p:txBody>
      </p:sp>
      <p:sp>
        <p:nvSpPr>
          <p:cNvPr id="150531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676400"/>
            <a:ext cx="4341813" cy="744538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sz="3200"/>
              <a:t>Anforderungen:</a:t>
            </a:r>
          </a:p>
        </p:txBody>
      </p:sp>
      <p:sp>
        <p:nvSpPr>
          <p:cNvPr id="150532" name="Rectangle 4"/>
          <p:cNvSpPr>
            <a:spLocks noGrp="1" noRot="1" noChangeArrowheads="1"/>
          </p:cNvSpPr>
          <p:nvPr>
            <p:ph type="body" sz="half" idx="2"/>
          </p:nvPr>
        </p:nvSpPr>
        <p:spPr>
          <a:xfrm>
            <a:off x="1763713" y="2349500"/>
            <a:ext cx="4270375" cy="4381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3600"/>
              <a:t>Echtzeit</a:t>
            </a:r>
          </a:p>
        </p:txBody>
      </p:sp>
      <p:sp>
        <p:nvSpPr>
          <p:cNvPr id="150533" name="Rectangle 5"/>
          <p:cNvSpPr>
            <a:spLocks noRot="1" noChangeArrowheads="1"/>
          </p:cNvSpPr>
          <p:nvPr/>
        </p:nvSpPr>
        <p:spPr bwMode="auto">
          <a:xfrm>
            <a:off x="1763713" y="3141663"/>
            <a:ext cx="42703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de-DE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Generisch</a:t>
            </a:r>
          </a:p>
        </p:txBody>
      </p:sp>
      <p:sp>
        <p:nvSpPr>
          <p:cNvPr id="150534" name="Rectangle 6"/>
          <p:cNvSpPr>
            <a:spLocks noRot="1" noChangeArrowheads="1"/>
          </p:cNvSpPr>
          <p:nvPr/>
        </p:nvSpPr>
        <p:spPr bwMode="auto">
          <a:xfrm>
            <a:off x="1763713" y="3933825"/>
            <a:ext cx="42703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de-DE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Interaktiv</a:t>
            </a:r>
          </a:p>
        </p:txBody>
      </p:sp>
      <p:sp>
        <p:nvSpPr>
          <p:cNvPr id="150535" name="Rectangle 7"/>
          <p:cNvSpPr>
            <a:spLocks noRot="1" noChangeArrowheads="1"/>
          </p:cNvSpPr>
          <p:nvPr/>
        </p:nvSpPr>
        <p:spPr bwMode="auto">
          <a:xfrm>
            <a:off x="323850" y="4652963"/>
            <a:ext cx="8280400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de-DE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Lösung: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de-DE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			Numerische Integration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0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0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2" grpId="0" build="p"/>
      <p:bldP spid="150534" grpId="0"/>
      <p:bldP spid="1505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1">
                <a:solidFill>
                  <a:schemeClr val="bg2"/>
                </a:solidFill>
              </a:rPr>
              <a:t>II. Numerische Integration</a:t>
            </a:r>
          </a:p>
        </p:txBody>
      </p:sp>
      <p:sp>
        <p:nvSpPr>
          <p:cNvPr id="129043" name="Rectangle 19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de-DE" sz="2800"/>
              <a:t>Def.:	Numerische Integration ist die 	</a:t>
            </a:r>
            <a:r>
              <a:rPr lang="de-DE" sz="2800" i="1"/>
              <a:t>näherungsweise</a:t>
            </a:r>
            <a:r>
              <a:rPr lang="de-DE" sz="2800"/>
              <a:t> Berechnung von Integralen.</a:t>
            </a:r>
          </a:p>
          <a:p>
            <a:pPr>
              <a:buFont typeface="Wingdings" pitchFamily="2" charset="2"/>
              <a:buNone/>
            </a:pPr>
            <a:r>
              <a:rPr lang="de-DE" sz="2800"/>
              <a:t>		Oft nicht geschlossen lösbar, da keine 	Stammfunktion vorhanden ist.</a:t>
            </a:r>
          </a:p>
          <a:p>
            <a:pPr>
              <a:buFont typeface="Wingdings" pitchFamily="2" charset="2"/>
              <a:buNone/>
            </a:pPr>
            <a:endParaRPr lang="de-DE" sz="2800"/>
          </a:p>
          <a:p>
            <a:pPr>
              <a:buFont typeface="Wingdings" pitchFamily="2" charset="2"/>
              <a:buNone/>
            </a:pPr>
            <a:r>
              <a:rPr lang="de-DE" sz="2800"/>
              <a:t>Formel:</a:t>
            </a:r>
          </a:p>
          <a:p>
            <a:pPr>
              <a:buFont typeface="Wingdings" pitchFamily="2" charset="2"/>
              <a:buNone/>
            </a:pPr>
            <a:endParaRPr lang="de-DE" sz="2800"/>
          </a:p>
          <a:p>
            <a:pPr>
              <a:buFont typeface="Wingdings" pitchFamily="2" charset="2"/>
              <a:buNone/>
            </a:pPr>
            <a:endParaRPr lang="de-DE" sz="2400"/>
          </a:p>
          <a:p>
            <a:pPr>
              <a:buFont typeface="Wingdings" pitchFamily="2" charset="2"/>
              <a:buNone/>
            </a:pPr>
            <a:r>
              <a:rPr lang="de-DE" sz="2400"/>
              <a:t>Integral der Funktion f(x) im Intervall [a,b], Q(f)+E(f) ist der Wert der Quadraturformel Q(f) plus dem Fehler E(f)</a:t>
            </a:r>
          </a:p>
        </p:txBody>
      </p:sp>
      <p:pic>
        <p:nvPicPr>
          <p:cNvPr id="129045" name="Picture 21" descr="J(f) = \int_{a}^{b}f(x)dx= Q(f) + E(f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250" y="4581525"/>
            <a:ext cx="5759450" cy="893763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8" name="Rectangle 8"/>
          <p:cNvSpPr>
            <a:spLocks noGrp="1" noRot="1" noChangeArrowheads="1"/>
          </p:cNvSpPr>
          <p:nvPr>
            <p:ph type="title"/>
          </p:nvPr>
        </p:nvSpPr>
        <p:spPr>
          <a:xfrm>
            <a:off x="3851275" y="228600"/>
            <a:ext cx="4897438" cy="1039813"/>
          </a:xfrm>
          <a:noFill/>
          <a:ln/>
        </p:spPr>
        <p:txBody>
          <a:bodyPr/>
          <a:lstStyle/>
          <a:p>
            <a:r>
              <a:rPr lang="de-DE" sz="2800" b="1" i="1">
                <a:solidFill>
                  <a:schemeClr val="bg2"/>
                </a:solidFill>
              </a:rPr>
              <a:t>II. Numerische Integration</a:t>
            </a:r>
          </a:p>
        </p:txBody>
      </p:sp>
      <p:pic>
        <p:nvPicPr>
          <p:cNvPr id="13824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1052513"/>
            <a:ext cx="7634287" cy="54991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de-DE" u="sng"/>
              <a:t>Eine Spezielle Quadraturformel:</a:t>
            </a:r>
          </a:p>
          <a:p>
            <a:pPr>
              <a:buFont typeface="Wingdings" pitchFamily="2" charset="2"/>
              <a:buNone/>
            </a:pPr>
            <a:endParaRPr lang="de-DE" sz="2800"/>
          </a:p>
          <a:p>
            <a:pPr>
              <a:buFont typeface="Wingdings" pitchFamily="2" charset="2"/>
              <a:buNone/>
            </a:pPr>
            <a:endParaRPr lang="de-DE" sz="2800"/>
          </a:p>
          <a:p>
            <a:pPr>
              <a:buFont typeface="Wingdings" pitchFamily="2" charset="2"/>
              <a:buNone/>
            </a:pPr>
            <a:r>
              <a:rPr lang="de-DE" sz="2800"/>
              <a:t>Sehnentrapezformel:</a:t>
            </a:r>
          </a:p>
          <a:p>
            <a:pPr>
              <a:buFont typeface="Wingdings" pitchFamily="2" charset="2"/>
              <a:buNone/>
            </a:pPr>
            <a:endParaRPr lang="de-DE" sz="2800"/>
          </a:p>
          <a:p>
            <a:pPr>
              <a:buFont typeface="Wingdings" pitchFamily="2" charset="2"/>
              <a:buNone/>
            </a:pPr>
            <a:endParaRPr lang="de-DE" sz="2800"/>
          </a:p>
          <a:p>
            <a:pPr>
              <a:buFont typeface="Wingdings" pitchFamily="2" charset="2"/>
              <a:buNone/>
            </a:pPr>
            <a:r>
              <a:rPr lang="de-DE" sz="2800"/>
              <a:t>Andere Schreibweise:</a:t>
            </a:r>
          </a:p>
        </p:txBody>
      </p:sp>
      <p:sp>
        <p:nvSpPr>
          <p:cNvPr id="197636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3851275" y="228600"/>
            <a:ext cx="4897438" cy="1039813"/>
          </a:xfrm>
          <a:noFill/>
          <a:ln/>
        </p:spPr>
        <p:txBody>
          <a:bodyPr/>
          <a:lstStyle/>
          <a:p>
            <a:r>
              <a:rPr lang="de-DE" sz="2800" b="1" i="1">
                <a:solidFill>
                  <a:schemeClr val="bg2"/>
                </a:solidFill>
              </a:rPr>
              <a:t>II. Numerische Integration</a:t>
            </a:r>
          </a:p>
        </p:txBody>
      </p:sp>
      <p:pic>
        <p:nvPicPr>
          <p:cNvPr id="197640" name="Picture 8" descr="A = \frac{1}{2} \cdot (f(a) + f(b)) \cdot (b - a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738" y="3141663"/>
            <a:ext cx="4968875" cy="830262"/>
          </a:xfrm>
          <a:prstGeom prst="rect">
            <a:avLst/>
          </a:prstGeom>
          <a:noFill/>
        </p:spPr>
      </p:pic>
      <p:pic>
        <p:nvPicPr>
          <p:cNvPr id="197646" name="Picture 14" descr="Q(f) = \frac{b-a}{2}(f(a)+f(b))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738" y="4797425"/>
            <a:ext cx="3671887" cy="68103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de-DE"/>
              <a:t>numerische Annäherung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de-DE"/>
              <a:t>also Fehlerverkleinerung durch Wahl eines: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de-DE"/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de-DE"/>
              <a:t>Rechteck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endParaRPr lang="de-DE"/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de-DE"/>
              <a:t>Trapez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endParaRPr lang="de-DE"/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de-DE"/>
              <a:t>Parabel</a:t>
            </a:r>
          </a:p>
        </p:txBody>
      </p:sp>
      <p:sp>
        <p:nvSpPr>
          <p:cNvPr id="202756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3851275" y="228600"/>
            <a:ext cx="4897438" cy="1039813"/>
          </a:xfrm>
          <a:noFill/>
          <a:ln/>
        </p:spPr>
        <p:txBody>
          <a:bodyPr/>
          <a:lstStyle/>
          <a:p>
            <a:r>
              <a:rPr lang="de-DE" sz="2800" b="1" i="1">
                <a:solidFill>
                  <a:schemeClr val="bg2"/>
                </a:solidFill>
              </a:rPr>
              <a:t>II. Numerische Integration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676400"/>
            <a:ext cx="8540750" cy="1176338"/>
          </a:xfrm>
        </p:spPr>
        <p:txBody>
          <a:bodyPr/>
          <a:lstStyle/>
          <a:p>
            <a:r>
              <a:rPr lang="de-DE"/>
              <a:t>Ist eine eindeutige exakte Lösung des Integrals mit diesem Verfahren möglich?</a:t>
            </a:r>
          </a:p>
          <a:p>
            <a:pPr>
              <a:buFont typeface="Wingdings" pitchFamily="2" charset="2"/>
              <a:buNone/>
            </a:pPr>
            <a:endParaRPr lang="de-DE"/>
          </a:p>
        </p:txBody>
      </p:sp>
      <p:sp>
        <p:nvSpPr>
          <p:cNvPr id="198660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3851275" y="228600"/>
            <a:ext cx="4897438" cy="1039813"/>
          </a:xfrm>
          <a:noFill/>
          <a:ln/>
        </p:spPr>
        <p:txBody>
          <a:bodyPr/>
          <a:lstStyle/>
          <a:p>
            <a:r>
              <a:rPr lang="de-DE" sz="2800" b="1" i="1">
                <a:solidFill>
                  <a:schemeClr val="bg2"/>
                </a:solidFill>
              </a:rPr>
              <a:t>II. Numerische Integration</a:t>
            </a:r>
          </a:p>
        </p:txBody>
      </p:sp>
      <p:sp>
        <p:nvSpPr>
          <p:cNvPr id="198661" name="Rectangle 5"/>
          <p:cNvSpPr>
            <a:spLocks noRot="1" noChangeArrowheads="1"/>
          </p:cNvSpPr>
          <p:nvPr/>
        </p:nvSpPr>
        <p:spPr bwMode="auto">
          <a:xfrm>
            <a:off x="323850" y="3213100"/>
            <a:ext cx="8540750" cy="117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de-DE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Welche Maßnahme würde dieses Verfahren genauer machen, welche ungenauer?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de-DE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8662" name="Rectangle 6"/>
          <p:cNvSpPr>
            <a:spLocks noRot="1" noChangeArrowheads="1"/>
          </p:cNvSpPr>
          <p:nvPr/>
        </p:nvSpPr>
        <p:spPr bwMode="auto">
          <a:xfrm>
            <a:off x="323850" y="4724400"/>
            <a:ext cx="8540750" cy="117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de-DE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Erkläre Extrapolation!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de-DE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8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8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/>
      <p:bldP spid="198661" grpId="0" build="p"/>
      <p:bldP spid="19866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22" name="Picture 10" descr="Leonhard Euler, Pastell von Emanuel Handmann, 1753 (Kunstmuseum Basel)">
            <a:hlinkClick r:id="rId3" tooltip="Leonhard Euler, Pastell von Emanuel Handmann, 1753 (Kunstmuseum Basel)"/>
          </p:cNvPr>
          <p:cNvPicPr>
            <a:picLocks noChangeAspect="1" noChangeArrowheads="1"/>
          </p:cNvPicPr>
          <p:nvPr>
            <p:ph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835150" y="260350"/>
            <a:ext cx="5518150" cy="6408738"/>
          </a:xfrm>
          <a:ln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lken">
  <a:themeElements>
    <a:clrScheme name="Wolken 1">
      <a:dk1>
        <a:srgbClr val="4D4D4D"/>
      </a:dk1>
      <a:lt1>
        <a:srgbClr val="FFFFFF"/>
      </a:lt1>
      <a:dk2>
        <a:srgbClr val="0000A4"/>
      </a:dk2>
      <a:lt2>
        <a:srgbClr val="B7E7FF"/>
      </a:lt2>
      <a:accent1>
        <a:srgbClr val="0099CC"/>
      </a:accent1>
      <a:accent2>
        <a:srgbClr val="00CC99"/>
      </a:accent2>
      <a:accent3>
        <a:srgbClr val="AAAACF"/>
      </a:accent3>
      <a:accent4>
        <a:srgbClr val="DADADA"/>
      </a:accent4>
      <a:accent5>
        <a:srgbClr val="AACAE2"/>
      </a:accent5>
      <a:accent6>
        <a:srgbClr val="00B98A"/>
      </a:accent6>
      <a:hlink>
        <a:srgbClr val="FFCC00"/>
      </a:hlink>
      <a:folHlink>
        <a:srgbClr val="EE941C"/>
      </a:folHlink>
    </a:clrScheme>
    <a:fontScheme name="Wolk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olken 1">
        <a:dk1>
          <a:srgbClr val="4D4D4D"/>
        </a:dk1>
        <a:lt1>
          <a:srgbClr val="FFFFFF"/>
        </a:lt1>
        <a:dk2>
          <a:srgbClr val="0000A4"/>
        </a:dk2>
        <a:lt2>
          <a:srgbClr val="B7E7FF"/>
        </a:lt2>
        <a:accent1>
          <a:srgbClr val="0099CC"/>
        </a:accent1>
        <a:accent2>
          <a:srgbClr val="00CC99"/>
        </a:accent2>
        <a:accent3>
          <a:srgbClr val="AAAACF"/>
        </a:accent3>
        <a:accent4>
          <a:srgbClr val="DADADA"/>
        </a:accent4>
        <a:accent5>
          <a:srgbClr val="AACAE2"/>
        </a:accent5>
        <a:accent6>
          <a:srgbClr val="00B98A"/>
        </a:accent6>
        <a:hlink>
          <a:srgbClr val="FFCC00"/>
        </a:hlink>
        <a:folHlink>
          <a:srgbClr val="EE941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lken 2">
        <a:dk1>
          <a:srgbClr val="000066"/>
        </a:dk1>
        <a:lt1>
          <a:srgbClr val="FFFFFF"/>
        </a:lt1>
        <a:dk2>
          <a:srgbClr val="00A2DC"/>
        </a:dk2>
        <a:lt2>
          <a:srgbClr val="FFFFFF"/>
        </a:lt2>
        <a:accent1>
          <a:srgbClr val="0079A4"/>
        </a:accent1>
        <a:accent2>
          <a:srgbClr val="33CCCC"/>
        </a:accent2>
        <a:accent3>
          <a:srgbClr val="AACEEB"/>
        </a:accent3>
        <a:accent4>
          <a:srgbClr val="DADADA"/>
        </a:accent4>
        <a:accent5>
          <a:srgbClr val="AABECF"/>
        </a:accent5>
        <a:accent6>
          <a:srgbClr val="2DB9B9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lken 3">
        <a:dk1>
          <a:srgbClr val="010199"/>
        </a:dk1>
        <a:lt1>
          <a:srgbClr val="FFFFFF"/>
        </a:lt1>
        <a:dk2>
          <a:srgbClr val="000092"/>
        </a:dk2>
        <a:lt2>
          <a:srgbClr val="CCFFFF"/>
        </a:lt2>
        <a:accent1>
          <a:srgbClr val="66CCFF"/>
        </a:accent1>
        <a:accent2>
          <a:srgbClr val="2EBDBA"/>
        </a:accent2>
        <a:accent3>
          <a:srgbClr val="AAAAC7"/>
        </a:accent3>
        <a:accent4>
          <a:srgbClr val="DADADA"/>
        </a:accent4>
        <a:accent5>
          <a:srgbClr val="B8E2FF"/>
        </a:accent5>
        <a:accent6>
          <a:srgbClr val="29ABA8"/>
        </a:accent6>
        <a:hlink>
          <a:srgbClr val="66FF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lken 4">
        <a:dk1>
          <a:srgbClr val="000000"/>
        </a:dk1>
        <a:lt1>
          <a:srgbClr val="FFFFFF"/>
        </a:lt1>
        <a:dk2>
          <a:srgbClr val="006A67"/>
        </a:dk2>
        <a:lt2>
          <a:srgbClr val="FFFFCC"/>
        </a:lt2>
        <a:accent1>
          <a:srgbClr val="33CCCC"/>
        </a:accent1>
        <a:accent2>
          <a:srgbClr val="6D6FC7"/>
        </a:accent2>
        <a:accent3>
          <a:srgbClr val="AAB9B8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00FFFF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lken 5">
        <a:dk1>
          <a:srgbClr val="4D4D4D"/>
        </a:dk1>
        <a:lt1>
          <a:srgbClr val="FFFFFF"/>
        </a:lt1>
        <a:dk2>
          <a:srgbClr val="650BB7"/>
        </a:dk2>
        <a:lt2>
          <a:srgbClr val="FFFFFF"/>
        </a:lt2>
        <a:accent1>
          <a:srgbClr val="FF66FF"/>
        </a:accent1>
        <a:accent2>
          <a:srgbClr val="666699"/>
        </a:accent2>
        <a:accent3>
          <a:srgbClr val="B8AAD8"/>
        </a:accent3>
        <a:accent4>
          <a:srgbClr val="DADADA"/>
        </a:accent4>
        <a:accent5>
          <a:srgbClr val="FFB8FF"/>
        </a:accent5>
        <a:accent6>
          <a:srgbClr val="5C5C8A"/>
        </a:accent6>
        <a:hlink>
          <a:srgbClr val="E9E9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lken 6">
        <a:dk1>
          <a:srgbClr val="FFFFFF"/>
        </a:dk1>
        <a:lt1>
          <a:srgbClr val="FFFFFF"/>
        </a:lt1>
        <a:dk2>
          <a:srgbClr val="005000"/>
        </a:dk2>
        <a:lt2>
          <a:srgbClr val="DCEAAE"/>
        </a:lt2>
        <a:accent1>
          <a:srgbClr val="99CC00"/>
        </a:accent1>
        <a:accent2>
          <a:srgbClr val="6F801A"/>
        </a:accent2>
        <a:accent3>
          <a:srgbClr val="AAB3AA"/>
        </a:accent3>
        <a:accent4>
          <a:srgbClr val="DADADA"/>
        </a:accent4>
        <a:accent5>
          <a:srgbClr val="CAE2AA"/>
        </a:accent5>
        <a:accent6>
          <a:srgbClr val="647316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lken 7">
        <a:dk1>
          <a:srgbClr val="4F4F77"/>
        </a:dk1>
        <a:lt1>
          <a:srgbClr val="FFFFFF"/>
        </a:lt1>
        <a:dk2>
          <a:srgbClr val="7979A5"/>
        </a:dk2>
        <a:lt2>
          <a:srgbClr val="F3F3FF"/>
        </a:lt2>
        <a:accent1>
          <a:srgbClr val="5D5D8B"/>
        </a:accent1>
        <a:accent2>
          <a:srgbClr val="66CCFF"/>
        </a:accent2>
        <a:accent3>
          <a:srgbClr val="BEBECF"/>
        </a:accent3>
        <a:accent4>
          <a:srgbClr val="DADADA"/>
        </a:accent4>
        <a:accent5>
          <a:srgbClr val="B6B6C4"/>
        </a:accent5>
        <a:accent6>
          <a:srgbClr val="5CB9E7"/>
        </a:accent6>
        <a:hlink>
          <a:srgbClr val="CCECFF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lken 8">
        <a:dk1>
          <a:srgbClr val="000000"/>
        </a:dk1>
        <a:lt1>
          <a:srgbClr val="B9B9B9"/>
        </a:lt1>
        <a:dk2>
          <a:srgbClr val="8A8472"/>
        </a:dk2>
        <a:lt2>
          <a:srgbClr val="4D4D4D"/>
        </a:lt2>
        <a:accent1>
          <a:srgbClr val="EDEEE2"/>
        </a:accent1>
        <a:accent2>
          <a:srgbClr val="7FAA7E"/>
        </a:accent2>
        <a:accent3>
          <a:srgbClr val="D9D9D9"/>
        </a:accent3>
        <a:accent4>
          <a:srgbClr val="000000"/>
        </a:accent4>
        <a:accent5>
          <a:srgbClr val="F4F5EE"/>
        </a:accent5>
        <a:accent6>
          <a:srgbClr val="729A72"/>
        </a:accent6>
        <a:hlink>
          <a:srgbClr val="008000"/>
        </a:hlink>
        <a:folHlink>
          <a:srgbClr val="989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lken 9">
        <a:dk1>
          <a:srgbClr val="000000"/>
        </a:dk1>
        <a:lt1>
          <a:srgbClr val="FEA24E"/>
        </a:lt1>
        <a:dk2>
          <a:srgbClr val="CC6600"/>
        </a:dk2>
        <a:lt2>
          <a:srgbClr val="808080"/>
        </a:lt2>
        <a:accent1>
          <a:srgbClr val="FBEECD"/>
        </a:accent1>
        <a:accent2>
          <a:srgbClr val="ECD044"/>
        </a:accent2>
        <a:accent3>
          <a:srgbClr val="FECEB2"/>
        </a:accent3>
        <a:accent4>
          <a:srgbClr val="000000"/>
        </a:accent4>
        <a:accent5>
          <a:srgbClr val="FDF5E3"/>
        </a:accent5>
        <a:accent6>
          <a:srgbClr val="D6BC3D"/>
        </a:accent6>
        <a:hlink>
          <a:srgbClr val="E42B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Clouds</Template>
  <TotalTime>0</TotalTime>
  <Words>359</Words>
  <Application>Microsoft Office PowerPoint</Application>
  <PresentationFormat>Bildschirmpräsentation (4:3)</PresentationFormat>
  <Paragraphs>161</Paragraphs>
  <Slides>25</Slides>
  <Notes>25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9" baseType="lpstr">
      <vt:lpstr>Arial</vt:lpstr>
      <vt:lpstr>Wingdings</vt:lpstr>
      <vt:lpstr>Times New Roman</vt:lpstr>
      <vt:lpstr>Wolken</vt:lpstr>
      <vt:lpstr>Die Simulation von Planetenbewegungen</vt:lpstr>
      <vt:lpstr>Gliederung</vt:lpstr>
      <vt:lpstr>I. Physiksimulationen am PC</vt:lpstr>
      <vt:lpstr>II. Numerische Integration</vt:lpstr>
      <vt:lpstr>II. Numerische Integration</vt:lpstr>
      <vt:lpstr>II. Numerische Integration</vt:lpstr>
      <vt:lpstr>II. Numerische Integration</vt:lpstr>
      <vt:lpstr>II. Numerische Integration</vt:lpstr>
      <vt:lpstr>Folie 9</vt:lpstr>
      <vt:lpstr>Folie 10</vt:lpstr>
      <vt:lpstr>Folie 11</vt:lpstr>
      <vt:lpstr>III. Euler-Verfahren</vt:lpstr>
      <vt:lpstr>III. Euler-Verfahren</vt:lpstr>
      <vt:lpstr>Folie 14</vt:lpstr>
      <vt:lpstr>Folie 15</vt:lpstr>
      <vt:lpstr>IV. Runge-Kutta-Verfahren</vt:lpstr>
      <vt:lpstr>IV. Runge-Kutta-Verfahren</vt:lpstr>
      <vt:lpstr>IV. Runge-Kutta-Verfahren</vt:lpstr>
      <vt:lpstr>IV. Runge-Kutta-Verfahren</vt:lpstr>
      <vt:lpstr>IV. Runge-Kutta-Verfahren</vt:lpstr>
      <vt:lpstr>Folie 21</vt:lpstr>
      <vt:lpstr>Folie 22</vt:lpstr>
      <vt:lpstr>Folie 23</vt:lpstr>
      <vt:lpstr>Folie 24</vt:lpstr>
      <vt:lpstr>Folie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Mär vom Runge-Kutta-Verfahren</dc:title>
  <dc:creator>Hotka Philipp</dc:creator>
  <cp:lastModifiedBy>Andreas Bachmann</cp:lastModifiedBy>
  <cp:revision>36</cp:revision>
  <dcterms:created xsi:type="dcterms:W3CDTF">2006-12-02T15:18:26Z</dcterms:created>
  <dcterms:modified xsi:type="dcterms:W3CDTF">2012-05-30T14:04:00Z</dcterms:modified>
</cp:coreProperties>
</file>