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7" r:id="rId4"/>
    <p:sldId id="260" r:id="rId5"/>
    <p:sldId id="262" r:id="rId6"/>
    <p:sldId id="276" r:id="rId7"/>
    <p:sldId id="289" r:id="rId8"/>
    <p:sldId id="264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9" r:id="rId17"/>
    <p:sldId id="287" r:id="rId18"/>
    <p:sldId id="277" r:id="rId19"/>
    <p:sldId id="285" r:id="rId20"/>
    <p:sldId id="280" r:id="rId21"/>
    <p:sldId id="274" r:id="rId22"/>
    <p:sldId id="281" r:id="rId23"/>
    <p:sldId id="282" r:id="rId24"/>
    <p:sldId id="286" r:id="rId25"/>
    <p:sldId id="278" r:id="rId26"/>
    <p:sldId id="275" r:id="rId27"/>
    <p:sldId id="29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769788CD-A0A2-4F32-AC1A-B8C6ED30CE09}"/>
    <pc:docChg chg="modSld">
      <pc:chgData name="hirose taichi" userId="ed2dc4b0-8795-4813-ada8-f41a239e7d7d" providerId="ADAL" clId="{769788CD-A0A2-4F32-AC1A-B8C6ED30CE09}" dt="2023-02-16T12:31:33.859" v="1" actId="20577"/>
      <pc:docMkLst>
        <pc:docMk/>
      </pc:docMkLst>
      <pc:sldChg chg="modSp mod">
        <pc:chgData name="hirose taichi" userId="ed2dc4b0-8795-4813-ada8-f41a239e7d7d" providerId="ADAL" clId="{769788CD-A0A2-4F32-AC1A-B8C6ED30CE09}" dt="2023-02-16T12:31:33.859" v="1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9788CD-A0A2-4F32-AC1A-B8C6ED30CE09}" dt="2023-02-16T12:31:33.859" v="1" actId="20577"/>
          <ac:spMkLst>
            <pc:docMk/>
            <pc:sldMk cId="178224708" sldId="256"/>
            <ac:spMk id="3" creationId="{00000000-0000-0000-0000-000000000000}"/>
          </ac:spMkLst>
        </pc:spChg>
      </pc:sldChg>
    </pc:docChg>
  </pc:docChgLst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31769443-3C73-4DF5-B22A-F6BC9CCFDF12}"/>
    <pc:docChg chg="undo custSel modSld">
      <pc:chgData name="hirose taichi" userId="ed2dc4b0-8795-4813-ada8-f41a239e7d7d" providerId="ADAL" clId="{31769443-3C73-4DF5-B22A-F6BC9CCFDF12}" dt="2022-04-27T07:57:14.484" v="73" actId="6549"/>
      <pc:docMkLst>
        <pc:docMk/>
      </pc:docMkLst>
      <pc:sldChg chg="modSp mod">
        <pc:chgData name="hirose taichi" userId="ed2dc4b0-8795-4813-ada8-f41a239e7d7d" providerId="ADAL" clId="{31769443-3C73-4DF5-B22A-F6BC9CCFDF12}" dt="2022-04-18T05:27:44.708" v="7" actId="14100"/>
        <pc:sldMkLst>
          <pc:docMk/>
          <pc:sldMk cId="3544704347" sldId="262"/>
        </pc:sldMkLst>
        <pc:spChg chg="mod">
          <ac:chgData name="hirose taichi" userId="ed2dc4b0-8795-4813-ada8-f41a239e7d7d" providerId="ADAL" clId="{31769443-3C73-4DF5-B22A-F6BC9CCFDF12}" dt="2022-04-18T05:27:21.717" v="2" actId="20577"/>
          <ac:spMkLst>
            <pc:docMk/>
            <pc:sldMk cId="3544704347" sldId="262"/>
            <ac:spMk id="3" creationId="{1F4DE3E6-5AB7-43E3-9E6D-647BFAAFC670}"/>
          </ac:spMkLst>
        </pc:spChg>
        <pc:graphicFrameChg chg="mod modGraphic">
          <ac:chgData name="hirose taichi" userId="ed2dc4b0-8795-4813-ada8-f41a239e7d7d" providerId="ADAL" clId="{31769443-3C73-4DF5-B22A-F6BC9CCFDF12}" dt="2022-04-18T05:27:44.708" v="7" actId="14100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31769443-3C73-4DF5-B22A-F6BC9CCFDF12}" dt="2022-04-18T05:27:37.144" v="5" actId="12788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31769443-3C73-4DF5-B22A-F6BC9CCFDF12}" dt="2022-04-27T07:57:14.484" v="73" actId="6549"/>
        <pc:sldMkLst>
          <pc:docMk/>
          <pc:sldMk cId="1569008903" sldId="268"/>
        </pc:sldMkLst>
        <pc:spChg chg="mod">
          <ac:chgData name="hirose taichi" userId="ed2dc4b0-8795-4813-ada8-f41a239e7d7d" providerId="ADAL" clId="{31769443-3C73-4DF5-B22A-F6BC9CCFDF12}" dt="2022-04-27T07:57:14.484" v="73" actId="6549"/>
          <ac:spMkLst>
            <pc:docMk/>
            <pc:sldMk cId="1569008903" sldId="268"/>
            <ac:spMk id="3" creationId="{CF2FBD71-5B65-40E3-B4E8-82EEF7843A3B}"/>
          </ac:spMkLst>
        </pc:spChg>
      </pc:sldChg>
      <pc:sldChg chg="delSp mod">
        <pc:chgData name="hirose taichi" userId="ed2dc4b0-8795-4813-ada8-f41a239e7d7d" providerId="ADAL" clId="{31769443-3C73-4DF5-B22A-F6BC9CCFDF12}" dt="2022-04-18T05:28:32.176" v="8" actId="478"/>
        <pc:sldMkLst>
          <pc:docMk/>
          <pc:sldMk cId="3913947164" sldId="269"/>
        </pc:sldMkLst>
        <pc:inkChg chg="del">
          <ac:chgData name="hirose taichi" userId="ed2dc4b0-8795-4813-ada8-f41a239e7d7d" providerId="ADAL" clId="{31769443-3C73-4DF5-B22A-F6BC9CCFDF12}" dt="2022-04-18T05:28:32.176" v="8" actId="478"/>
          <ac:inkMkLst>
            <pc:docMk/>
            <pc:sldMk cId="3913947164" sldId="269"/>
            <ac:inkMk id="5" creationId="{60BE83F8-63BB-4940-BF52-7620FE4764A7}"/>
          </ac:inkMkLst>
        </pc:inkChg>
      </pc:sldChg>
      <pc:sldChg chg="delSp mod">
        <pc:chgData name="hirose taichi" userId="ed2dc4b0-8795-4813-ada8-f41a239e7d7d" providerId="ADAL" clId="{31769443-3C73-4DF5-B22A-F6BC9CCFDF12}" dt="2022-04-18T05:28:37.734" v="9" actId="478"/>
        <pc:sldMkLst>
          <pc:docMk/>
          <pc:sldMk cId="2821139679" sldId="273"/>
        </pc:sldMkLst>
        <pc:inkChg chg="del">
          <ac:chgData name="hirose taichi" userId="ed2dc4b0-8795-4813-ada8-f41a239e7d7d" providerId="ADAL" clId="{31769443-3C73-4DF5-B22A-F6BC9CCFDF12}" dt="2022-04-18T05:28:37.734" v="9" actId="478"/>
          <ac:inkMkLst>
            <pc:docMk/>
            <pc:sldMk cId="2821139679" sldId="273"/>
            <ac:inkMk id="8" creationId="{B09EE0CF-B7FB-4F7D-9717-58909F0EC6FD}"/>
          </ac:inkMkLst>
        </pc:inkChg>
      </pc:sldChg>
      <pc:sldChg chg="delSp mod">
        <pc:chgData name="hirose taichi" userId="ed2dc4b0-8795-4813-ada8-f41a239e7d7d" providerId="ADAL" clId="{31769443-3C73-4DF5-B22A-F6BC9CCFDF12}" dt="2022-04-18T05:28:46.506" v="11" actId="478"/>
        <pc:sldMkLst>
          <pc:docMk/>
          <pc:sldMk cId="133006892" sldId="281"/>
        </pc:sldMkLst>
        <pc:inkChg chg="del">
          <ac:chgData name="hirose taichi" userId="ed2dc4b0-8795-4813-ada8-f41a239e7d7d" providerId="ADAL" clId="{31769443-3C73-4DF5-B22A-F6BC9CCFDF12}" dt="2022-04-18T05:28:46.506" v="11" actId="478"/>
          <ac:inkMkLst>
            <pc:docMk/>
            <pc:sldMk cId="133006892" sldId="281"/>
            <ac:inkMk id="2" creationId="{E04DC04F-AB75-40FA-AEF0-1277ADFF4757}"/>
          </ac:inkMkLst>
        </pc:inkChg>
      </pc:sldChg>
      <pc:sldChg chg="delSp mod">
        <pc:chgData name="hirose taichi" userId="ed2dc4b0-8795-4813-ada8-f41a239e7d7d" providerId="ADAL" clId="{31769443-3C73-4DF5-B22A-F6BC9CCFDF12}" dt="2022-04-18T05:28:41.719" v="10" actId="478"/>
        <pc:sldMkLst>
          <pc:docMk/>
          <pc:sldMk cId="2249044790" sldId="287"/>
        </pc:sldMkLst>
        <pc:inkChg chg="del">
          <ac:chgData name="hirose taichi" userId="ed2dc4b0-8795-4813-ada8-f41a239e7d7d" providerId="ADAL" clId="{31769443-3C73-4DF5-B22A-F6BC9CCFDF12}" dt="2022-04-18T05:28:41.719" v="10" actId="478"/>
          <ac:inkMkLst>
            <pc:docMk/>
            <pc:sldMk cId="2249044790" sldId="287"/>
            <ac:inkMk id="3" creationId="{79A8E5BF-9094-4D6C-BED5-C9FB5D2A221F}"/>
          </ac:inkMkLst>
        </pc:inkChg>
      </pc:sldChg>
      <pc:sldChg chg="addSp modSp mod">
        <pc:chgData name="hirose taichi" userId="ed2dc4b0-8795-4813-ada8-f41a239e7d7d" providerId="ADAL" clId="{31769443-3C73-4DF5-B22A-F6BC9CCFDF12}" dt="2022-04-18T05:30:36.715" v="40" actId="1076"/>
        <pc:sldMkLst>
          <pc:docMk/>
          <pc:sldMk cId="830955732" sldId="290"/>
        </pc:sldMkLst>
        <pc:spChg chg="mod">
          <ac:chgData name="hirose taichi" userId="ed2dc4b0-8795-4813-ada8-f41a239e7d7d" providerId="ADAL" clId="{31769443-3C73-4DF5-B22A-F6BC9CCFDF12}" dt="2022-04-18T05:29:15.807" v="18" actId="1076"/>
          <ac:spMkLst>
            <pc:docMk/>
            <pc:sldMk cId="830955732" sldId="290"/>
            <ac:spMk id="2" creationId="{2B9F8823-1066-44A9-8644-A7482C962FC5}"/>
          </ac:spMkLst>
        </pc:spChg>
        <pc:spChg chg="add mod">
          <ac:chgData name="hirose taichi" userId="ed2dc4b0-8795-4813-ada8-f41a239e7d7d" providerId="ADAL" clId="{31769443-3C73-4DF5-B22A-F6BC9CCFDF12}" dt="2022-04-18T05:30:06.414" v="33" actId="1076"/>
          <ac:spMkLst>
            <pc:docMk/>
            <pc:sldMk cId="830955732" sldId="290"/>
            <ac:spMk id="3" creationId="{E4ED6E46-2436-49E4-B741-9BF571509350}"/>
          </ac:spMkLst>
        </pc:spChg>
        <pc:spChg chg="add mod">
          <ac:chgData name="hirose taichi" userId="ed2dc4b0-8795-4813-ada8-f41a239e7d7d" providerId="ADAL" clId="{31769443-3C73-4DF5-B22A-F6BC9CCFDF12}" dt="2022-04-18T05:29:56.259" v="30" actId="1076"/>
          <ac:spMkLst>
            <pc:docMk/>
            <pc:sldMk cId="830955732" sldId="290"/>
            <ac:spMk id="40" creationId="{5B6D26FC-D343-41F9-BD20-6B96DFEE9424}"/>
          </ac:spMkLst>
        </pc:spChg>
        <pc:spChg chg="add mod">
          <ac:chgData name="hirose taichi" userId="ed2dc4b0-8795-4813-ada8-f41a239e7d7d" providerId="ADAL" clId="{31769443-3C73-4DF5-B22A-F6BC9CCFDF12}" dt="2022-04-18T05:30:21.803" v="37" actId="20577"/>
          <ac:spMkLst>
            <pc:docMk/>
            <pc:sldMk cId="830955732" sldId="290"/>
            <ac:spMk id="41" creationId="{DD7AEC75-ECB4-4E7B-9B3F-CA105E7BFB56}"/>
          </ac:spMkLst>
        </pc:spChg>
        <pc:spChg chg="add mod">
          <ac:chgData name="hirose taichi" userId="ed2dc4b0-8795-4813-ada8-f41a239e7d7d" providerId="ADAL" clId="{31769443-3C73-4DF5-B22A-F6BC9CCFDF12}" dt="2022-04-18T05:30:36.715" v="40" actId="1076"/>
          <ac:spMkLst>
            <pc:docMk/>
            <pc:sldMk cId="830955732" sldId="290"/>
            <ac:spMk id="43" creationId="{D80C945B-E711-467C-B2DC-9774603F1681}"/>
          </ac:spMkLst>
        </pc:spChg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2T06:01:22.049" v="1839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2T06:01:22.049" v="1839"/>
        <pc:sldMkLst>
          <pc:docMk/>
          <pc:sldMk cId="3544704347" sldId="262"/>
        </pc:sldMkLst>
        <pc:spChg chg="mod">
          <ac:chgData name="hirose taichi" userId="ed2dc4b0-8795-4813-ada8-f41a239e7d7d" providerId="ADAL" clId="{64CBD865-ACC7-4160-A742-6FDC402E3748}" dt="2022-04-12T06:01:22.049" v="1839"/>
          <ac:spMkLst>
            <pc:docMk/>
            <pc:sldMk cId="3544704347" sldId="262"/>
            <ac:spMk id="3" creationId="{1F4DE3E6-5AB7-43E3-9E6D-647BFAAFC670}"/>
          </ac:spMkLst>
        </pc:spChg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3913947164" sldId="269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3913947164" sldId="269"/>
            <ac:inkMk id="5" creationId="{60BE83F8-63BB-4940-BF52-7620FE4764A7}"/>
          </ac:inkMkLst>
        </pc:ink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2821139679" sldId="273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821139679" sldId="273"/>
            <ac:inkMk id="8" creationId="{B09EE0CF-B7FB-4F7D-9717-58909F0EC6FD}"/>
          </ac:inkMkLst>
        </pc:ink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659706032" sldId="279"/>
            <ac:inkMk id="7" creationId="{FF05DC3E-6EC5-4B2D-A623-CC31642928A1}"/>
          </ac:inkMkLst>
        </pc:ink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33006892" sldId="281"/>
            <ac:inkMk id="2" creationId="{E04DC04F-AB75-40FA-AEF0-1277ADFF4757}"/>
          </ac:inkMkLst>
        </pc:ink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4-12T04:59:45.994" v="1825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249044790" sldId="287"/>
            <ac:inkMk id="3" creationId="{79A8E5BF-9094-4D6C-BED5-C9FB5D2A221F}"/>
          </ac:inkMkLst>
        </pc:ink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6:26:18.181" v="1824" actId="113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6:26:18.181" v="1824" actId="113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2T05:13:23.122" v="1836" actId="478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del mod">
          <ac:chgData name="hirose taichi" userId="ed2dc4b0-8795-4813-ada8-f41a239e7d7d" providerId="ADAL" clId="{64CBD865-ACC7-4160-A742-6FDC402E3748}" dt="2022-04-12T05:13:23.122" v="1836" actId="478"/>
          <ac:spMkLst>
            <pc:docMk/>
            <pc:sldMk cId="830955732" sldId="290"/>
            <ac:spMk id="3" creationId="{8631A368-2A51-48EE-9027-480A36544BDC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spChg chg="add del mod">
          <ac:chgData name="hirose taichi" userId="ed2dc4b0-8795-4813-ada8-f41a239e7d7d" providerId="ADAL" clId="{64CBD865-ACC7-4160-A742-6FDC402E3748}" dt="2022-04-12T05:13:18.232" v="1835" actId="478"/>
          <ac:spMkLst>
            <pc:docMk/>
            <pc:sldMk cId="830955732" sldId="290"/>
            <ac:spMk id="40" creationId="{F1087330-4CC0-4993-BE8D-17563F15299D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074A5F3F-1FF3-478D-B085-5E103F59B20C}"/>
    <pc:docChg chg="delSld modSld">
      <pc:chgData name="hirose taichi" userId="ed2dc4b0-8795-4813-ada8-f41a239e7d7d" providerId="ADAL" clId="{074A5F3F-1FF3-478D-B085-5E103F59B20C}" dt="2023-01-25T20:40:36.398" v="36" actId="47"/>
      <pc:docMkLst>
        <pc:docMk/>
      </pc:docMkLst>
      <pc:sldChg chg="modSp mod">
        <pc:chgData name="hirose taichi" userId="ed2dc4b0-8795-4813-ada8-f41a239e7d7d" providerId="ADAL" clId="{074A5F3F-1FF3-478D-B085-5E103F59B20C}" dt="2023-01-25T20:39:54.686" v="35" actId="20577"/>
        <pc:sldMkLst>
          <pc:docMk/>
          <pc:sldMk cId="178224708" sldId="256"/>
        </pc:sldMkLst>
        <pc:spChg chg="mod">
          <ac:chgData name="hirose taichi" userId="ed2dc4b0-8795-4813-ada8-f41a239e7d7d" providerId="ADAL" clId="{074A5F3F-1FF3-478D-B085-5E103F59B20C}" dt="2023-01-25T20:39:54.686" v="35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074A5F3F-1FF3-478D-B085-5E103F59B20C}" dt="2023-01-25T20:40:36.398" v="36" actId="47"/>
        <pc:sldMkLst>
          <pc:docMk/>
          <pc:sldMk cId="2089577575" sldId="288"/>
        </pc:sldMkLst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7:3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18025 9720 0,'16'0'79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は黒丸の距離</a:t>
                </a: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一行ずつ説明。勾配０→</a:t>
            </a:r>
            <a:r>
              <a:rPr kumimoji="1" lang="en-US" altLang="ja-JP"/>
              <a:t>k , mu, dx</a:t>
            </a:r>
            <a:r>
              <a:rPr kumimoji="1" lang="ja-JP" altLang="en-US"/>
              <a:t>は基本的に非ゼロ。ということは</a:t>
            </a:r>
            <a:r>
              <a:rPr kumimoji="1" lang="en-US" altLang="ja-JP"/>
              <a:t>P1-P0=0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tef.no/projectweb/mr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ja-JP" altLang="en-US" dirty="0"/>
              <a:t>拡散方程式（</a:t>
            </a:r>
            <a:r>
              <a:rPr lang="en-US" altLang="ja-JP" dirty="0"/>
              <a:t>1</a:t>
            </a:r>
            <a:r>
              <a:rPr lang="ja-JP" altLang="en-US" dirty="0"/>
              <a:t>次元，陽解法）</a:t>
            </a:r>
            <a:endParaRPr lang="en-US" altLang="ja-JP" dirty="0"/>
          </a:p>
          <a:p>
            <a:r>
              <a:rPr lang="en-US" altLang="ja-JP"/>
              <a:t>Diffusion </a:t>
            </a:r>
            <a:r>
              <a:rPr lang="en-US" altLang="ja-JP" dirty="0"/>
              <a:t>Equation (1-Dimensional</a:t>
            </a:r>
            <a:r>
              <a:rPr lang="ja-JP" altLang="en-US" dirty="0"/>
              <a:t>，</a:t>
            </a:r>
            <a:r>
              <a:rPr lang="en-US" altLang="ja-JP" dirty="0"/>
              <a:t>Explicit method)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有限体積法（空間項の積分）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　を積分する</a:t>
                </a:r>
                <a:r>
                  <a:rPr kumimoji="1" lang="ja-JP" altLang="en-US" sz="2000"/>
                  <a:t>と、</a:t>
                </a:r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</a:rPr>
                  <a:t>ストークス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の定理</a:t>
                </a:r>
                <a:r>
                  <a:rPr lang="ja-JP" altLang="en-US" sz="2000" dirty="0"/>
                  <a:t>より、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±1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Python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MATLAB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/>
              <a:t>&gt;&gt; a = 1; b = 0;</a:t>
            </a:r>
          </a:p>
          <a:p>
            <a:pPr marL="0" indent="0">
              <a:buNone/>
            </a:pPr>
            <a:r>
              <a:rPr lang="en-US" altLang="ja-JP" sz="1400"/>
              <a:t>&gt;&gt; 2/(1/a + 1/b)</a:t>
            </a:r>
          </a:p>
          <a:p>
            <a:pPr marL="0" indent="0">
              <a:buNone/>
            </a:pPr>
            <a:r>
              <a:rPr lang="en-US" altLang="ja-JP" sz="1400" err="1"/>
              <a:t>ans</a:t>
            </a:r>
            <a:r>
              <a:rPr lang="en-US" altLang="ja-JP" sz="140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/>
                  <a:t> とおく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670" b="-92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741499" y="1771650"/>
            <a:ext cx="4773852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14:cNvPr>
              <p14:cNvContentPartPr/>
              <p14:nvPr/>
            </p14:nvContentPartPr>
            <p14:xfrm>
              <a:off x="6489000" y="3499200"/>
              <a:ext cx="612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640" y="3489840"/>
                <a:ext cx="24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/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40000"/>
                  </a:lnSpc>
                  <a:spcBef>
                    <a:spcPts val="1000"/>
                  </a:spcBef>
                </a:pPr>
                <a:r>
                  <a:rPr kumimoji="1" lang="ja-JP" altLang="ja-JP" sz="2400" kern="12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Meiryo UI" panose="020B0604030504040204" pitchFamily="50" charset="-128"/>
                  </a:rPr>
                  <a:t>解の安定条件は、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1</m:t>
                    </m:r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𝑒</m:t>
                        </m:r>
                      </m:sub>
                    </m:sSub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𝑤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ja-JP" altLang="ja-JP" sz="24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8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398" b="-92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90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両端の検査体積では何が起きるのか</a:t>
            </a:r>
            <a:r>
              <a:rPr kumimoji="1" lang="en-US" altLang="ja-JP"/>
              <a:t>?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　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両端の検査体積には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l="-1071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833" r="-10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47" t="-833" r="-9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695" t="-833" r="-6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695" t="-833" r="-5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95" t="-833" r="-4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2542" t="-833" r="-10169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542" t="-833" r="-1695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2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境界条件では</a:t>
            </a:r>
            <a:r>
              <a:rPr kumimoji="1" lang="ja-JP" altLang="en-US" sz="2800" b="1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3-1</a:t>
            </a:r>
            <a:endParaRPr kumimoji="1" lang="ja-JP" altLang="en-US" sz="3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境界での圧力値を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と仮定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このとき、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40" r="-9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542" t="-840" r="-10169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6A695C-F17C-E44E-8775-76D4E02E7583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02AAD-74EE-0547-ADD3-13178731484A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>
                  <a:solidFill>
                    <a:schemeClr val="bg1"/>
                  </a:solidFill>
                </a:rPr>
                <a:t>3-1</a:t>
              </a:r>
              <a:endParaRPr kumimoji="1" lang="ja-JP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14DC785-F88D-8340-A1CF-ACCBBAA1C936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208DDA9-9891-45E6-B037-957DD1D5541D}"/>
              </a:ext>
            </a:extLst>
          </p:cNvPr>
          <p:cNvGrpSpPr/>
          <p:nvPr/>
        </p:nvGrpSpPr>
        <p:grpSpPr>
          <a:xfrm>
            <a:off x="7358890" y="2403024"/>
            <a:ext cx="879856" cy="662319"/>
            <a:chOff x="858785" y="2726998"/>
            <a:chExt cx="879856" cy="630774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F44069D-BBBF-4A7F-9530-3B8D49990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34372C3-1FCC-4560-A1C6-C48B493FA38A}"/>
              </a:ext>
            </a:extLst>
          </p:cNvPr>
          <p:cNvGrpSpPr/>
          <p:nvPr/>
        </p:nvGrpSpPr>
        <p:grpSpPr>
          <a:xfrm>
            <a:off x="905253" y="2403024"/>
            <a:ext cx="879856" cy="662319"/>
            <a:chOff x="858785" y="2726998"/>
            <a:chExt cx="879856" cy="63077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3ED2F9-BC6F-40AC-A893-9E1CDA1F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42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𝑏𝐿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50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𝑏𝑅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" t="-781" r="-10061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blipFill>
                          <a:blip r:embed="rId6"/>
                          <a:stretch>
                            <a:fillRect l="-100154" t="-781" r="-615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38100" cmpd="sng">
                          <a:noFill/>
                        </a:lnT>
                        <a:blipFill>
                          <a:blip r:embed="rId6"/>
                          <a:stretch>
                            <a:fillRect l="-154" t="-101575" r="-10061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154" t="-101575" r="-61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354CDBB2-58C3-4E97-AAC9-2DFA72CE5E71}"/>
              </a:ext>
            </a:extLst>
          </p:cNvPr>
          <p:cNvSpPr/>
          <p:nvPr/>
        </p:nvSpPr>
        <p:spPr>
          <a:xfrm>
            <a:off x="4387024" y="4680548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81E884-CCCE-4BD4-BF73-07FCA6EA133E}"/>
              </a:ext>
            </a:extLst>
          </p:cNvPr>
          <p:cNvSpPr/>
          <p:nvPr/>
        </p:nvSpPr>
        <p:spPr>
          <a:xfrm>
            <a:off x="4387023" y="5481877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 ・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 sz="2000" dirty="0"/>
                  <a:t>の値は次のように置換できる</a:t>
                </a:r>
                <a:r>
                  <a:rPr lang="en-US" altLang="ja-JP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3-1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730598" y="4895057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3-2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境界で</a:t>
                </a:r>
                <a:r>
                  <a:rPr lang="en-US" altLang="ja-JP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の時、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　</a:t>
                </a:r>
                <a:r>
                  <a:rPr lang="ja-JP" altLang="en-US" sz="2000" dirty="0"/>
                  <a:t>また</a:t>
                </a:r>
                <a:r>
                  <a:rPr lang="ja-JP" altLang="en-US" dirty="0"/>
                  <a:t>　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だから</a:t>
                </a: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53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454"/>
            <a:ext cx="5914193" cy="51625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, B = , 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(i-1)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C02FF-7357-4DF1-B4D6-1B5438B1A6D2}"/>
              </a:ext>
            </a:extLst>
          </p:cNvPr>
          <p:cNvGrpSpPr/>
          <p:nvPr/>
        </p:nvGrpSpPr>
        <p:grpSpPr>
          <a:xfrm>
            <a:off x="4315139" y="2673837"/>
            <a:ext cx="4200211" cy="3567165"/>
            <a:chOff x="4401178" y="1899138"/>
            <a:chExt cx="4200211" cy="356716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8A3DA4-05A6-44FE-9C9F-E88315E4704B}"/>
                </a:ext>
              </a:extLst>
            </p:cNvPr>
            <p:cNvSpPr/>
            <p:nvPr/>
          </p:nvSpPr>
          <p:spPr>
            <a:xfrm>
              <a:off x="4401178" y="1899138"/>
              <a:ext cx="4200211" cy="356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2B9DB52-8929-4F6D-94F7-5E759A8E1A68}"/>
                </a:ext>
              </a:extLst>
            </p:cNvPr>
            <p:cNvGrpSpPr/>
            <p:nvPr/>
          </p:nvGrpSpPr>
          <p:grpSpPr>
            <a:xfrm>
              <a:off x="4596283" y="2105025"/>
              <a:ext cx="3810000" cy="3210658"/>
              <a:chOff x="4572000" y="2105025"/>
              <a:chExt cx="3810000" cy="32106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B27A4D5-8FB3-4138-8A71-7F01B69F7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105025"/>
                <a:ext cx="3810000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F52476-06CA-4E35-8182-F8791FACFE29}"/>
                  </a:ext>
                </a:extLst>
              </p:cNvPr>
              <p:cNvSpPr/>
              <p:nvPr/>
            </p:nvSpPr>
            <p:spPr>
              <a:xfrm>
                <a:off x="4572000" y="4752975"/>
                <a:ext cx="3810000" cy="5627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ysClr val="windowText" lastClr="000000"/>
                    </a:solidFill>
                  </a:rPr>
                  <a:t>このようなグラフが表示されれば成功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8823-1066-44A9-8644-A7482C9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CB813-B983-4415-87A7-4F184DB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A6DF6-AD13-4BBC-B08C-329DA38EF4BE}"/>
              </a:ext>
            </a:extLst>
          </p:cNvPr>
          <p:cNvCxnSpPr>
            <a:cxnSpLocks/>
          </p:cNvCxnSpPr>
          <p:nvPr/>
        </p:nvCxnSpPr>
        <p:spPr>
          <a:xfrm>
            <a:off x="628650" y="5496497"/>
            <a:ext cx="788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56AAAC-4282-472A-91F3-E2C37E0559DF}"/>
              </a:ext>
            </a:extLst>
          </p:cNvPr>
          <p:cNvGrpSpPr/>
          <p:nvPr/>
        </p:nvGrpSpPr>
        <p:grpSpPr>
          <a:xfrm>
            <a:off x="1697388" y="5243256"/>
            <a:ext cx="5749224" cy="468000"/>
            <a:chOff x="1287648" y="5243256"/>
            <a:chExt cx="5749224" cy="468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7924E9-D2A9-4CB5-A9A7-B77EF600F75F}"/>
                </a:ext>
              </a:extLst>
            </p:cNvPr>
            <p:cNvSpPr/>
            <p:nvPr/>
          </p:nvSpPr>
          <p:spPr>
            <a:xfrm>
              <a:off x="128764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D1556FC-5D58-431E-B089-638319C04535}"/>
                </a:ext>
              </a:extLst>
            </p:cNvPr>
            <p:cNvSpPr/>
            <p:nvPr/>
          </p:nvSpPr>
          <p:spPr>
            <a:xfrm>
              <a:off x="234530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63BB58E-F2DD-455D-8026-FFF8E99F8CFD}"/>
                </a:ext>
              </a:extLst>
            </p:cNvPr>
            <p:cNvSpPr/>
            <p:nvPr/>
          </p:nvSpPr>
          <p:spPr>
            <a:xfrm>
              <a:off x="3402960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2</a:t>
              </a:r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FF6B40F-6FBF-45CA-A3AB-D00B9EAD349A}"/>
                </a:ext>
              </a:extLst>
            </p:cNvPr>
            <p:cNvSpPr/>
            <p:nvPr/>
          </p:nvSpPr>
          <p:spPr>
            <a:xfrm>
              <a:off x="445826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0DD13C-5D0D-4B0D-AC40-C1EA1CA9D5A7}"/>
                </a:ext>
              </a:extLst>
            </p:cNvPr>
            <p:cNvSpPr/>
            <p:nvPr/>
          </p:nvSpPr>
          <p:spPr>
            <a:xfrm>
              <a:off x="551356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1B24B8A-1CE2-4EB1-A9B1-4CA503E8AA46}"/>
                </a:ext>
              </a:extLst>
            </p:cNvPr>
            <p:cNvSpPr/>
            <p:nvPr/>
          </p:nvSpPr>
          <p:spPr>
            <a:xfrm>
              <a:off x="6568872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5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/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11B950-DEA4-41ED-ACD4-78378C1C26C3}"/>
              </a:ext>
            </a:extLst>
          </p:cNvPr>
          <p:cNvSpPr/>
          <p:nvPr/>
        </p:nvSpPr>
        <p:spPr>
          <a:xfrm>
            <a:off x="1571388" y="5782677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X[0]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16429CF-B543-4424-B2EA-B904CA01B4C8}"/>
              </a:ext>
            </a:extLst>
          </p:cNvPr>
          <p:cNvSpPr/>
          <p:nvPr/>
        </p:nvSpPr>
        <p:spPr>
          <a:xfrm>
            <a:off x="2629044" y="5786949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X[1]</a:t>
            </a:r>
            <a:endParaRPr kumimoji="1"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516716-8C1D-4B34-BC50-AA5B590EE15C}"/>
              </a:ext>
            </a:extLst>
          </p:cNvPr>
          <p:cNvSpPr/>
          <p:nvPr/>
        </p:nvSpPr>
        <p:spPr>
          <a:xfrm>
            <a:off x="3686700" y="5781344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X[2]</a:t>
            </a:r>
            <a:endParaRPr kumimoji="1" lang="ja-JP" altLang="en-US" sz="2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30D9B51-B952-4ED6-BE88-23A286B419DC}"/>
              </a:ext>
            </a:extLst>
          </p:cNvPr>
          <p:cNvGrpSpPr/>
          <p:nvPr/>
        </p:nvGrpSpPr>
        <p:grpSpPr>
          <a:xfrm>
            <a:off x="4739652" y="5788477"/>
            <a:ext cx="2835312" cy="545605"/>
            <a:chOff x="1723788" y="5933744"/>
            <a:chExt cx="2835312" cy="54560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4D0C552-B437-47AD-8B62-C4D7F0A74B75}"/>
                </a:ext>
              </a:extLst>
            </p:cNvPr>
            <p:cNvSpPr/>
            <p:nvPr/>
          </p:nvSpPr>
          <p:spPr>
            <a:xfrm>
              <a:off x="1723788" y="5935077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X[3]</a:t>
              </a:r>
              <a:endParaRPr kumimoji="1" lang="ja-JP" altLang="en-US" sz="2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D68B188-E60B-461B-9C6B-DF47D1BAD688}"/>
                </a:ext>
              </a:extLst>
            </p:cNvPr>
            <p:cNvSpPr/>
            <p:nvPr/>
          </p:nvSpPr>
          <p:spPr>
            <a:xfrm>
              <a:off x="2781444" y="5939349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X[4]</a:t>
              </a:r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D4783B1-6892-43BF-B3FE-59531B9F2A9E}"/>
                </a:ext>
              </a:extLst>
            </p:cNvPr>
            <p:cNvSpPr/>
            <p:nvPr/>
          </p:nvSpPr>
          <p:spPr>
            <a:xfrm>
              <a:off x="3839100" y="5933744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X[5]</a:t>
              </a:r>
              <a:endParaRPr kumimoji="1" lang="ja-JP" altLang="en-US" sz="2400" dirty="0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F9AB486-DDD7-47AC-87C5-509101621D31}"/>
              </a:ext>
            </a:extLst>
          </p:cNvPr>
          <p:cNvSpPr/>
          <p:nvPr/>
        </p:nvSpPr>
        <p:spPr>
          <a:xfrm>
            <a:off x="1938528" y="2002311"/>
            <a:ext cx="5303520" cy="844429"/>
          </a:xfrm>
          <a:custGeom>
            <a:avLst/>
            <a:gdLst>
              <a:gd name="connsiteX0" fmla="*/ 0 w 5303520"/>
              <a:gd name="connsiteY0" fmla="*/ 661549 h 844429"/>
              <a:gd name="connsiteX1" fmla="*/ 1005840 w 5303520"/>
              <a:gd name="connsiteY1" fmla="*/ 3181 h 844429"/>
              <a:gd name="connsiteX2" fmla="*/ 2185416 w 5303520"/>
              <a:gd name="connsiteY2" fmla="*/ 423805 h 844429"/>
              <a:gd name="connsiteX3" fmla="*/ 3255264 w 5303520"/>
              <a:gd name="connsiteY3" fmla="*/ 716413 h 844429"/>
              <a:gd name="connsiteX4" fmla="*/ 4288536 w 5303520"/>
              <a:gd name="connsiteY4" fmla="*/ 469525 h 844429"/>
              <a:gd name="connsiteX5" fmla="*/ 5303520 w 5303520"/>
              <a:gd name="connsiteY5" fmla="*/ 844429 h 844429"/>
              <a:gd name="connsiteX6" fmla="*/ 5303520 w 5303520"/>
              <a:gd name="connsiteY6" fmla="*/ 844429 h 844429"/>
              <a:gd name="connsiteX7" fmla="*/ 5294376 w 5303520"/>
              <a:gd name="connsiteY7" fmla="*/ 844429 h 8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3520" h="844429">
                <a:moveTo>
                  <a:pt x="0" y="661549"/>
                </a:moveTo>
                <a:cubicBezTo>
                  <a:pt x="320802" y="352177"/>
                  <a:pt x="641604" y="42805"/>
                  <a:pt x="1005840" y="3181"/>
                </a:cubicBezTo>
                <a:cubicBezTo>
                  <a:pt x="1370076" y="-36443"/>
                  <a:pt x="1810512" y="304933"/>
                  <a:pt x="2185416" y="423805"/>
                </a:cubicBezTo>
                <a:cubicBezTo>
                  <a:pt x="2560320" y="542677"/>
                  <a:pt x="2904744" y="708793"/>
                  <a:pt x="3255264" y="716413"/>
                </a:cubicBezTo>
                <a:cubicBezTo>
                  <a:pt x="3605784" y="724033"/>
                  <a:pt x="3947160" y="448189"/>
                  <a:pt x="4288536" y="469525"/>
                </a:cubicBezTo>
                <a:cubicBezTo>
                  <a:pt x="4629912" y="490861"/>
                  <a:pt x="5303520" y="844429"/>
                  <a:pt x="5303520" y="844429"/>
                </a:cubicBezTo>
                <a:lnTo>
                  <a:pt x="5303520" y="844429"/>
                </a:lnTo>
                <a:lnTo>
                  <a:pt x="5294376" y="844429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736D53E-AEFF-4B5C-A74F-9CD3712441A9}"/>
              </a:ext>
            </a:extLst>
          </p:cNvPr>
          <p:cNvSpPr/>
          <p:nvPr/>
        </p:nvSpPr>
        <p:spPr>
          <a:xfrm>
            <a:off x="1984248" y="3761959"/>
            <a:ext cx="5335101" cy="880949"/>
          </a:xfrm>
          <a:custGeom>
            <a:avLst/>
            <a:gdLst>
              <a:gd name="connsiteX0" fmla="*/ 0 w 5335101"/>
              <a:gd name="connsiteY0" fmla="*/ 659313 h 880949"/>
              <a:gd name="connsiteX1" fmla="*/ 1051560 w 5335101"/>
              <a:gd name="connsiteY1" fmla="*/ 945 h 880949"/>
              <a:gd name="connsiteX2" fmla="*/ 2130552 w 5335101"/>
              <a:gd name="connsiteY2" fmla="*/ 522153 h 880949"/>
              <a:gd name="connsiteX3" fmla="*/ 3163824 w 5335101"/>
              <a:gd name="connsiteY3" fmla="*/ 878769 h 880949"/>
              <a:gd name="connsiteX4" fmla="*/ 4151376 w 5335101"/>
              <a:gd name="connsiteY4" fmla="*/ 357561 h 880949"/>
              <a:gd name="connsiteX5" fmla="*/ 5239512 w 5335101"/>
              <a:gd name="connsiteY5" fmla="*/ 741609 h 880949"/>
              <a:gd name="connsiteX6" fmla="*/ 5285232 w 5335101"/>
              <a:gd name="connsiteY6" fmla="*/ 741609 h 880949"/>
              <a:gd name="connsiteX7" fmla="*/ 5285232 w 5335101"/>
              <a:gd name="connsiteY7" fmla="*/ 778185 h 880949"/>
              <a:gd name="connsiteX8" fmla="*/ 5312664 w 5335101"/>
              <a:gd name="connsiteY8" fmla="*/ 787329 h 8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5101" h="880949">
                <a:moveTo>
                  <a:pt x="0" y="659313"/>
                </a:moveTo>
                <a:cubicBezTo>
                  <a:pt x="348234" y="341559"/>
                  <a:pt x="696468" y="23805"/>
                  <a:pt x="1051560" y="945"/>
                </a:cubicBezTo>
                <a:cubicBezTo>
                  <a:pt x="1406652" y="-21915"/>
                  <a:pt x="1778508" y="375849"/>
                  <a:pt x="2130552" y="522153"/>
                </a:cubicBezTo>
                <a:cubicBezTo>
                  <a:pt x="2482596" y="668457"/>
                  <a:pt x="2827020" y="906201"/>
                  <a:pt x="3163824" y="878769"/>
                </a:cubicBezTo>
                <a:cubicBezTo>
                  <a:pt x="3500628" y="851337"/>
                  <a:pt x="3805428" y="380421"/>
                  <a:pt x="4151376" y="357561"/>
                </a:cubicBezTo>
                <a:cubicBezTo>
                  <a:pt x="4497324" y="334701"/>
                  <a:pt x="5050536" y="677601"/>
                  <a:pt x="5239512" y="741609"/>
                </a:cubicBezTo>
                <a:cubicBezTo>
                  <a:pt x="5428488" y="805617"/>
                  <a:pt x="5277612" y="735513"/>
                  <a:pt x="5285232" y="741609"/>
                </a:cubicBezTo>
                <a:cubicBezTo>
                  <a:pt x="5292852" y="747705"/>
                  <a:pt x="5280660" y="770565"/>
                  <a:pt x="5285232" y="778185"/>
                </a:cubicBezTo>
                <a:cubicBezTo>
                  <a:pt x="5289804" y="785805"/>
                  <a:pt x="5301234" y="786567"/>
                  <a:pt x="5312664" y="787329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1E142AB-70A8-4DFD-831C-4A2584641D7F}"/>
              </a:ext>
            </a:extLst>
          </p:cNvPr>
          <p:cNvSpPr/>
          <p:nvPr/>
        </p:nvSpPr>
        <p:spPr>
          <a:xfrm>
            <a:off x="1697388" y="417246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CA2B445-3C54-4B6A-86FC-C95A3B5DBCD1}"/>
              </a:ext>
            </a:extLst>
          </p:cNvPr>
          <p:cNvSpPr/>
          <p:nvPr/>
        </p:nvSpPr>
        <p:spPr>
          <a:xfrm>
            <a:off x="2755044" y="3505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D2D155-F4DF-4D05-8D1C-9DED014629E6}"/>
              </a:ext>
            </a:extLst>
          </p:cNvPr>
          <p:cNvSpPr/>
          <p:nvPr/>
        </p:nvSpPr>
        <p:spPr>
          <a:xfrm>
            <a:off x="3823782" y="3973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7A1942-8791-492B-9FF1-1D156633770C}"/>
              </a:ext>
            </a:extLst>
          </p:cNvPr>
          <p:cNvSpPr/>
          <p:nvPr/>
        </p:nvSpPr>
        <p:spPr>
          <a:xfrm>
            <a:off x="4868004" y="4388252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84885EA-AB52-49F6-A6F5-8337C4276A00}"/>
              </a:ext>
            </a:extLst>
          </p:cNvPr>
          <p:cNvSpPr/>
          <p:nvPr/>
        </p:nvSpPr>
        <p:spPr>
          <a:xfrm>
            <a:off x="5923308" y="387618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A2D1AF-7816-43DF-A79B-1EBB2927389D}"/>
              </a:ext>
            </a:extLst>
          </p:cNvPr>
          <p:cNvSpPr/>
          <p:nvPr/>
        </p:nvSpPr>
        <p:spPr>
          <a:xfrm>
            <a:off x="6978612" y="4269380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/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</a:rPr>
                  <a:t>_old</a:t>
                </a:r>
                <a:endParaRPr lang="en-US" altLang="ja-JP" sz="2400" b="1" dirty="0">
                  <a:solidFill>
                    <a:schemeClr val="accent2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blipFill>
                <a:blip r:embed="rId3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E950A2C0-3FFC-4E79-A5B8-0E5FE6736974}"/>
              </a:ext>
            </a:extLst>
          </p:cNvPr>
          <p:cNvSpPr/>
          <p:nvPr/>
        </p:nvSpPr>
        <p:spPr>
          <a:xfrm>
            <a:off x="1693801" y="249458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C509C8-49B2-42A1-9837-64F5217D06D2}"/>
              </a:ext>
            </a:extLst>
          </p:cNvPr>
          <p:cNvSpPr/>
          <p:nvPr/>
        </p:nvSpPr>
        <p:spPr>
          <a:xfrm>
            <a:off x="2751457" y="1772285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E6A65CA-E37A-4FDD-9463-61A2EC0B4975}"/>
              </a:ext>
            </a:extLst>
          </p:cNvPr>
          <p:cNvSpPr/>
          <p:nvPr/>
        </p:nvSpPr>
        <p:spPr>
          <a:xfrm>
            <a:off x="3820195" y="2121413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0889E5-7C51-40A6-A4D9-C37534BB1E11}"/>
              </a:ext>
            </a:extLst>
          </p:cNvPr>
          <p:cNvSpPr/>
          <p:nvPr/>
        </p:nvSpPr>
        <p:spPr>
          <a:xfrm>
            <a:off x="5919721" y="219830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2C3956C-27F5-48AA-9AD0-8D7536483719}"/>
              </a:ext>
            </a:extLst>
          </p:cNvPr>
          <p:cNvSpPr/>
          <p:nvPr/>
        </p:nvSpPr>
        <p:spPr>
          <a:xfrm>
            <a:off x="6975025" y="2591501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/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new</a:t>
                </a:r>
                <a:endPara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blipFill>
                <a:blip r:embed="rId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86595F53-60BB-41FA-9EF8-FB7739340436}"/>
              </a:ext>
            </a:extLst>
          </p:cNvPr>
          <p:cNvSpPr/>
          <p:nvPr/>
        </p:nvSpPr>
        <p:spPr>
          <a:xfrm>
            <a:off x="4874100" y="2417480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211B54-87FF-4E03-9C09-CF47493AEC25}"/>
              </a:ext>
            </a:extLst>
          </p:cNvPr>
          <p:cNvCxnSpPr>
            <a:cxnSpLocks/>
          </p:cNvCxnSpPr>
          <p:nvPr/>
        </p:nvCxnSpPr>
        <p:spPr>
          <a:xfrm flipV="1">
            <a:off x="3151223" y="2622726"/>
            <a:ext cx="737207" cy="7391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4FCCCB-FCFF-4A01-A78B-671754C86D4A}"/>
              </a:ext>
            </a:extLst>
          </p:cNvPr>
          <p:cNvCxnSpPr>
            <a:cxnSpLocks/>
          </p:cNvCxnSpPr>
          <p:nvPr/>
        </p:nvCxnSpPr>
        <p:spPr>
          <a:xfrm flipV="1">
            <a:off x="4066885" y="2672208"/>
            <a:ext cx="0" cy="12098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5EBD78-C18F-4090-AB56-0A1AA18546D3}"/>
              </a:ext>
            </a:extLst>
          </p:cNvPr>
          <p:cNvCxnSpPr>
            <a:cxnSpLocks/>
          </p:cNvCxnSpPr>
          <p:nvPr/>
        </p:nvCxnSpPr>
        <p:spPr>
          <a:xfrm flipH="1" flipV="1">
            <a:off x="4245341" y="2641348"/>
            <a:ext cx="820985" cy="16173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ED6E46-2436-49E4-B741-9BF571509350}"/>
              </a:ext>
            </a:extLst>
          </p:cNvPr>
          <p:cNvSpPr txBox="1"/>
          <p:nvPr/>
        </p:nvSpPr>
        <p:spPr>
          <a:xfrm>
            <a:off x="857582" y="1158158"/>
            <a:ext cx="776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(i-1)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6D26FC-D343-41F9-BD20-6B96DFEE9424}"/>
              </a:ext>
            </a:extLst>
          </p:cNvPr>
          <p:cNvSpPr txBox="1"/>
          <p:nvPr/>
        </p:nvSpPr>
        <p:spPr>
          <a:xfrm>
            <a:off x="4739652" y="3085639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0" dirty="0">
                <a:effectLst/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7AEC75-ECB4-4E7B-9B3F-CA105E7BFB56}"/>
              </a:ext>
            </a:extLst>
          </p:cNvPr>
          <p:cNvSpPr txBox="1"/>
          <p:nvPr/>
        </p:nvSpPr>
        <p:spPr>
          <a:xfrm>
            <a:off x="4031790" y="3277148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B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0C945B-E711-467C-B2DC-9774603F1681}"/>
              </a:ext>
            </a:extLst>
          </p:cNvPr>
          <p:cNvSpPr txBox="1"/>
          <p:nvPr/>
        </p:nvSpPr>
        <p:spPr>
          <a:xfrm>
            <a:off x="3049450" y="2606757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C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</a:t>
            </a:r>
            <a:r>
              <a:rPr kumimoji="1" lang="ja-JP" altLang="en-US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 dirty="0"/>
                  <a:t>, Implicit Method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拡散（</a:t>
                </a:r>
                <a:r>
                  <a:rPr kumimoji="1" lang="en-US" altLang="ja-JP"/>
                  <a:t>diffusion</a:t>
                </a:r>
                <a:r>
                  <a:rPr kumimoji="1" lang="ja-JP" altLang="en-US"/>
                  <a:t>）：物理量が空間で散らばり、広がること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kumimoji="1" lang="en-US" altLang="ja-JP"/>
                  <a:t>1</a:t>
                </a:r>
                <a:r>
                  <a:rPr kumimoji="1" lang="ja-JP" altLang="en-US"/>
                  <a:t>次元の場合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 は拡散定数とよばれる正の量で，より一般には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455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5455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9231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89231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0CEA-A7F7-453B-9B48-E83FDF70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5ACB-8EF7-4522-B82B-A744B57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327460" cy="4584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b="1" dirty="0"/>
              <a:t>差分法</a:t>
            </a:r>
            <a:r>
              <a:rPr kumimoji="1" lang="ja-JP" altLang="en-US" dirty="0"/>
              <a:t>を実装したシミュレータ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HydroTherm</a:t>
            </a:r>
            <a:endParaRPr lang="en-US" altLang="ja-JP" dirty="0"/>
          </a:p>
          <a:p>
            <a:pPr lvl="1"/>
            <a:r>
              <a:rPr lang="en-US" altLang="ja-JP" dirty="0"/>
              <a:t>TOUGH2</a:t>
            </a:r>
          </a:p>
          <a:p>
            <a:pPr lvl="1"/>
            <a:r>
              <a:rPr lang="en-US" altLang="ja-JP" dirty="0" err="1"/>
              <a:t>tNavigator</a:t>
            </a:r>
            <a:r>
              <a:rPr lang="ja-JP" altLang="en-US" dirty="0"/>
              <a:t>　</a:t>
            </a:r>
            <a:r>
              <a:rPr lang="en-US" altLang="ja-JP" dirty="0"/>
              <a:t>(Rock Flow Dynamics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ECLIPSE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(Schlumberger</a:t>
            </a:r>
            <a:r>
              <a:rPr kumimoji="1" lang="ja-JP" altLang="en-US" dirty="0"/>
              <a:t>社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b="1" dirty="0"/>
              <a:t>体積法</a:t>
            </a:r>
            <a:r>
              <a:rPr lang="ja-JP" altLang="en-US" dirty="0"/>
              <a:t>を実装したシミュレータ</a:t>
            </a:r>
            <a:endParaRPr lang="en-US" altLang="ja-JP" dirty="0"/>
          </a:p>
          <a:p>
            <a:pPr lvl="1"/>
            <a:r>
              <a:rPr lang="en-US" altLang="ja-JP" dirty="0"/>
              <a:t>MRST (SINTEF</a:t>
            </a:r>
            <a:r>
              <a:rPr lang="ja-JP" altLang="en-US" dirty="0"/>
              <a:t>、</a:t>
            </a:r>
            <a:r>
              <a:rPr lang="en-US" altLang="ja-JP" dirty="0">
                <a:hlinkClick r:id="rId2"/>
              </a:rPr>
              <a:t>https://www.sintef.no/projectweb/mrst/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 err="1"/>
              <a:t>FaSTAR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JAXA</a:t>
            </a:r>
            <a:r>
              <a:rPr kumimoji="1" lang="ja-JP" altLang="en-US" dirty="0"/>
              <a:t>、非圧縮性流体解析）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9378F-EF30-42DD-BA50-D680094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</a:t>
            </a:r>
            <a:r>
              <a:rPr lang="en-US" altLang="ja-JP" b="1"/>
              <a:t>F</a:t>
            </a:r>
            <a:r>
              <a:rPr lang="en-US" altLang="ja-JP"/>
              <a:t>inite </a:t>
            </a:r>
            <a:r>
              <a:rPr lang="en-US" altLang="ja-JP" b="1"/>
              <a:t>V</a:t>
            </a:r>
            <a:r>
              <a:rPr lang="en-US" altLang="ja-JP"/>
              <a:t>olume </a:t>
            </a:r>
            <a:r>
              <a:rPr lang="en-US" altLang="ja-JP" b="1"/>
              <a:t>M</a:t>
            </a:r>
            <a:r>
              <a:rPr lang="en-US" altLang="ja-JP"/>
              <a:t>ethod</a:t>
            </a:r>
            <a:r>
              <a:rPr lang="ja-JP" altLang="en-US"/>
              <a:t>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 個の検査体積（</a:t>
                </a:r>
                <a:r>
                  <a:rPr kumimoji="1" lang="en-US" altLang="ja-JP" b="1"/>
                  <a:t>C</a:t>
                </a:r>
                <a:r>
                  <a:rPr kumimoji="1" lang="en-US" altLang="ja-JP"/>
                  <a:t>ontrol </a:t>
                </a:r>
                <a:r>
                  <a:rPr kumimoji="1" lang="en-US" altLang="ja-JP" b="1"/>
                  <a:t>V</a:t>
                </a:r>
                <a:r>
                  <a:rPr kumimoji="1" lang="en-US" altLang="ja-JP"/>
                  <a:t>olume</a:t>
                </a:r>
                <a:r>
                  <a:rPr kumimoji="1" lang="ja-JP" altLang="en-US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を面積分</a:t>
                </a:r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1567</Words>
  <Application>Microsoft Office PowerPoint</Application>
  <PresentationFormat>画面に合わせる (4:3)</PresentationFormat>
  <Paragraphs>343</Paragraphs>
  <Slides>28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コンテンツ</vt:lpstr>
      <vt:lpstr>コンテンツ</vt:lpstr>
      <vt:lpstr>1. 拡散方程式</vt:lpstr>
      <vt:lpstr>1.拡散方程式</vt:lpstr>
      <vt:lpstr>コンテンツ</vt:lpstr>
      <vt:lpstr>2. 有限体積法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コンテンツ</vt:lpstr>
      <vt:lpstr>4. 実装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2</cp:revision>
  <dcterms:created xsi:type="dcterms:W3CDTF">2021-12-10T05:19:43Z</dcterms:created>
  <dcterms:modified xsi:type="dcterms:W3CDTF">2023-02-16T12:31:35Z</dcterms:modified>
</cp:coreProperties>
</file>