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1"/>
  </p:notesMasterIdLst>
  <p:sldIdLst>
    <p:sldId id="256" r:id="rId2"/>
    <p:sldId id="288" r:id="rId3"/>
    <p:sldId id="258" r:id="rId4"/>
    <p:sldId id="267" r:id="rId5"/>
    <p:sldId id="260" r:id="rId6"/>
    <p:sldId id="262" r:id="rId7"/>
    <p:sldId id="276" r:id="rId8"/>
    <p:sldId id="289" r:id="rId9"/>
    <p:sldId id="264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9" r:id="rId18"/>
    <p:sldId id="287" r:id="rId19"/>
    <p:sldId id="277" r:id="rId20"/>
    <p:sldId id="285" r:id="rId21"/>
    <p:sldId id="280" r:id="rId22"/>
    <p:sldId id="274" r:id="rId23"/>
    <p:sldId id="281" r:id="rId24"/>
    <p:sldId id="282" r:id="rId25"/>
    <p:sldId id="286" r:id="rId26"/>
    <p:sldId id="278" r:id="rId27"/>
    <p:sldId id="275" r:id="rId28"/>
    <p:sldId id="290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5B9CD5"/>
    <a:srgbClr val="2CF452"/>
    <a:srgbClr val="BD652A"/>
    <a:srgbClr val="57C8F0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69443-3C73-4DF5-B22A-F6BC9CCFDF12}" v="37" dt="2022-04-27T07:57:14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  <pc:docChgLst>
    <pc:chgData name="hirose taichi" userId="ed2dc4b0-8795-4813-ada8-f41a239e7d7d" providerId="ADAL" clId="{31769443-3C73-4DF5-B22A-F6BC9CCFDF12}"/>
    <pc:docChg chg="undo custSel modSld">
      <pc:chgData name="hirose taichi" userId="ed2dc4b0-8795-4813-ada8-f41a239e7d7d" providerId="ADAL" clId="{31769443-3C73-4DF5-B22A-F6BC9CCFDF12}" dt="2022-04-27T07:57:14.484" v="73" actId="6549"/>
      <pc:docMkLst>
        <pc:docMk/>
      </pc:docMkLst>
      <pc:sldChg chg="modSp mod">
        <pc:chgData name="hirose taichi" userId="ed2dc4b0-8795-4813-ada8-f41a239e7d7d" providerId="ADAL" clId="{31769443-3C73-4DF5-B22A-F6BC9CCFDF12}" dt="2022-04-18T05:27:44.708" v="7" actId="14100"/>
        <pc:sldMkLst>
          <pc:docMk/>
          <pc:sldMk cId="3544704347" sldId="262"/>
        </pc:sldMkLst>
        <pc:spChg chg="mod">
          <ac:chgData name="hirose taichi" userId="ed2dc4b0-8795-4813-ada8-f41a239e7d7d" providerId="ADAL" clId="{31769443-3C73-4DF5-B22A-F6BC9CCFDF12}" dt="2022-04-18T05:27:21.717" v="2" actId="20577"/>
          <ac:spMkLst>
            <pc:docMk/>
            <pc:sldMk cId="3544704347" sldId="262"/>
            <ac:spMk id="3" creationId="{1F4DE3E6-5AB7-43E3-9E6D-647BFAAFC670}"/>
          </ac:spMkLst>
        </pc:spChg>
        <pc:graphicFrameChg chg="mod modGraphic">
          <ac:chgData name="hirose taichi" userId="ed2dc4b0-8795-4813-ada8-f41a239e7d7d" providerId="ADAL" clId="{31769443-3C73-4DF5-B22A-F6BC9CCFDF12}" dt="2022-04-18T05:27:44.708" v="7" actId="14100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31769443-3C73-4DF5-B22A-F6BC9CCFDF12}" dt="2022-04-18T05:27:37.144" v="5" actId="12788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31769443-3C73-4DF5-B22A-F6BC9CCFDF12}" dt="2022-04-27T07:57:14.484" v="73" actId="6549"/>
        <pc:sldMkLst>
          <pc:docMk/>
          <pc:sldMk cId="1569008903" sldId="268"/>
        </pc:sldMkLst>
        <pc:spChg chg="mod">
          <ac:chgData name="hirose taichi" userId="ed2dc4b0-8795-4813-ada8-f41a239e7d7d" providerId="ADAL" clId="{31769443-3C73-4DF5-B22A-F6BC9CCFDF12}" dt="2022-04-27T07:57:14.484" v="73" actId="6549"/>
          <ac:spMkLst>
            <pc:docMk/>
            <pc:sldMk cId="1569008903" sldId="268"/>
            <ac:spMk id="3" creationId="{CF2FBD71-5B65-40E3-B4E8-82EEF7843A3B}"/>
          </ac:spMkLst>
        </pc:spChg>
      </pc:sldChg>
      <pc:sldChg chg="delSp mod">
        <pc:chgData name="hirose taichi" userId="ed2dc4b0-8795-4813-ada8-f41a239e7d7d" providerId="ADAL" clId="{31769443-3C73-4DF5-B22A-F6BC9CCFDF12}" dt="2022-04-18T05:28:32.176" v="8" actId="478"/>
        <pc:sldMkLst>
          <pc:docMk/>
          <pc:sldMk cId="3913947164" sldId="269"/>
        </pc:sldMkLst>
        <pc:inkChg chg="del">
          <ac:chgData name="hirose taichi" userId="ed2dc4b0-8795-4813-ada8-f41a239e7d7d" providerId="ADAL" clId="{31769443-3C73-4DF5-B22A-F6BC9CCFDF12}" dt="2022-04-18T05:28:32.176" v="8" actId="478"/>
          <ac:inkMkLst>
            <pc:docMk/>
            <pc:sldMk cId="3913947164" sldId="269"/>
            <ac:inkMk id="5" creationId="{60BE83F8-63BB-4940-BF52-7620FE4764A7}"/>
          </ac:inkMkLst>
        </pc:inkChg>
      </pc:sldChg>
      <pc:sldChg chg="delSp mod">
        <pc:chgData name="hirose taichi" userId="ed2dc4b0-8795-4813-ada8-f41a239e7d7d" providerId="ADAL" clId="{31769443-3C73-4DF5-B22A-F6BC9CCFDF12}" dt="2022-04-18T05:28:37.734" v="9" actId="478"/>
        <pc:sldMkLst>
          <pc:docMk/>
          <pc:sldMk cId="2821139679" sldId="273"/>
        </pc:sldMkLst>
        <pc:inkChg chg="del">
          <ac:chgData name="hirose taichi" userId="ed2dc4b0-8795-4813-ada8-f41a239e7d7d" providerId="ADAL" clId="{31769443-3C73-4DF5-B22A-F6BC9CCFDF12}" dt="2022-04-18T05:28:37.734" v="9" actId="478"/>
          <ac:inkMkLst>
            <pc:docMk/>
            <pc:sldMk cId="2821139679" sldId="273"/>
            <ac:inkMk id="8" creationId="{B09EE0CF-B7FB-4F7D-9717-58909F0EC6FD}"/>
          </ac:inkMkLst>
        </pc:inkChg>
      </pc:sldChg>
      <pc:sldChg chg="delSp mod">
        <pc:chgData name="hirose taichi" userId="ed2dc4b0-8795-4813-ada8-f41a239e7d7d" providerId="ADAL" clId="{31769443-3C73-4DF5-B22A-F6BC9CCFDF12}" dt="2022-04-18T05:28:46.506" v="11" actId="478"/>
        <pc:sldMkLst>
          <pc:docMk/>
          <pc:sldMk cId="133006892" sldId="281"/>
        </pc:sldMkLst>
        <pc:inkChg chg="del">
          <ac:chgData name="hirose taichi" userId="ed2dc4b0-8795-4813-ada8-f41a239e7d7d" providerId="ADAL" clId="{31769443-3C73-4DF5-B22A-F6BC9CCFDF12}" dt="2022-04-18T05:28:46.506" v="11" actId="478"/>
          <ac:inkMkLst>
            <pc:docMk/>
            <pc:sldMk cId="133006892" sldId="281"/>
            <ac:inkMk id="2" creationId="{E04DC04F-AB75-40FA-AEF0-1277ADFF4757}"/>
          </ac:inkMkLst>
        </pc:inkChg>
      </pc:sldChg>
      <pc:sldChg chg="delSp mod">
        <pc:chgData name="hirose taichi" userId="ed2dc4b0-8795-4813-ada8-f41a239e7d7d" providerId="ADAL" clId="{31769443-3C73-4DF5-B22A-F6BC9CCFDF12}" dt="2022-04-18T05:28:41.719" v="10" actId="478"/>
        <pc:sldMkLst>
          <pc:docMk/>
          <pc:sldMk cId="2249044790" sldId="287"/>
        </pc:sldMkLst>
        <pc:inkChg chg="del">
          <ac:chgData name="hirose taichi" userId="ed2dc4b0-8795-4813-ada8-f41a239e7d7d" providerId="ADAL" clId="{31769443-3C73-4DF5-B22A-F6BC9CCFDF12}" dt="2022-04-18T05:28:41.719" v="10" actId="478"/>
          <ac:inkMkLst>
            <pc:docMk/>
            <pc:sldMk cId="2249044790" sldId="287"/>
            <ac:inkMk id="3" creationId="{79A8E5BF-9094-4D6C-BED5-C9FB5D2A221F}"/>
          </ac:inkMkLst>
        </pc:inkChg>
      </pc:sldChg>
      <pc:sldChg chg="addSp modSp mod">
        <pc:chgData name="hirose taichi" userId="ed2dc4b0-8795-4813-ada8-f41a239e7d7d" providerId="ADAL" clId="{31769443-3C73-4DF5-B22A-F6BC9CCFDF12}" dt="2022-04-18T05:30:36.715" v="40" actId="1076"/>
        <pc:sldMkLst>
          <pc:docMk/>
          <pc:sldMk cId="830955732" sldId="290"/>
        </pc:sldMkLst>
        <pc:spChg chg="mod">
          <ac:chgData name="hirose taichi" userId="ed2dc4b0-8795-4813-ada8-f41a239e7d7d" providerId="ADAL" clId="{31769443-3C73-4DF5-B22A-F6BC9CCFDF12}" dt="2022-04-18T05:29:15.807" v="18" actId="1076"/>
          <ac:spMkLst>
            <pc:docMk/>
            <pc:sldMk cId="830955732" sldId="290"/>
            <ac:spMk id="2" creationId="{2B9F8823-1066-44A9-8644-A7482C962FC5}"/>
          </ac:spMkLst>
        </pc:spChg>
        <pc:spChg chg="add mod">
          <ac:chgData name="hirose taichi" userId="ed2dc4b0-8795-4813-ada8-f41a239e7d7d" providerId="ADAL" clId="{31769443-3C73-4DF5-B22A-F6BC9CCFDF12}" dt="2022-04-18T05:30:06.414" v="33" actId="1076"/>
          <ac:spMkLst>
            <pc:docMk/>
            <pc:sldMk cId="830955732" sldId="290"/>
            <ac:spMk id="3" creationId="{E4ED6E46-2436-49E4-B741-9BF571509350}"/>
          </ac:spMkLst>
        </pc:spChg>
        <pc:spChg chg="add mod">
          <ac:chgData name="hirose taichi" userId="ed2dc4b0-8795-4813-ada8-f41a239e7d7d" providerId="ADAL" clId="{31769443-3C73-4DF5-B22A-F6BC9CCFDF12}" dt="2022-04-18T05:29:56.259" v="30" actId="1076"/>
          <ac:spMkLst>
            <pc:docMk/>
            <pc:sldMk cId="830955732" sldId="290"/>
            <ac:spMk id="40" creationId="{5B6D26FC-D343-41F9-BD20-6B96DFEE9424}"/>
          </ac:spMkLst>
        </pc:spChg>
        <pc:spChg chg="add mod">
          <ac:chgData name="hirose taichi" userId="ed2dc4b0-8795-4813-ada8-f41a239e7d7d" providerId="ADAL" clId="{31769443-3C73-4DF5-B22A-F6BC9CCFDF12}" dt="2022-04-18T05:30:21.803" v="37" actId="20577"/>
          <ac:spMkLst>
            <pc:docMk/>
            <pc:sldMk cId="830955732" sldId="290"/>
            <ac:spMk id="41" creationId="{DD7AEC75-ECB4-4E7B-9B3F-CA105E7BFB56}"/>
          </ac:spMkLst>
        </pc:spChg>
        <pc:spChg chg="add mod">
          <ac:chgData name="hirose taichi" userId="ed2dc4b0-8795-4813-ada8-f41a239e7d7d" providerId="ADAL" clId="{31769443-3C73-4DF5-B22A-F6BC9CCFDF12}" dt="2022-04-18T05:30:36.715" v="40" actId="1076"/>
          <ac:spMkLst>
            <pc:docMk/>
            <pc:sldMk cId="830955732" sldId="290"/>
            <ac:spMk id="43" creationId="{D80C945B-E711-467C-B2DC-9774603F1681}"/>
          </ac:spMkLst>
        </pc:spChg>
      </pc:sld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2T06:01:22.049" v="1839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2T06:01:22.049" v="1839"/>
        <pc:sldMkLst>
          <pc:docMk/>
          <pc:sldMk cId="3544704347" sldId="262"/>
        </pc:sldMkLst>
        <pc:spChg chg="mod">
          <ac:chgData name="hirose taichi" userId="ed2dc4b0-8795-4813-ada8-f41a239e7d7d" providerId="ADAL" clId="{64CBD865-ACC7-4160-A742-6FDC402E3748}" dt="2022-04-12T06:01:22.049" v="1839"/>
          <ac:spMkLst>
            <pc:docMk/>
            <pc:sldMk cId="3544704347" sldId="262"/>
            <ac:spMk id="3" creationId="{1F4DE3E6-5AB7-43E3-9E6D-647BFAAFC670}"/>
          </ac:spMkLst>
        </pc:spChg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3913947164" sldId="269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3913947164" sldId="269"/>
            <ac:inkMk id="5" creationId="{60BE83F8-63BB-4940-BF52-7620FE4764A7}"/>
          </ac:inkMkLst>
        </pc:ink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2821139679" sldId="273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821139679" sldId="273"/>
            <ac:inkMk id="8" creationId="{B09EE0CF-B7FB-4F7D-9717-58909F0EC6FD}"/>
          </ac:inkMkLst>
        </pc:ink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659706032" sldId="279"/>
            <ac:inkMk id="7" creationId="{FF05DC3E-6EC5-4B2D-A623-CC31642928A1}"/>
          </ac:inkMkLst>
        </pc:ink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33006892" sldId="281"/>
            <ac:inkMk id="2" creationId="{E04DC04F-AB75-40FA-AEF0-1277ADFF4757}"/>
          </ac:inkMkLst>
        </pc:ink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4-12T04:59:45.994" v="1825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249044790" sldId="287"/>
            <ac:inkMk id="3" creationId="{79A8E5BF-9094-4D6C-BED5-C9FB5D2A221F}"/>
          </ac:inkMkLst>
        </pc:ink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6:26:18.181" v="1824" actId="113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6:26:18.181" v="1824" actId="113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2T05:13:23.122" v="1836" actId="478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del mod">
          <ac:chgData name="hirose taichi" userId="ed2dc4b0-8795-4813-ada8-f41a239e7d7d" providerId="ADAL" clId="{64CBD865-ACC7-4160-A742-6FDC402E3748}" dt="2022-04-12T05:13:23.122" v="1836" actId="478"/>
          <ac:spMkLst>
            <pc:docMk/>
            <pc:sldMk cId="830955732" sldId="290"/>
            <ac:spMk id="3" creationId="{8631A368-2A51-48EE-9027-480A36544BDC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spChg chg="add del mod">
          <ac:chgData name="hirose taichi" userId="ed2dc4b0-8795-4813-ada8-f41a239e7d7d" providerId="ADAL" clId="{64CBD865-ACC7-4160-A742-6FDC402E3748}" dt="2022-04-12T05:13:18.232" v="1835" actId="478"/>
          <ac:spMkLst>
            <pc:docMk/>
            <pc:sldMk cId="830955732" sldId="290"/>
            <ac:spMk id="40" creationId="{F1087330-4CC0-4993-BE8D-17563F15299D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37:3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18025 9720 0,'16'0'79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r>
              <a:rPr kumimoji="1" lang="ja-JP" altLang="en-US"/>
              <a:t>次元問題なら、検査体積での体積分が、境界面での面積分になる。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左下がスタート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14:m>
                  <m:oMath xmlns:m="http://schemas.openxmlformats.org/officeDocument/2006/math">
                    <m:r>
                      <a:rPr kumimoji="1" lang="en-US" altLang="ja-JP" b="0" i="1" kern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は黒丸の距離</a:t>
                </a: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0.5(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∆𝑥_(𝑖</a:t>
                </a:r>
                <a:r>
                  <a:rPr lang="en-US" altLang="ja-JP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∆𝑥_𝑖 )</a:t>
                </a:r>
                <a:r>
                  <a:rPr kumimoji="1" lang="ja-JP" altLang="en-US"/>
                  <a:t>は黒丸の距離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7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一行ずつ説明。勾配０→</a:t>
            </a:r>
            <a:r>
              <a:rPr kumimoji="1" lang="en-US" altLang="ja-JP"/>
              <a:t>k , mu, dx</a:t>
            </a:r>
            <a:r>
              <a:rPr kumimoji="1" lang="ja-JP" altLang="en-US"/>
              <a:t>は基本的に非ゼロ。ということは</a:t>
            </a:r>
            <a:r>
              <a:rPr kumimoji="1" lang="en-US" altLang="ja-JP"/>
              <a:t>P1-P0=0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tef.no/projectweb/mr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/>
              <a:t>3. </a:t>
            </a:r>
            <a:r>
              <a:rPr lang="ja-JP" altLang="en-US"/>
              <a:t>拡散方程式（</a:t>
            </a:r>
            <a:r>
              <a:rPr lang="en-US" altLang="ja-JP"/>
              <a:t>1</a:t>
            </a:r>
            <a:r>
              <a:rPr lang="ja-JP" altLang="en-US"/>
              <a:t>次元）</a:t>
            </a:r>
            <a:endParaRPr lang="en-US" altLang="ja-JP"/>
          </a:p>
          <a:p>
            <a:r>
              <a:rPr lang="en-US" altLang="ja-JP"/>
              <a:t>3. Diffusion Equation (1-Dimensional)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有限体積法（時間項の積分）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で、拡散方程式の左辺　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を面積分</a:t>
                </a:r>
                <a:endParaRPr kumimoji="1"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/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/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かっこ 6">
            <a:extLst>
              <a:ext uri="{FF2B5EF4-FFF2-40B4-BE49-F238E27FC236}">
                <a16:creationId xmlns:a16="http://schemas.microsoft.com/office/drawing/2014/main" id="{7247D3FE-596D-4AAC-B497-89F9C537E0B1}"/>
              </a:ext>
            </a:extLst>
          </p:cNvPr>
          <p:cNvSpPr/>
          <p:nvPr/>
        </p:nvSpPr>
        <p:spPr>
          <a:xfrm rot="5400000">
            <a:off x="1754918" y="3759854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E63E7DCC-E130-4C02-82A1-8E2E15E5AF9D}"/>
              </a:ext>
            </a:extLst>
          </p:cNvPr>
          <p:cNvSpPr/>
          <p:nvPr/>
        </p:nvSpPr>
        <p:spPr>
          <a:xfrm>
            <a:off x="688526" y="4826336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/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有限体積法（空間項の積分）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  で、拡散方程式の右辺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　を積分する</a:t>
                </a:r>
                <a:r>
                  <a:rPr kumimoji="1" lang="ja-JP" altLang="en-US" sz="2000"/>
                  <a:t>と、</a:t>
                </a:r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</a:rPr>
                  <a:t>ストークス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の定理</a:t>
                </a:r>
                <a:r>
                  <a:rPr lang="ja-JP" altLang="en-US" sz="2000" dirty="0"/>
                  <a:t>より、</a:t>
                </a: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0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1F5E3-9CBF-4653-A730-297170C5CE03}"/>
              </a:ext>
            </a:extLst>
          </p:cNvPr>
          <p:cNvSpPr/>
          <p:nvPr/>
        </p:nvSpPr>
        <p:spPr>
          <a:xfrm>
            <a:off x="1560195" y="4914897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検査体積での面積分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3B82B6-2CA5-4BCF-846A-6D51D88497CF}"/>
              </a:ext>
            </a:extLst>
          </p:cNvPr>
          <p:cNvSpPr/>
          <p:nvPr/>
        </p:nvSpPr>
        <p:spPr>
          <a:xfrm>
            <a:off x="5697855" y="4914898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境界での線積分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30B8692-A3E1-49D5-B026-5BC060C97FBD}"/>
              </a:ext>
            </a:extLst>
          </p:cNvPr>
          <p:cNvSpPr/>
          <p:nvPr/>
        </p:nvSpPr>
        <p:spPr>
          <a:xfrm>
            <a:off x="4377690" y="5300184"/>
            <a:ext cx="971550" cy="3314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0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FF4CDB-118E-4348-8F9A-15FCAD34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05" y="1633157"/>
            <a:ext cx="5251845" cy="24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E53D7-C9DC-41C3-95FC-764C8F6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kumimoji="1" lang="en-US" altLang="ja-JP" b="0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kumimoji="1" lang="el-GR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37422-7E1A-4447-ADAF-9CAFA15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AA755B5F-0E9D-4128-B0D8-D44879CBAC3C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FEB1E64-1D18-4D19-8F2B-EFDD47BED65E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E1D8C1B-3E3A-4C16-81B7-16A9C1625E1C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E089F53-729C-4094-A11E-F76BC908CF86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5C75E17-B1AB-4CD4-8DF8-ED625E95CBF0}"/>
              </a:ext>
            </a:extLst>
          </p:cNvPr>
          <p:cNvGrpSpPr/>
          <p:nvPr/>
        </p:nvGrpSpPr>
        <p:grpSpPr>
          <a:xfrm>
            <a:off x="3491997" y="3939940"/>
            <a:ext cx="1008000" cy="515358"/>
            <a:chOff x="474479" y="3705012"/>
            <a:chExt cx="1080001" cy="51535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449CBED-AE1B-44BF-901F-2BBE78A44D4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4C4A0C8-945A-4900-9D2B-E3F8929DEE23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50935C2-DD41-4809-88FC-0720AA76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2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3368-B209-417E-9767-BB841CE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5D14-FA63-4825-938D-5EC1618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BE7EAE0A-94CE-4BD0-9B3F-E5633593972F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0D89D945-E67B-46DF-AE4B-299B6DDCAD57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30508C1D-6BBA-4824-AF51-350CE41CFC12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3FBE102-E3EC-4565-B0B7-1AEC7006BA52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B92B29-2C8A-46F5-B228-0D088231C7DC}"/>
              </a:ext>
            </a:extLst>
          </p:cNvPr>
          <p:cNvGrpSpPr/>
          <p:nvPr/>
        </p:nvGrpSpPr>
        <p:grpSpPr>
          <a:xfrm>
            <a:off x="3498977" y="3939940"/>
            <a:ext cx="1008000" cy="515358"/>
            <a:chOff x="474479" y="3705012"/>
            <a:chExt cx="1080001" cy="515358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151771-6200-43A6-AE0C-04DB5DAEB1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3131546-28C2-4340-9DAC-98CFF0B52B51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5548BBC-2336-4914-8431-F5227C9FC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5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7517A-D978-4924-A1DD-0B68A9A6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1" lang="en-US" altLang="ja-JP" sz="2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±1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の調和平均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53" r="-100309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5" t="-1053" r="-309" b="-1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1053" r="-100309" b="-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406C-D379-40A7-A248-74F7071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A946BDB-DDF4-4C8C-9A09-195FDE0FB8D6}"/>
              </a:ext>
            </a:extLst>
          </p:cNvPr>
          <p:cNvSpPr txBox="1">
            <a:spLocks/>
          </p:cNvSpPr>
          <p:nvPr/>
        </p:nvSpPr>
        <p:spPr>
          <a:xfrm>
            <a:off x="628650" y="2883852"/>
            <a:ext cx="3943350" cy="3472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Python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a=1;b=0;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2/(1/a + 1/b) 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Traceback (most recent call last): File "&lt;stdin&gt;", line 1, in &lt;module&gt; </a:t>
            </a:r>
            <a:r>
              <a:rPr lang="en-US" altLang="ja-JP" sz="1400" b="0" i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division by zero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scipy.stats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hmean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ja-JP" altLang="en-US" sz="16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がおすすめ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866104-8FBB-42C5-AC4E-3794F3FD7E7E}"/>
              </a:ext>
            </a:extLst>
          </p:cNvPr>
          <p:cNvSpPr txBox="1">
            <a:spLocks/>
          </p:cNvSpPr>
          <p:nvPr/>
        </p:nvSpPr>
        <p:spPr>
          <a:xfrm>
            <a:off x="4572000" y="2883851"/>
            <a:ext cx="3943350" cy="2144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MATLAB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/>
              <a:t>&gt;&gt; a = 1; b = 0;</a:t>
            </a:r>
          </a:p>
          <a:p>
            <a:pPr marL="0" indent="0">
              <a:buNone/>
            </a:pPr>
            <a:r>
              <a:rPr lang="en-US" altLang="ja-JP" sz="1400"/>
              <a:t>&gt;&gt; 2/(1/a + 1/b)</a:t>
            </a:r>
          </a:p>
          <a:p>
            <a:pPr marL="0" indent="0">
              <a:buNone/>
            </a:pPr>
            <a:r>
              <a:rPr lang="en-US" altLang="ja-JP" sz="1400" err="1"/>
              <a:t>ans</a:t>
            </a:r>
            <a:r>
              <a:rPr lang="en-US" altLang="ja-JP" sz="140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/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400" dirty="0"/>
                  <a:t>以降、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/>
                  <a:t> とおく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4239B5E-96F7-407E-B2BB-D3F2EE0B4CB8}"/>
              </a:ext>
            </a:extLst>
          </p:cNvPr>
          <p:cNvCxnSpPr>
            <a:cxnSpLocks/>
          </p:cNvCxnSpPr>
          <p:nvPr/>
        </p:nvCxnSpPr>
        <p:spPr>
          <a:xfrm flipH="1">
            <a:off x="5124450" y="1712909"/>
            <a:ext cx="742950" cy="1716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15"/>
            <a:ext cx="7886700" cy="1050719"/>
          </a:xfrm>
        </p:spPr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ja-JP" sz="2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f>
                        <m:fPr>
                          <m:ctrlPr>
                            <a:rPr kumimoji="1" lang="en-US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　　　　　　　　　　　　　　　　　　　</m:t>
                      </m:r>
                    </m:oMath>
                  </m:oMathPara>
                </a14:m>
                <a:endParaRPr lang="en-US" altLang="ja-JP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5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/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2200">
                    <a:solidFill>
                      <a:schemeClr val="bg1"/>
                    </a:solidFill>
                  </a:rPr>
                  <a:t>【</a:t>
                </a:r>
                <a:r>
                  <a:rPr lang="ja-JP" altLang="en-US" sz="2200">
                    <a:solidFill>
                      <a:schemeClr val="bg1"/>
                    </a:solidFill>
                  </a:rPr>
                  <a:t>仮定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】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 sz="2200">
                    <a:solidFill>
                      <a:schemeClr val="bg1"/>
                    </a:solidFill>
                  </a:rPr>
                  <a:t>貯留層を等分しているので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　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貯留層の厚さは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1</a:t>
                </a:r>
                <a:r>
                  <a:rPr kumimoji="1" lang="ja-JP" altLang="en-US" sz="2200">
                    <a:solidFill>
                      <a:schemeClr val="bg1"/>
                    </a:solidFill>
                  </a:rPr>
                  <a:t>とする（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）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右辺の圧力はすべて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sz="2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  <a:blipFill>
                <a:blip r:embed="rId3"/>
                <a:stretch>
                  <a:fillRect l="-926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/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solidFill>
                      <a:schemeClr val="tx1"/>
                    </a:solidFill>
                  </a:rPr>
                  <a:t>漸化式を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</a:rPr>
                  <a:t>について整理しよう！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blipFill>
                <a:blip r:embed="rId4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143E572-4DE9-4570-A6BF-55EE8E5E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55" y="1049757"/>
            <a:ext cx="2832495" cy="13263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511CF5-D299-4F54-BD04-5A61BE9A4F60}"/>
              </a:ext>
            </a:extLst>
          </p:cNvPr>
          <p:cNvCxnSpPr>
            <a:cxnSpLocks/>
          </p:cNvCxnSpPr>
          <p:nvPr/>
        </p:nvCxnSpPr>
        <p:spPr>
          <a:xfrm flipH="1">
            <a:off x="6294967" y="1791121"/>
            <a:ext cx="372533" cy="7975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3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ただし、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8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8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670" b="-92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DD8E65-166D-463D-B0A7-A322AE35C5A0}"/>
              </a:ext>
            </a:extLst>
          </p:cNvPr>
          <p:cNvSpPr/>
          <p:nvPr/>
        </p:nvSpPr>
        <p:spPr>
          <a:xfrm>
            <a:off x="3741499" y="1771650"/>
            <a:ext cx="4773852" cy="313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14:cNvPr>
              <p14:cNvContentPartPr/>
              <p14:nvPr/>
            </p14:nvContentPartPr>
            <p14:xfrm>
              <a:off x="6489000" y="3499200"/>
              <a:ext cx="612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640" y="3489840"/>
                <a:ext cx="24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/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40000"/>
                  </a:lnSpc>
                  <a:spcBef>
                    <a:spcPts val="1000"/>
                  </a:spcBef>
                </a:pPr>
                <a:r>
                  <a:rPr kumimoji="1" lang="ja-JP" altLang="ja-JP" sz="2400" kern="120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Meiryo UI" panose="020B0604030504040204" pitchFamily="50" charset="-128"/>
                  </a:rPr>
                  <a:t>解の安定条件は、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1</m:t>
                    </m:r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𝑒</m:t>
                        </m:r>
                      </m:sub>
                    </m:sSub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𝑤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ja-JP" altLang="ja-JP" sz="24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8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398" b="-92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904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174596"/>
            <a:ext cx="7374466" cy="24980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4851561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468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536637-BC8E-4C41-843A-D923D3B85A68}"/>
              </a:ext>
            </a:extLst>
          </p:cNvPr>
          <p:cNvGrpSpPr/>
          <p:nvPr/>
        </p:nvGrpSpPr>
        <p:grpSpPr>
          <a:xfrm>
            <a:off x="628650" y="552172"/>
            <a:ext cx="7886700" cy="951470"/>
            <a:chOff x="741405" y="1940011"/>
            <a:chExt cx="6969211" cy="9514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C646D5D-61C9-4A7C-8704-DEC92A999BDE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6180C-A932-4A73-B92B-0AA8A4C3584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スケジュール</a:t>
              </a:r>
            </a:p>
          </p:txBody>
        </p:sp>
      </p:grp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13E6238E-DD53-4C8D-B94A-5DA13F23E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547151"/>
              </p:ext>
            </p:extLst>
          </p:nvPr>
        </p:nvGraphicFramePr>
        <p:xfrm>
          <a:off x="624724" y="1851378"/>
          <a:ext cx="7894552" cy="463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32">
                  <a:extLst>
                    <a:ext uri="{9D8B030D-6E8A-4147-A177-3AD203B41FA5}">
                      <a16:colId xmlns:a16="http://schemas.microsoft.com/office/drawing/2014/main" val="1716323759"/>
                    </a:ext>
                  </a:extLst>
                </a:gridCol>
                <a:gridCol w="2664177">
                  <a:extLst>
                    <a:ext uri="{9D8B030D-6E8A-4147-A177-3AD203B41FA5}">
                      <a16:colId xmlns:a16="http://schemas.microsoft.com/office/drawing/2014/main" val="2829381518"/>
                    </a:ext>
                  </a:extLst>
                </a:gridCol>
                <a:gridCol w="1933787">
                  <a:extLst>
                    <a:ext uri="{9D8B030D-6E8A-4147-A177-3AD203B41FA5}">
                      <a16:colId xmlns:a16="http://schemas.microsoft.com/office/drawing/2014/main" val="1151947378"/>
                    </a:ext>
                  </a:extLst>
                </a:gridCol>
                <a:gridCol w="1945756">
                  <a:extLst>
                    <a:ext uri="{9D8B030D-6E8A-4147-A177-3AD203B41FA5}">
                      <a16:colId xmlns:a16="http://schemas.microsoft.com/office/drawing/2014/main" val="1395968348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題材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日時・場所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所要時間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3349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STEP 1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常微分方程式の時間積分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strike="sngStrike" dirty="0"/>
                        <a:t>4/11, 10:30-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strike="sngStrike" dirty="0"/>
                        <a:t>W2 – 544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演習</a:t>
                      </a:r>
                      <a:r>
                        <a:rPr kumimoji="1" lang="en-US" altLang="ja-JP" sz="1800" strike="sngStrike"/>
                        <a:t>20~30</a:t>
                      </a:r>
                      <a:r>
                        <a:rPr kumimoji="1" lang="ja-JP" altLang="en-US" sz="1800" strike="sngStrike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追加説明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355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STEP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1</a:t>
                      </a:r>
                      <a:r>
                        <a:rPr kumimoji="1" lang="ja-JP" altLang="en-US" sz="1800" strike="sngStrike" dirty="0"/>
                        <a:t>次元移流方程式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trike="sngStrike" dirty="0"/>
                        <a:t>4/11, 13:00-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trike="sngStrike" dirty="0"/>
                        <a:t>W2 – 544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演習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追加説明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1043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3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次元拡散方程式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4/12, 13:00-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8407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Extra STEP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貯留層解析入門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4/12, 14:15-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M2</a:t>
                      </a:r>
                      <a:r>
                        <a:rPr kumimoji="1" lang="ja-JP" altLang="en-US" sz="1800" dirty="0"/>
                        <a:t>研究紹介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両端の検査体積では何が起きるのか</a:t>
            </a:r>
            <a:r>
              <a:rPr kumimoji="1" lang="en-US" altLang="ja-JP"/>
              <a:t>?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94AE96-CE6F-4EB7-8198-5573C870ADCC}"/>
              </a:ext>
            </a:extLst>
          </p:cNvPr>
          <p:cNvSpPr/>
          <p:nvPr/>
        </p:nvSpPr>
        <p:spPr>
          <a:xfrm>
            <a:off x="628650" y="5065329"/>
            <a:ext cx="7920000" cy="12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　存在しない値を参照</a:t>
            </a: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83E81-E227-4975-96A8-68188FC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4" y="2895147"/>
            <a:ext cx="7656735" cy="216777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3AA9472-D019-465D-9D79-614E4B47E47E}"/>
              </a:ext>
            </a:extLst>
          </p:cNvPr>
          <p:cNvSpPr/>
          <p:nvPr/>
        </p:nvSpPr>
        <p:spPr>
          <a:xfrm>
            <a:off x="4561694" y="5195397"/>
            <a:ext cx="3792511" cy="1023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両端の検査体積には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特別な条件が必要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3A9B911-1581-4BEA-B3CA-BE659FA438FF}"/>
              </a:ext>
            </a:extLst>
          </p:cNvPr>
          <p:cNvSpPr/>
          <p:nvPr/>
        </p:nvSpPr>
        <p:spPr>
          <a:xfrm>
            <a:off x="3329945" y="5489640"/>
            <a:ext cx="786984" cy="4347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/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blipFill>
                <a:blip r:embed="rId4"/>
                <a:stretch>
                  <a:fillRect l="-1071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7" t="-833" r="-10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47" t="-833" r="-9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695" t="-833" r="-6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695" t="-833" r="-5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95" t="-833" r="-4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2542" t="-833" r="-10169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542" t="-833" r="-1695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026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28C4D-5CE9-4CA3-80BB-74957E21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99217-C26F-4462-A0F8-51292BD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境界条件では</a:t>
            </a:r>
            <a:r>
              <a:rPr kumimoji="1" lang="ja-JP" altLang="en-US" sz="2800" b="1">
                <a:solidFill>
                  <a:schemeClr val="accent1">
                    <a:lumMod val="75000"/>
                  </a:schemeClr>
                </a:solidFill>
              </a:rPr>
              <a:t>存在しない値をどう決めるか</a:t>
            </a:r>
            <a:r>
              <a:rPr kumimoji="1" lang="ja-JP" altLang="en-US"/>
              <a:t>がポイント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ABCAA3-D6D1-4E01-83D1-29A0A4E57FF7}"/>
              </a:ext>
            </a:extLst>
          </p:cNvPr>
          <p:cNvSpPr/>
          <p:nvPr/>
        </p:nvSpPr>
        <p:spPr>
          <a:xfrm>
            <a:off x="1701686" y="2811507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3-1</a:t>
            </a:r>
            <a:endParaRPr kumimoji="1" lang="ja-JP" altLang="en-US" sz="3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013B4E-7D92-435B-8B42-8400B1AFE9C0}"/>
              </a:ext>
            </a:extLst>
          </p:cNvPr>
          <p:cNvSpPr/>
          <p:nvPr/>
        </p:nvSpPr>
        <p:spPr>
          <a:xfrm>
            <a:off x="2776723" y="2811507"/>
            <a:ext cx="4665589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境界値を直接決める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68B05-83BC-4D33-B67C-329EE2701B93}"/>
              </a:ext>
            </a:extLst>
          </p:cNvPr>
          <p:cNvSpPr/>
          <p:nvPr/>
        </p:nvSpPr>
        <p:spPr>
          <a:xfrm>
            <a:off x="1701686" y="4006811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3-2</a:t>
            </a:r>
            <a:endParaRPr kumimoji="1" lang="ja-JP" altLang="en-US" sz="30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39A462-E8B9-417D-AEAA-7A21B071D20F}"/>
              </a:ext>
            </a:extLst>
          </p:cNvPr>
          <p:cNvSpPr/>
          <p:nvPr/>
        </p:nvSpPr>
        <p:spPr>
          <a:xfrm>
            <a:off x="2776725" y="4006811"/>
            <a:ext cx="4665588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境界値の勾配を決める</a:t>
            </a:r>
          </a:p>
        </p:txBody>
      </p:sp>
    </p:spTree>
    <p:extLst>
      <p:ext uri="{BB962C8B-B14F-4D97-AF65-F5344CB8AC3E}">
        <p14:creationId xmlns:p14="http://schemas.microsoft.com/office/powerpoint/2010/main" val="3242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境界での圧力値を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とする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と仮定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このとき、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40" r="-9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2542" t="-840" r="-10169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E6A695C-F17C-E44E-8775-76D4E02E7583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02AAD-74EE-0547-ADD3-13178731484A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>
                  <a:solidFill>
                    <a:schemeClr val="bg1"/>
                  </a:solidFill>
                </a:rPr>
                <a:t>3-1</a:t>
              </a:r>
              <a:endParaRPr kumimoji="1" lang="ja-JP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14DC785-F88D-8340-A1CF-ACCBBAA1C936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208DDA9-9891-45E6-B037-957DD1D5541D}"/>
              </a:ext>
            </a:extLst>
          </p:cNvPr>
          <p:cNvGrpSpPr/>
          <p:nvPr/>
        </p:nvGrpSpPr>
        <p:grpSpPr>
          <a:xfrm>
            <a:off x="7358890" y="2403024"/>
            <a:ext cx="879856" cy="662319"/>
            <a:chOff x="858785" y="2726998"/>
            <a:chExt cx="879856" cy="630774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F44069D-BBBF-4A7F-9530-3B8D49990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4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34372C3-1FCC-4560-A1C6-C48B493FA38A}"/>
              </a:ext>
            </a:extLst>
          </p:cNvPr>
          <p:cNvGrpSpPr/>
          <p:nvPr/>
        </p:nvGrpSpPr>
        <p:grpSpPr>
          <a:xfrm>
            <a:off x="905253" y="2403024"/>
            <a:ext cx="879856" cy="662319"/>
            <a:chOff x="858785" y="2726998"/>
            <a:chExt cx="879856" cy="63077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3ED2F9-BC6F-40AC-A893-9E1CDA1F6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428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𝑏𝐿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50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𝑏𝑅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" t="-781" r="-100615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blipFill>
                          <a:blip r:embed="rId6"/>
                          <a:stretch>
                            <a:fillRect l="-100154" t="-781" r="-615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38100" cmpd="sng">
                          <a:noFill/>
                        </a:lnT>
                        <a:blipFill>
                          <a:blip r:embed="rId6"/>
                          <a:stretch>
                            <a:fillRect l="-154" t="-101575" r="-10061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154" t="-101575" r="-615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354CDBB2-58C3-4E97-AAC9-2DFA72CE5E71}"/>
              </a:ext>
            </a:extLst>
          </p:cNvPr>
          <p:cNvSpPr/>
          <p:nvPr/>
        </p:nvSpPr>
        <p:spPr>
          <a:xfrm>
            <a:off x="4387024" y="4680548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81E884-CCCE-4BD4-BF73-07FCA6EA133E}"/>
              </a:ext>
            </a:extLst>
          </p:cNvPr>
          <p:cNvSpPr/>
          <p:nvPr/>
        </p:nvSpPr>
        <p:spPr>
          <a:xfrm>
            <a:off x="4387023" y="5481877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</p:spTree>
    <p:extLst>
      <p:ext uri="{BB962C8B-B14F-4D97-AF65-F5344CB8AC3E}">
        <p14:creationId xmlns:p14="http://schemas.microsoft.com/office/powerpoint/2010/main" val="56422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 ・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ja-JP" altLang="en-US" sz="2000" dirty="0"/>
                  <a:t>の値は次のように置換できる</a:t>
                </a:r>
                <a:r>
                  <a:rPr lang="en-US" altLang="ja-JP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18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3-1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3F34F8-AEEB-4985-A137-227B087CFABE}"/>
              </a:ext>
            </a:extLst>
          </p:cNvPr>
          <p:cNvSpPr/>
          <p:nvPr/>
        </p:nvSpPr>
        <p:spPr>
          <a:xfrm>
            <a:off x="730598" y="4895057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境界値を直接決める：ディレクレ条件</a:t>
            </a:r>
          </a:p>
        </p:txBody>
      </p:sp>
    </p:spTree>
    <p:extLst>
      <p:ext uri="{BB962C8B-B14F-4D97-AF65-F5344CB8AC3E}">
        <p14:creationId xmlns:p14="http://schemas.microsoft.com/office/powerpoint/2010/main" val="13300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間の</a:t>
                </a:r>
                <a:r>
                  <a:rPr kumimoji="1" lang="ja-JP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𝒌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𝑷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𝒙</m:t>
                            </m:r>
                          </m:den>
                        </m:f>
                      </m:e>
                      <m:sub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𝒊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1" dirty="0"/>
                  <a:t>の値を決める</a:t>
                </a:r>
                <a:r>
                  <a:rPr lang="ja-JP" altLang="en-US" dirty="0"/>
                  <a:t>。この境界で一番多いのは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勾配を </a:t>
                </a:r>
                <a:r>
                  <a:rPr lang="en-US" altLang="ja-JP" dirty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0 </a:t>
                </a: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にする境界条件</a:t>
                </a:r>
                <a:endParaRPr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lang="ja-JP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3-2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2494683-0A09-4316-88C1-DDB0C4922DB2}"/>
              </a:ext>
            </a:extLst>
          </p:cNvPr>
          <p:cNvSpPr/>
          <p:nvPr/>
        </p:nvSpPr>
        <p:spPr>
          <a:xfrm>
            <a:off x="628650" y="5464811"/>
            <a:ext cx="7886700" cy="7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境界との勾配を決める：ノイマン条件</a:t>
            </a:r>
          </a:p>
        </p:txBody>
      </p:sp>
    </p:spTree>
    <p:extLst>
      <p:ext uri="{BB962C8B-B14F-4D97-AF65-F5344CB8AC3E}">
        <p14:creationId xmlns:p14="http://schemas.microsoft.com/office/powerpoint/2010/main" val="353621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境界で</a:t>
                </a:r>
                <a:r>
                  <a:rPr lang="en-US" altLang="ja-JP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𝑘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𝑥</m:t>
                        </m:r>
                      </m:den>
                    </m:f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の時、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　</a:t>
                </a:r>
                <a:r>
                  <a:rPr lang="ja-JP" altLang="en-US" sz="2000" dirty="0"/>
                  <a:t>また</a:t>
                </a:r>
                <a:r>
                  <a:rPr lang="ja-JP" altLang="en-US" dirty="0"/>
                  <a:t>　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だから</a:t>
                </a: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3-2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53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325610"/>
            <a:ext cx="7374466" cy="35379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72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454"/>
            <a:ext cx="5914193" cy="51625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無限ループ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両端を除く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係数（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A, B, C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）の決定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, B = , C =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 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(i-1)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</a:t>
            </a:r>
            <a:r>
              <a:rPr lang="en-US" altLang="ja-JP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値のアップデート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 = t + dt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 &gt;= </a:t>
            </a:r>
            <a:r>
              <a:rPr lang="en-US" altLang="ja-JP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tmax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ループを抜ける。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C02FF-7357-4DF1-B4D6-1B5438B1A6D2}"/>
              </a:ext>
            </a:extLst>
          </p:cNvPr>
          <p:cNvGrpSpPr/>
          <p:nvPr/>
        </p:nvGrpSpPr>
        <p:grpSpPr>
          <a:xfrm>
            <a:off x="4315139" y="2673837"/>
            <a:ext cx="4200211" cy="3567165"/>
            <a:chOff x="4401178" y="1899138"/>
            <a:chExt cx="4200211" cy="356716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8A3DA4-05A6-44FE-9C9F-E88315E4704B}"/>
                </a:ext>
              </a:extLst>
            </p:cNvPr>
            <p:cNvSpPr/>
            <p:nvPr/>
          </p:nvSpPr>
          <p:spPr>
            <a:xfrm>
              <a:off x="4401178" y="1899138"/>
              <a:ext cx="4200211" cy="3567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2B9DB52-8929-4F6D-94F7-5E759A8E1A68}"/>
                </a:ext>
              </a:extLst>
            </p:cNvPr>
            <p:cNvGrpSpPr/>
            <p:nvPr/>
          </p:nvGrpSpPr>
          <p:grpSpPr>
            <a:xfrm>
              <a:off x="4596283" y="2105025"/>
              <a:ext cx="3810000" cy="3210658"/>
              <a:chOff x="4572000" y="2105025"/>
              <a:chExt cx="3810000" cy="321065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B27A4D5-8FB3-4138-8A71-7F01B69F74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105025"/>
                <a:ext cx="3810000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F52476-06CA-4E35-8182-F8791FACFE29}"/>
                  </a:ext>
                </a:extLst>
              </p:cNvPr>
              <p:cNvSpPr/>
              <p:nvPr/>
            </p:nvSpPr>
            <p:spPr>
              <a:xfrm>
                <a:off x="4572000" y="4752975"/>
                <a:ext cx="3810000" cy="5627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ysClr val="windowText" lastClr="000000"/>
                    </a:solidFill>
                  </a:rPr>
                  <a:t>このようなグラフが表示されれば成功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764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8823-1066-44A9-8644-A7482C96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0CB813-B983-4415-87A7-4F184DB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6A6DF6-AD13-4BBC-B08C-329DA38EF4BE}"/>
              </a:ext>
            </a:extLst>
          </p:cNvPr>
          <p:cNvCxnSpPr>
            <a:cxnSpLocks/>
          </p:cNvCxnSpPr>
          <p:nvPr/>
        </p:nvCxnSpPr>
        <p:spPr>
          <a:xfrm>
            <a:off x="628650" y="5496497"/>
            <a:ext cx="788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56AAAC-4282-472A-91F3-E2C37E0559DF}"/>
              </a:ext>
            </a:extLst>
          </p:cNvPr>
          <p:cNvGrpSpPr/>
          <p:nvPr/>
        </p:nvGrpSpPr>
        <p:grpSpPr>
          <a:xfrm>
            <a:off x="1697388" y="5243256"/>
            <a:ext cx="5749224" cy="468000"/>
            <a:chOff x="1287648" y="5243256"/>
            <a:chExt cx="5749224" cy="468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7924E9-D2A9-4CB5-A9A7-B77EF600F75F}"/>
                </a:ext>
              </a:extLst>
            </p:cNvPr>
            <p:cNvSpPr/>
            <p:nvPr/>
          </p:nvSpPr>
          <p:spPr>
            <a:xfrm>
              <a:off x="128764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D1556FC-5D58-431E-B089-638319C04535}"/>
                </a:ext>
              </a:extLst>
            </p:cNvPr>
            <p:cNvSpPr/>
            <p:nvPr/>
          </p:nvSpPr>
          <p:spPr>
            <a:xfrm>
              <a:off x="234530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663BB58E-F2DD-455D-8026-FFF8E99F8CFD}"/>
                </a:ext>
              </a:extLst>
            </p:cNvPr>
            <p:cNvSpPr/>
            <p:nvPr/>
          </p:nvSpPr>
          <p:spPr>
            <a:xfrm>
              <a:off x="3402960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2</a:t>
              </a:r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FF6B40F-6FBF-45CA-A3AB-D00B9EAD349A}"/>
                </a:ext>
              </a:extLst>
            </p:cNvPr>
            <p:cNvSpPr/>
            <p:nvPr/>
          </p:nvSpPr>
          <p:spPr>
            <a:xfrm>
              <a:off x="445826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0DD13C-5D0D-4B0D-AC40-C1EA1CA9D5A7}"/>
                </a:ext>
              </a:extLst>
            </p:cNvPr>
            <p:cNvSpPr/>
            <p:nvPr/>
          </p:nvSpPr>
          <p:spPr>
            <a:xfrm>
              <a:off x="551356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1B24B8A-1CE2-4EB1-A9B1-4CA503E8AA46}"/>
                </a:ext>
              </a:extLst>
            </p:cNvPr>
            <p:cNvSpPr/>
            <p:nvPr/>
          </p:nvSpPr>
          <p:spPr>
            <a:xfrm>
              <a:off x="6568872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5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/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11B950-DEA4-41ED-ACD4-78378C1C26C3}"/>
              </a:ext>
            </a:extLst>
          </p:cNvPr>
          <p:cNvSpPr/>
          <p:nvPr/>
        </p:nvSpPr>
        <p:spPr>
          <a:xfrm>
            <a:off x="1571388" y="5782677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X[0]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16429CF-B543-4424-B2EA-B904CA01B4C8}"/>
              </a:ext>
            </a:extLst>
          </p:cNvPr>
          <p:cNvSpPr/>
          <p:nvPr/>
        </p:nvSpPr>
        <p:spPr>
          <a:xfrm>
            <a:off x="2629044" y="5786949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X[1]</a:t>
            </a:r>
            <a:endParaRPr kumimoji="1"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516716-8C1D-4B34-BC50-AA5B590EE15C}"/>
              </a:ext>
            </a:extLst>
          </p:cNvPr>
          <p:cNvSpPr/>
          <p:nvPr/>
        </p:nvSpPr>
        <p:spPr>
          <a:xfrm>
            <a:off x="3686700" y="5781344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X[2]</a:t>
            </a:r>
            <a:endParaRPr kumimoji="1" lang="ja-JP" altLang="en-US" sz="24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30D9B51-B952-4ED6-BE88-23A286B419DC}"/>
              </a:ext>
            </a:extLst>
          </p:cNvPr>
          <p:cNvGrpSpPr/>
          <p:nvPr/>
        </p:nvGrpSpPr>
        <p:grpSpPr>
          <a:xfrm>
            <a:off x="4739652" y="5788477"/>
            <a:ext cx="2835312" cy="545605"/>
            <a:chOff x="1723788" y="5933744"/>
            <a:chExt cx="2835312" cy="54560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4D0C552-B437-47AD-8B62-C4D7F0A74B75}"/>
                </a:ext>
              </a:extLst>
            </p:cNvPr>
            <p:cNvSpPr/>
            <p:nvPr/>
          </p:nvSpPr>
          <p:spPr>
            <a:xfrm>
              <a:off x="1723788" y="5935077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X[3]</a:t>
              </a:r>
              <a:endParaRPr kumimoji="1" lang="ja-JP" altLang="en-US" sz="2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D68B188-E60B-461B-9C6B-DF47D1BAD688}"/>
                </a:ext>
              </a:extLst>
            </p:cNvPr>
            <p:cNvSpPr/>
            <p:nvPr/>
          </p:nvSpPr>
          <p:spPr>
            <a:xfrm>
              <a:off x="2781444" y="5939349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X[4]</a:t>
              </a:r>
              <a:endParaRPr kumimoji="1" lang="ja-JP" altLang="en-US" sz="24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D4783B1-6892-43BF-B3FE-59531B9F2A9E}"/>
                </a:ext>
              </a:extLst>
            </p:cNvPr>
            <p:cNvSpPr/>
            <p:nvPr/>
          </p:nvSpPr>
          <p:spPr>
            <a:xfrm>
              <a:off x="3839100" y="5933744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X[5]</a:t>
              </a:r>
              <a:endParaRPr kumimoji="1" lang="ja-JP" altLang="en-US" sz="2400" dirty="0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F9AB486-DDD7-47AC-87C5-509101621D31}"/>
              </a:ext>
            </a:extLst>
          </p:cNvPr>
          <p:cNvSpPr/>
          <p:nvPr/>
        </p:nvSpPr>
        <p:spPr>
          <a:xfrm>
            <a:off x="1938528" y="2002311"/>
            <a:ext cx="5303520" cy="844429"/>
          </a:xfrm>
          <a:custGeom>
            <a:avLst/>
            <a:gdLst>
              <a:gd name="connsiteX0" fmla="*/ 0 w 5303520"/>
              <a:gd name="connsiteY0" fmla="*/ 661549 h 844429"/>
              <a:gd name="connsiteX1" fmla="*/ 1005840 w 5303520"/>
              <a:gd name="connsiteY1" fmla="*/ 3181 h 844429"/>
              <a:gd name="connsiteX2" fmla="*/ 2185416 w 5303520"/>
              <a:gd name="connsiteY2" fmla="*/ 423805 h 844429"/>
              <a:gd name="connsiteX3" fmla="*/ 3255264 w 5303520"/>
              <a:gd name="connsiteY3" fmla="*/ 716413 h 844429"/>
              <a:gd name="connsiteX4" fmla="*/ 4288536 w 5303520"/>
              <a:gd name="connsiteY4" fmla="*/ 469525 h 844429"/>
              <a:gd name="connsiteX5" fmla="*/ 5303520 w 5303520"/>
              <a:gd name="connsiteY5" fmla="*/ 844429 h 844429"/>
              <a:gd name="connsiteX6" fmla="*/ 5303520 w 5303520"/>
              <a:gd name="connsiteY6" fmla="*/ 844429 h 844429"/>
              <a:gd name="connsiteX7" fmla="*/ 5294376 w 5303520"/>
              <a:gd name="connsiteY7" fmla="*/ 844429 h 84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3520" h="844429">
                <a:moveTo>
                  <a:pt x="0" y="661549"/>
                </a:moveTo>
                <a:cubicBezTo>
                  <a:pt x="320802" y="352177"/>
                  <a:pt x="641604" y="42805"/>
                  <a:pt x="1005840" y="3181"/>
                </a:cubicBezTo>
                <a:cubicBezTo>
                  <a:pt x="1370076" y="-36443"/>
                  <a:pt x="1810512" y="304933"/>
                  <a:pt x="2185416" y="423805"/>
                </a:cubicBezTo>
                <a:cubicBezTo>
                  <a:pt x="2560320" y="542677"/>
                  <a:pt x="2904744" y="708793"/>
                  <a:pt x="3255264" y="716413"/>
                </a:cubicBezTo>
                <a:cubicBezTo>
                  <a:pt x="3605784" y="724033"/>
                  <a:pt x="3947160" y="448189"/>
                  <a:pt x="4288536" y="469525"/>
                </a:cubicBezTo>
                <a:cubicBezTo>
                  <a:pt x="4629912" y="490861"/>
                  <a:pt x="5303520" y="844429"/>
                  <a:pt x="5303520" y="844429"/>
                </a:cubicBezTo>
                <a:lnTo>
                  <a:pt x="5303520" y="844429"/>
                </a:lnTo>
                <a:lnTo>
                  <a:pt x="5294376" y="844429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736D53E-AEFF-4B5C-A74F-9CD3712441A9}"/>
              </a:ext>
            </a:extLst>
          </p:cNvPr>
          <p:cNvSpPr/>
          <p:nvPr/>
        </p:nvSpPr>
        <p:spPr>
          <a:xfrm>
            <a:off x="1984248" y="3761959"/>
            <a:ext cx="5335101" cy="880949"/>
          </a:xfrm>
          <a:custGeom>
            <a:avLst/>
            <a:gdLst>
              <a:gd name="connsiteX0" fmla="*/ 0 w 5335101"/>
              <a:gd name="connsiteY0" fmla="*/ 659313 h 880949"/>
              <a:gd name="connsiteX1" fmla="*/ 1051560 w 5335101"/>
              <a:gd name="connsiteY1" fmla="*/ 945 h 880949"/>
              <a:gd name="connsiteX2" fmla="*/ 2130552 w 5335101"/>
              <a:gd name="connsiteY2" fmla="*/ 522153 h 880949"/>
              <a:gd name="connsiteX3" fmla="*/ 3163824 w 5335101"/>
              <a:gd name="connsiteY3" fmla="*/ 878769 h 880949"/>
              <a:gd name="connsiteX4" fmla="*/ 4151376 w 5335101"/>
              <a:gd name="connsiteY4" fmla="*/ 357561 h 880949"/>
              <a:gd name="connsiteX5" fmla="*/ 5239512 w 5335101"/>
              <a:gd name="connsiteY5" fmla="*/ 741609 h 880949"/>
              <a:gd name="connsiteX6" fmla="*/ 5285232 w 5335101"/>
              <a:gd name="connsiteY6" fmla="*/ 741609 h 880949"/>
              <a:gd name="connsiteX7" fmla="*/ 5285232 w 5335101"/>
              <a:gd name="connsiteY7" fmla="*/ 778185 h 880949"/>
              <a:gd name="connsiteX8" fmla="*/ 5312664 w 5335101"/>
              <a:gd name="connsiteY8" fmla="*/ 787329 h 8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5101" h="880949">
                <a:moveTo>
                  <a:pt x="0" y="659313"/>
                </a:moveTo>
                <a:cubicBezTo>
                  <a:pt x="348234" y="341559"/>
                  <a:pt x="696468" y="23805"/>
                  <a:pt x="1051560" y="945"/>
                </a:cubicBezTo>
                <a:cubicBezTo>
                  <a:pt x="1406652" y="-21915"/>
                  <a:pt x="1778508" y="375849"/>
                  <a:pt x="2130552" y="522153"/>
                </a:cubicBezTo>
                <a:cubicBezTo>
                  <a:pt x="2482596" y="668457"/>
                  <a:pt x="2827020" y="906201"/>
                  <a:pt x="3163824" y="878769"/>
                </a:cubicBezTo>
                <a:cubicBezTo>
                  <a:pt x="3500628" y="851337"/>
                  <a:pt x="3805428" y="380421"/>
                  <a:pt x="4151376" y="357561"/>
                </a:cubicBezTo>
                <a:cubicBezTo>
                  <a:pt x="4497324" y="334701"/>
                  <a:pt x="5050536" y="677601"/>
                  <a:pt x="5239512" y="741609"/>
                </a:cubicBezTo>
                <a:cubicBezTo>
                  <a:pt x="5428488" y="805617"/>
                  <a:pt x="5277612" y="735513"/>
                  <a:pt x="5285232" y="741609"/>
                </a:cubicBezTo>
                <a:cubicBezTo>
                  <a:pt x="5292852" y="747705"/>
                  <a:pt x="5280660" y="770565"/>
                  <a:pt x="5285232" y="778185"/>
                </a:cubicBezTo>
                <a:cubicBezTo>
                  <a:pt x="5289804" y="785805"/>
                  <a:pt x="5301234" y="786567"/>
                  <a:pt x="5312664" y="787329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1E142AB-70A8-4DFD-831C-4A2584641D7F}"/>
              </a:ext>
            </a:extLst>
          </p:cNvPr>
          <p:cNvSpPr/>
          <p:nvPr/>
        </p:nvSpPr>
        <p:spPr>
          <a:xfrm>
            <a:off x="1697388" y="417246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CA2B445-3C54-4B6A-86FC-C95A3B5DBCD1}"/>
              </a:ext>
            </a:extLst>
          </p:cNvPr>
          <p:cNvSpPr/>
          <p:nvPr/>
        </p:nvSpPr>
        <p:spPr>
          <a:xfrm>
            <a:off x="2755044" y="3505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D2D155-F4DF-4D05-8D1C-9DED014629E6}"/>
              </a:ext>
            </a:extLst>
          </p:cNvPr>
          <p:cNvSpPr/>
          <p:nvPr/>
        </p:nvSpPr>
        <p:spPr>
          <a:xfrm>
            <a:off x="3823782" y="3973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7A1942-8791-492B-9FF1-1D156633770C}"/>
              </a:ext>
            </a:extLst>
          </p:cNvPr>
          <p:cNvSpPr/>
          <p:nvPr/>
        </p:nvSpPr>
        <p:spPr>
          <a:xfrm>
            <a:off x="4868004" y="4388252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84885EA-AB52-49F6-A6F5-8337C4276A00}"/>
              </a:ext>
            </a:extLst>
          </p:cNvPr>
          <p:cNvSpPr/>
          <p:nvPr/>
        </p:nvSpPr>
        <p:spPr>
          <a:xfrm>
            <a:off x="5923308" y="387618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A2D1AF-7816-43DF-A79B-1EBB2927389D}"/>
              </a:ext>
            </a:extLst>
          </p:cNvPr>
          <p:cNvSpPr/>
          <p:nvPr/>
        </p:nvSpPr>
        <p:spPr>
          <a:xfrm>
            <a:off x="6978612" y="4269380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/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2"/>
                    </a:solidFill>
                    <a:effectLst/>
                    <a:latin typeface="Courier New" panose="02070309020205020404" pitchFamily="49" charset="0"/>
                  </a:rPr>
                  <a:t>_old</a:t>
                </a:r>
                <a:endParaRPr lang="en-US" altLang="ja-JP" sz="2400" b="1" dirty="0">
                  <a:solidFill>
                    <a:schemeClr val="accent2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blipFill>
                <a:blip r:embed="rId3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E950A2C0-3FFC-4E79-A5B8-0E5FE6736974}"/>
              </a:ext>
            </a:extLst>
          </p:cNvPr>
          <p:cNvSpPr/>
          <p:nvPr/>
        </p:nvSpPr>
        <p:spPr>
          <a:xfrm>
            <a:off x="1693801" y="249458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C509C8-49B2-42A1-9837-64F5217D06D2}"/>
              </a:ext>
            </a:extLst>
          </p:cNvPr>
          <p:cNvSpPr/>
          <p:nvPr/>
        </p:nvSpPr>
        <p:spPr>
          <a:xfrm>
            <a:off x="2751457" y="1772285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E6A65CA-E37A-4FDD-9463-61A2EC0B4975}"/>
              </a:ext>
            </a:extLst>
          </p:cNvPr>
          <p:cNvSpPr/>
          <p:nvPr/>
        </p:nvSpPr>
        <p:spPr>
          <a:xfrm>
            <a:off x="3820195" y="2121413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0889E5-7C51-40A6-A4D9-C37534BB1E11}"/>
              </a:ext>
            </a:extLst>
          </p:cNvPr>
          <p:cNvSpPr/>
          <p:nvPr/>
        </p:nvSpPr>
        <p:spPr>
          <a:xfrm>
            <a:off x="5919721" y="219830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2C3956C-27F5-48AA-9AD0-8D7536483719}"/>
              </a:ext>
            </a:extLst>
          </p:cNvPr>
          <p:cNvSpPr/>
          <p:nvPr/>
        </p:nvSpPr>
        <p:spPr>
          <a:xfrm>
            <a:off x="6975025" y="2591501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/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new</a:t>
                </a:r>
                <a:endPara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blipFill>
                <a:blip r:embed="rId4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86595F53-60BB-41FA-9EF8-FB7739340436}"/>
              </a:ext>
            </a:extLst>
          </p:cNvPr>
          <p:cNvSpPr/>
          <p:nvPr/>
        </p:nvSpPr>
        <p:spPr>
          <a:xfrm>
            <a:off x="4874100" y="2417480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5211B54-87FF-4E03-9C09-CF47493AEC25}"/>
              </a:ext>
            </a:extLst>
          </p:cNvPr>
          <p:cNvCxnSpPr>
            <a:cxnSpLocks/>
          </p:cNvCxnSpPr>
          <p:nvPr/>
        </p:nvCxnSpPr>
        <p:spPr>
          <a:xfrm flipV="1">
            <a:off x="3151223" y="2622726"/>
            <a:ext cx="737207" cy="7391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4FCCCB-FCFF-4A01-A78B-671754C86D4A}"/>
              </a:ext>
            </a:extLst>
          </p:cNvPr>
          <p:cNvCxnSpPr>
            <a:cxnSpLocks/>
          </p:cNvCxnSpPr>
          <p:nvPr/>
        </p:nvCxnSpPr>
        <p:spPr>
          <a:xfrm flipV="1">
            <a:off x="4066885" y="2672208"/>
            <a:ext cx="0" cy="12098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B5EBD78-C18F-4090-AB56-0A1AA18546D3}"/>
              </a:ext>
            </a:extLst>
          </p:cNvPr>
          <p:cNvCxnSpPr>
            <a:cxnSpLocks/>
          </p:cNvCxnSpPr>
          <p:nvPr/>
        </p:nvCxnSpPr>
        <p:spPr>
          <a:xfrm flipH="1" flipV="1">
            <a:off x="4245341" y="2641348"/>
            <a:ext cx="820985" cy="16173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ED6E46-2436-49E4-B741-9BF571509350}"/>
              </a:ext>
            </a:extLst>
          </p:cNvPr>
          <p:cNvSpPr txBox="1"/>
          <p:nvPr/>
        </p:nvSpPr>
        <p:spPr>
          <a:xfrm>
            <a:off x="857582" y="1158158"/>
            <a:ext cx="776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(i-1)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B6D26FC-D343-41F9-BD20-6B96DFEE9424}"/>
              </a:ext>
            </a:extLst>
          </p:cNvPr>
          <p:cNvSpPr txBox="1"/>
          <p:nvPr/>
        </p:nvSpPr>
        <p:spPr>
          <a:xfrm>
            <a:off x="4739652" y="3085639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0" dirty="0">
                <a:effectLst/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7AEC75-ECB4-4E7B-9B3F-CA105E7BFB56}"/>
              </a:ext>
            </a:extLst>
          </p:cNvPr>
          <p:cNvSpPr txBox="1"/>
          <p:nvPr/>
        </p:nvSpPr>
        <p:spPr>
          <a:xfrm>
            <a:off x="4031790" y="3277148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B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0C945B-E711-467C-B2DC-9774603F1681}"/>
              </a:ext>
            </a:extLst>
          </p:cNvPr>
          <p:cNvSpPr txBox="1"/>
          <p:nvPr/>
        </p:nvSpPr>
        <p:spPr>
          <a:xfrm>
            <a:off x="3049450" y="2606757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C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55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C522-2080-4368-B2C7-EF23FF8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</a:t>
            </a:r>
            <a:r>
              <a:rPr kumimoji="1" lang="ja-JP" altLang="en-US"/>
              <a:t>補足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2</a:t>
                </a:r>
                <a:r>
                  <a:rPr lang="ja-JP" altLang="en-US" dirty="0"/>
                  <a:t>つの境界条件の物理的な意味は？</a:t>
                </a:r>
                <a:endParaRPr lang="en-US" altLang="ja-JP" dirty="0"/>
              </a:p>
              <a:p>
                <a:r>
                  <a:rPr lang="ja-JP" altLang="en-US" dirty="0"/>
                  <a:t>スライド </a:t>
                </a:r>
                <a:r>
                  <a:rPr lang="en-US" altLang="ja-JP" dirty="0"/>
                  <a:t>#14 ~ #15</a:t>
                </a:r>
                <a:r>
                  <a:rPr lang="ja-JP" altLang="en-US" dirty="0"/>
                  <a:t>の過程で、右辺の圧力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とするとどうなる？また、それらの関係式はどう解く？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Hint</a:t>
                </a:r>
                <a:r>
                  <a:rPr lang="ja-JP" altLang="en-US" dirty="0"/>
                  <a:t>：陰解法</a:t>
                </a:r>
                <a:r>
                  <a:rPr lang="en-US" altLang="ja-JP" dirty="0"/>
                  <a:t>, Implicit Method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2037D-57D3-4960-A9EB-DA8FE94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15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2466564"/>
            <a:ext cx="7374466" cy="35550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274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5444-DE67-473A-8AD7-FEFECE4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拡散（</a:t>
                </a:r>
                <a:r>
                  <a:rPr kumimoji="1" lang="en-US" altLang="ja-JP"/>
                  <a:t>diffusion</a:t>
                </a:r>
                <a:r>
                  <a:rPr kumimoji="1" lang="ja-JP" altLang="en-US"/>
                  <a:t>）：物理量が空間で散らばり、広がること</a:t>
                </a:r>
                <a:endParaRPr lang="en-US" altLang="ja-JP"/>
              </a:p>
              <a:p>
                <a:pPr marL="0" indent="0">
                  <a:buNone/>
                </a:pPr>
                <a:r>
                  <a:rPr kumimoji="1" lang="en-US" altLang="ja-JP"/>
                  <a:t>1</a:t>
                </a:r>
                <a:r>
                  <a:rPr kumimoji="1" lang="ja-JP" altLang="en-US"/>
                  <a:t>次元の場合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 は拡散定数とよばれる正の量で，より一般には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28EFC-F1DE-4469-9E49-EDBAC7D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この偏微分方程式は境界条件と初期条件を与えれば解ける。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での圧力分布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と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  <m:r>
                                <a:rPr kumimoji="1" lang="ja-JP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での条件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t="-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455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5455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9231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89231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3634740"/>
            <a:ext cx="7374466" cy="2386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1303020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82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60CEA-A7F7-453B-9B48-E83FDF70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5ACB-8EF7-4522-B82B-A744B57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6"/>
            <a:ext cx="8327460" cy="4584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b="1" dirty="0"/>
              <a:t>差分法</a:t>
            </a:r>
            <a:r>
              <a:rPr kumimoji="1" lang="ja-JP" altLang="en-US" dirty="0"/>
              <a:t>を実装したシミュレータ</a:t>
            </a:r>
            <a:endParaRPr kumimoji="1" lang="en-US" altLang="ja-JP" dirty="0"/>
          </a:p>
          <a:p>
            <a:pPr lvl="1"/>
            <a:r>
              <a:rPr lang="en-US" altLang="ja-JP" dirty="0" err="1"/>
              <a:t>HydroTherm</a:t>
            </a:r>
            <a:endParaRPr lang="en-US" altLang="ja-JP" dirty="0"/>
          </a:p>
          <a:p>
            <a:pPr lvl="1"/>
            <a:r>
              <a:rPr lang="en-US" altLang="ja-JP" dirty="0"/>
              <a:t>TOUGH2</a:t>
            </a:r>
          </a:p>
          <a:p>
            <a:pPr lvl="1"/>
            <a:r>
              <a:rPr lang="en-US" altLang="ja-JP" dirty="0" err="1"/>
              <a:t>tNavigator</a:t>
            </a:r>
            <a:r>
              <a:rPr lang="ja-JP" altLang="en-US" dirty="0"/>
              <a:t>　</a:t>
            </a:r>
            <a:r>
              <a:rPr lang="en-US" altLang="ja-JP" dirty="0"/>
              <a:t>(Rock Flow Dynamics</a:t>
            </a:r>
            <a:r>
              <a:rPr lang="ja-JP" altLang="en-US" dirty="0"/>
              <a:t>社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ECLIPSE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(Schlumberger</a:t>
            </a:r>
            <a:r>
              <a:rPr kumimoji="1" lang="ja-JP" altLang="en-US" dirty="0"/>
              <a:t>社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b="1" dirty="0"/>
              <a:t>体積法</a:t>
            </a:r>
            <a:r>
              <a:rPr lang="ja-JP" altLang="en-US" dirty="0"/>
              <a:t>を実装したシミュレータ</a:t>
            </a:r>
            <a:endParaRPr lang="en-US" altLang="ja-JP" dirty="0"/>
          </a:p>
          <a:p>
            <a:pPr lvl="1"/>
            <a:r>
              <a:rPr lang="en-US" altLang="ja-JP" dirty="0"/>
              <a:t>MRST (SINTEF</a:t>
            </a:r>
            <a:r>
              <a:rPr lang="ja-JP" altLang="en-US" dirty="0"/>
              <a:t>、</a:t>
            </a:r>
            <a:r>
              <a:rPr lang="en-US" altLang="ja-JP" dirty="0">
                <a:hlinkClick r:id="rId2"/>
              </a:rPr>
              <a:t>https://www.sintef.no/projectweb/mrst/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 err="1"/>
              <a:t>FaSTAR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JAXA</a:t>
            </a:r>
            <a:r>
              <a:rPr kumimoji="1" lang="ja-JP" altLang="en-US" dirty="0"/>
              <a:t>、非圧縮性流体解析）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9378F-EF30-42DD-BA50-D680094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9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</a:t>
            </a:r>
            <a:r>
              <a:rPr lang="en-US" altLang="ja-JP" b="1"/>
              <a:t>F</a:t>
            </a:r>
            <a:r>
              <a:rPr lang="en-US" altLang="ja-JP"/>
              <a:t>inite </a:t>
            </a:r>
            <a:r>
              <a:rPr lang="en-US" altLang="ja-JP" b="1"/>
              <a:t>V</a:t>
            </a:r>
            <a:r>
              <a:rPr lang="en-US" altLang="ja-JP"/>
              <a:t>olume </a:t>
            </a:r>
            <a:r>
              <a:rPr lang="en-US" altLang="ja-JP" b="1"/>
              <a:t>M</a:t>
            </a:r>
            <a:r>
              <a:rPr lang="en-US" altLang="ja-JP"/>
              <a:t>ethod</a:t>
            </a:r>
            <a:r>
              <a:rPr lang="ja-JP" altLang="en-US"/>
              <a:t>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貯留層を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 個の検査体積（</a:t>
                </a:r>
                <a:r>
                  <a:rPr kumimoji="1" lang="en-US" altLang="ja-JP" b="1"/>
                  <a:t>C</a:t>
                </a:r>
                <a:r>
                  <a:rPr kumimoji="1" lang="en-US" altLang="ja-JP"/>
                  <a:t>ontrol </a:t>
                </a:r>
                <a:r>
                  <a:rPr kumimoji="1" lang="en-US" altLang="ja-JP" b="1"/>
                  <a:t>V</a:t>
                </a:r>
                <a:r>
                  <a:rPr kumimoji="1" lang="en-US" altLang="ja-JP"/>
                  <a:t>olume</a:t>
                </a:r>
                <a:r>
                  <a:rPr kumimoji="1" lang="ja-JP" altLang="en-US"/>
                  <a:t>）に分割する。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38" r="-200338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8" t="-338" r="-101017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8" r="-676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A55E57-962C-4AF7-BFB9-4DD08ADA2F9C}"/>
              </a:ext>
            </a:extLst>
          </p:cNvPr>
          <p:cNvCxnSpPr>
            <a:cxnSpLocks/>
          </p:cNvCxnSpPr>
          <p:nvPr/>
        </p:nvCxnSpPr>
        <p:spPr>
          <a:xfrm flipH="1">
            <a:off x="1943100" y="3303267"/>
            <a:ext cx="1553179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6ED24A-6D9B-4670-A380-CA7276A2499A}"/>
              </a:ext>
            </a:extLst>
          </p:cNvPr>
          <p:cNvCxnSpPr>
            <a:cxnSpLocks/>
          </p:cNvCxnSpPr>
          <p:nvPr/>
        </p:nvCxnSpPr>
        <p:spPr>
          <a:xfrm>
            <a:off x="5647723" y="3303267"/>
            <a:ext cx="1640927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/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/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FF4599A2-F052-4716-BAA1-27AC81C3183E}"/>
              </a:ext>
            </a:extLst>
          </p:cNvPr>
          <p:cNvSpPr/>
          <p:nvPr/>
        </p:nvSpPr>
        <p:spPr>
          <a:xfrm>
            <a:off x="1460440" y="447561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/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/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B67E906-BADB-4AEE-BEB5-0F037C39274B}"/>
              </a:ext>
            </a:extLst>
          </p:cNvPr>
          <p:cNvSpPr/>
          <p:nvPr/>
        </p:nvSpPr>
        <p:spPr>
          <a:xfrm rot="5400000">
            <a:off x="4546539" y="343619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4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1692</Words>
  <Application>Microsoft Office PowerPoint</Application>
  <PresentationFormat>画面に合わせる (4:3)</PresentationFormat>
  <Paragraphs>375</Paragraphs>
  <Slides>29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PowerPoint プレゼンテーション</vt:lpstr>
      <vt:lpstr>コンテンツ</vt:lpstr>
      <vt:lpstr>コンテンツ</vt:lpstr>
      <vt:lpstr>1. 拡散方程式</vt:lpstr>
      <vt:lpstr>1.拡散方程式</vt:lpstr>
      <vt:lpstr>コンテンツ</vt:lpstr>
      <vt:lpstr>2. 有限体積法</vt:lpstr>
      <vt:lpstr>2.有限体積法（Finite Volume Method）</vt:lpstr>
      <vt:lpstr>2. 有限体積法（時間項の積分）</vt:lpstr>
      <vt:lpstr>2. 有限体積法（空間項の積分）</vt:lpstr>
      <vt:lpstr>2.有限体積法（境界での線積分）</vt:lpstr>
      <vt:lpstr>2.有限体積法（境界での線積分）</vt:lpstr>
      <vt:lpstr>2.有限体積法（境界での線積分）</vt:lpstr>
      <vt:lpstr>2.有限体積法（境界での線積分）</vt:lpstr>
      <vt:lpstr>2. 有限体積法（漸化式）</vt:lpstr>
      <vt:lpstr>2. 有限体積法（漸化式）</vt:lpstr>
      <vt:lpstr>2. 有限体積法（漸化式）</vt:lpstr>
      <vt:lpstr>コンテンツ</vt:lpstr>
      <vt:lpstr>3. 境界条件</vt:lpstr>
      <vt:lpstr>3. 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コンテンツ</vt:lpstr>
      <vt:lpstr>4. 実装</vt:lpstr>
      <vt:lpstr>4. 実装</vt:lpstr>
      <vt:lpstr>5.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2</cp:revision>
  <dcterms:created xsi:type="dcterms:W3CDTF">2021-12-10T05:19:43Z</dcterms:created>
  <dcterms:modified xsi:type="dcterms:W3CDTF">2022-04-27T07:57:19Z</dcterms:modified>
</cp:coreProperties>
</file>