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9" r:id="rId4"/>
    <p:sldId id="258" r:id="rId5"/>
    <p:sldId id="259" r:id="rId6"/>
    <p:sldId id="280" r:id="rId7"/>
    <p:sldId id="274" r:id="rId8"/>
    <p:sldId id="265" r:id="rId9"/>
    <p:sldId id="278" r:id="rId10"/>
    <p:sldId id="277" r:id="rId11"/>
    <p:sldId id="267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FFFF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2142"/>
  </p:normalViewPr>
  <p:slideViewPr>
    <p:cSldViewPr snapToGrid="0">
      <p:cViewPr varScale="1">
        <p:scale>
          <a:sx n="145" d="100"/>
          <a:sy n="145" d="100"/>
        </p:scale>
        <p:origin x="4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315C06B-09FF-4210-90F8-82A27AD901C0}"/>
    <pc:docChg chg="undo custSel addSld delSld modSld">
      <pc:chgData name="hirose taichi" userId="ed2dc4b0-8795-4813-ada8-f41a239e7d7d" providerId="ADAL" clId="{A315C06B-09FF-4210-90F8-82A27AD901C0}" dt="2022-04-11T03:30:22.199" v="312" actId="47"/>
      <pc:docMkLst>
        <pc:docMk/>
      </pc:docMkLst>
      <pc:sldChg chg="modSp mod">
        <pc:chgData name="hirose taichi" userId="ed2dc4b0-8795-4813-ada8-f41a239e7d7d" providerId="ADAL" clId="{A315C06B-09FF-4210-90F8-82A27AD901C0}" dt="2022-03-18T09:54:31.444" v="55" actId="20577"/>
        <pc:sldMkLst>
          <pc:docMk/>
          <pc:sldMk cId="178224708" sldId="256"/>
        </pc:sldMkLst>
        <pc:spChg chg="mod">
          <ac:chgData name="hirose taichi" userId="ed2dc4b0-8795-4813-ada8-f41a239e7d7d" providerId="ADAL" clId="{A315C06B-09FF-4210-90F8-82A27AD901C0}" dt="2022-03-18T09:54:31.444" v="55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add">
        <pc:chgData name="hirose taichi" userId="ed2dc4b0-8795-4813-ada8-f41a239e7d7d" providerId="ADAL" clId="{A315C06B-09FF-4210-90F8-82A27AD901C0}" dt="2022-04-10T15:41:23.606" v="192"/>
        <pc:sldMkLst>
          <pc:docMk/>
          <pc:sldMk cId="2089577575" sldId="260"/>
        </pc:sldMkLst>
      </pc:sldChg>
      <pc:sldChg chg="addSp modSp mod">
        <pc:chgData name="hirose taichi" userId="ed2dc4b0-8795-4813-ada8-f41a239e7d7d" providerId="ADAL" clId="{A315C06B-09FF-4210-90F8-82A27AD901C0}" dt="2022-04-10T15:52:10.289" v="277" actId="14100"/>
        <pc:sldMkLst>
          <pc:docMk/>
          <pc:sldMk cId="1833997336" sldId="286"/>
        </pc:sldMkLst>
        <pc:spChg chg="mod">
          <ac:chgData name="hirose taichi" userId="ed2dc4b0-8795-4813-ada8-f41a239e7d7d" providerId="ADAL" clId="{A315C06B-09FF-4210-90F8-82A27AD901C0}" dt="2022-03-22T03:57:26.087" v="140" actId="20577"/>
          <ac:spMkLst>
            <pc:docMk/>
            <pc:sldMk cId="1833997336" sldId="286"/>
            <ac:spMk id="2" creationId="{8A9BB4BD-320E-1943-9082-B8912A1FE233}"/>
          </ac:spMkLst>
        </pc:spChg>
        <pc:spChg chg="mod">
          <ac:chgData name="hirose taichi" userId="ed2dc4b0-8795-4813-ada8-f41a239e7d7d" providerId="ADAL" clId="{A315C06B-09FF-4210-90F8-82A27AD901C0}" dt="2022-04-10T15:52:10.289" v="277" actId="14100"/>
          <ac:spMkLst>
            <pc:docMk/>
            <pc:sldMk cId="1833997336" sldId="286"/>
            <ac:spMk id="3" creationId="{B67A9F62-3A63-0E42-9ED0-BE810AC952F8}"/>
          </ac:spMkLst>
        </pc:spChg>
        <pc:spChg chg="add mod">
          <ac:chgData name="hirose taichi" userId="ed2dc4b0-8795-4813-ada8-f41a239e7d7d" providerId="ADAL" clId="{A315C06B-09FF-4210-90F8-82A27AD901C0}" dt="2022-04-10T15:42:21.736" v="193" actId="1076"/>
          <ac:spMkLst>
            <pc:docMk/>
            <pc:sldMk cId="1833997336" sldId="286"/>
            <ac:spMk id="4" creationId="{925713FF-8356-4CC2-A48E-14C1EA8B84D5}"/>
          </ac:spMkLst>
        </pc:spChg>
        <pc:spChg chg="add mod">
          <ac:chgData name="hirose taichi" userId="ed2dc4b0-8795-4813-ada8-f41a239e7d7d" providerId="ADAL" clId="{A315C06B-09FF-4210-90F8-82A27AD901C0}" dt="2022-03-22T03:52:51.158" v="128" actId="20577"/>
          <ac:spMkLst>
            <pc:docMk/>
            <pc:sldMk cId="1833997336" sldId="286"/>
            <ac:spMk id="5" creationId="{3D48A8AE-3115-4616-B182-D272EE4724A7}"/>
          </ac:spMkLst>
        </pc:spChg>
      </pc:sldChg>
      <pc:sldChg chg="del">
        <pc:chgData name="hirose taichi" userId="ed2dc4b0-8795-4813-ada8-f41a239e7d7d" providerId="ADAL" clId="{A315C06B-09FF-4210-90F8-82A27AD901C0}" dt="2022-03-22T03:53:29.862" v="129" actId="47"/>
        <pc:sldMkLst>
          <pc:docMk/>
          <pc:sldMk cId="971189266" sldId="287"/>
        </pc:sldMkLst>
      </pc:sldChg>
      <pc:sldChg chg="modSp new del mod">
        <pc:chgData name="hirose taichi" userId="ed2dc4b0-8795-4813-ada8-f41a239e7d7d" providerId="ADAL" clId="{A315C06B-09FF-4210-90F8-82A27AD901C0}" dt="2022-04-11T03:30:22.199" v="312" actId="47"/>
        <pc:sldMkLst>
          <pc:docMk/>
          <pc:sldMk cId="3689684892" sldId="287"/>
        </pc:sldMkLst>
        <pc:spChg chg="mod">
          <ac:chgData name="hirose taichi" userId="ed2dc4b0-8795-4813-ada8-f41a239e7d7d" providerId="ADAL" clId="{A315C06B-09FF-4210-90F8-82A27AD901C0}" dt="2022-04-11T02:31:09.641" v="311" actId="20577"/>
          <ac:spMkLst>
            <pc:docMk/>
            <pc:sldMk cId="3689684892" sldId="287"/>
            <ac:spMk id="3" creationId="{C0CB3734-946C-4380-923C-DBB6974369FC}"/>
          </ac:spMkLst>
        </pc:spChg>
      </pc:sldChg>
      <pc:sldChg chg="del">
        <pc:chgData name="hirose taichi" userId="ed2dc4b0-8795-4813-ada8-f41a239e7d7d" providerId="ADAL" clId="{A315C06B-09FF-4210-90F8-82A27AD901C0}" dt="2022-03-22T04:15:09.234" v="191" actId="47"/>
        <pc:sldMkLst>
          <pc:docMk/>
          <pc:sldMk cId="3666581834" sldId="288"/>
        </pc:sldMkLst>
      </pc:sldChg>
      <pc:sldChg chg="new del">
        <pc:chgData name="hirose taichi" userId="ed2dc4b0-8795-4813-ada8-f41a239e7d7d" providerId="ADAL" clId="{A315C06B-09FF-4210-90F8-82A27AD901C0}" dt="2022-03-22T04:15:07.940" v="190" actId="47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5AED44F5-61B3-41D5-93A6-414D504FEFDD}"/>
    <pc:docChg chg="delSld">
      <pc:chgData name="hirose taichi" userId="ed2dc4b0-8795-4813-ada8-f41a239e7d7d" providerId="ADAL" clId="{5AED44F5-61B3-41D5-93A6-414D504FEFDD}" dt="2023-01-23T17:23:50.466" v="0" actId="47"/>
      <pc:docMkLst>
        <pc:docMk/>
      </pc:docMkLst>
      <pc:sldChg chg="del">
        <pc:chgData name="hirose taichi" userId="ed2dc4b0-8795-4813-ada8-f41a239e7d7d" providerId="ADAL" clId="{5AED44F5-61B3-41D5-93A6-414D504FEFDD}" dt="2023-01-23T17:23:50.466" v="0" actId="47"/>
        <pc:sldMkLst>
          <pc:docMk/>
          <pc:sldMk cId="208957757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Addition, reduction, Multiplication, division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1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We integrate </a:t>
            </a:r>
            <a:r>
              <a:rPr kumimoji="1" lang="en-US" altLang="ja-JP" dirty="0"/>
              <a:t>both sides by separating the variables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87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5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/>
              <a:t>常微分方程式の時間積分</a:t>
            </a:r>
            <a:endParaRPr lang="en-US" altLang="ja-JP" dirty="0"/>
          </a:p>
          <a:p>
            <a:r>
              <a:rPr lang="en-US" altLang="ja-JP" dirty="0"/>
              <a:t>1. Time 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5F74B-E3A0-DE42-B6CD-11351F43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kumimoji="1" lang="ja-JP" altLang="en-US"/>
              <a:t>．シミュレーションの方法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問題</a:t>
                </a:r>
                <a:r>
                  <a:rPr kumimoji="1" lang="ja-JP" altLang="en-US" sz="2400" b="1"/>
                  <a:t>：空気抵抗を考えた自由落下</a:t>
                </a:r>
                <a:endParaRPr kumimoji="1"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950" dirty="0"/>
                  <a:t>　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空気抵抗を考えた自由落下の速度変化をシミュレーションせよ．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ただし　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 </a:t>
                </a:r>
                <a:r>
                  <a:rPr lang="ja-JP" altLang="en-US" sz="1950"/>
                  <a:t>のとき</a:t>
                </a: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</a:t>
                </a:r>
                <a:r>
                  <a:rPr lang="ja-JP" altLang="en-US" sz="1950"/>
                  <a:t>とする．</a:t>
                </a:r>
                <a:endParaRPr lang="en-US" altLang="ja-JP" sz="1950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  <a:blipFill>
                <a:blip r:embed="rId2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図 23">
            <a:extLst>
              <a:ext uri="{FF2B5EF4-FFF2-40B4-BE49-F238E27FC236}">
                <a16:creationId xmlns:a16="http://schemas.microsoft.com/office/drawing/2014/main" id="{BA113D2E-910D-0241-8AB6-6E17DCA5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134706"/>
            <a:ext cx="3287643" cy="2191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/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2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 dirty="0"/>
                  <a:t>が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/>
                  <a:t>に収束することを確認</a:t>
                </a: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5342E-F369-FE4F-A754-CCCA8F7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lang="ja-JP" altLang="en-US"/>
              <a:t>．シミュレーションの方法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E5CA3-DAB3-F14F-A347-45A15C68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/>
              <a:t>コンピューターは四則計算しかできない</a:t>
            </a:r>
            <a:r>
              <a:rPr lang="ja-JP" altLang="en-US" sz="2200"/>
              <a:t>．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シミュレーション（コンピューターで計算）するために</a:t>
            </a:r>
            <a:r>
              <a:rPr lang="en-US" altLang="ja-JP" sz="2200" dirty="0"/>
              <a:t>…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/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solidFill>
                <a:srgbClr val="5B9CD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5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ja-JP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 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ja-JP" altLang="en-US" sz="3150" b="1" u="sng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四則計算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で表したい！</a:t>
                </a:r>
                <a:endParaRPr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5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微分の定義より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+ 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/>
                  <a:t>が十分小さい時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これを元の微分方程式に代入すると</a:t>
                </a:r>
                <a:r>
                  <a:rPr lang="en-US" altLang="ja-JP" sz="2400" dirty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3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5603B3-8E9D-1942-8A89-31927E205E95}"/>
              </a:ext>
            </a:extLst>
          </p:cNvPr>
          <p:cNvCxnSpPr>
            <a:cxnSpLocks/>
          </p:cNvCxnSpPr>
          <p:nvPr/>
        </p:nvCxnSpPr>
        <p:spPr>
          <a:xfrm flipH="1">
            <a:off x="4509341" y="4410363"/>
            <a:ext cx="1117600" cy="905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/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solidFill>
                <a:srgbClr val="5B9CD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現在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の情報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未来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秒後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の状態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を計算可能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ja-JP" altLang="en-US" sz="135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ECBB1-C7AA-4249-8593-3BF3D3D83C95}"/>
              </a:ext>
            </a:extLst>
          </p:cNvPr>
          <p:cNvSpPr/>
          <p:nvPr/>
        </p:nvSpPr>
        <p:spPr>
          <a:xfrm>
            <a:off x="662516" y="5395936"/>
            <a:ext cx="1134534" cy="57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34D551-3CDB-4E48-84AD-EC1E6449E460}"/>
              </a:ext>
            </a:extLst>
          </p:cNvPr>
          <p:cNvSpPr/>
          <p:nvPr/>
        </p:nvSpPr>
        <p:spPr>
          <a:xfrm>
            <a:off x="2141212" y="5395936"/>
            <a:ext cx="2514600" cy="57573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45EA1-D713-BD46-A96B-D8863999CD29}"/>
              </a:ext>
            </a:extLst>
          </p:cNvPr>
          <p:cNvSpPr txBox="1"/>
          <p:nvPr/>
        </p:nvSpPr>
        <p:spPr>
          <a:xfrm>
            <a:off x="628650" y="6130949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未来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8272F3-DF4D-D245-B2A4-5CC48395E221}"/>
              </a:ext>
            </a:extLst>
          </p:cNvPr>
          <p:cNvSpPr txBox="1"/>
          <p:nvPr/>
        </p:nvSpPr>
        <p:spPr>
          <a:xfrm>
            <a:off x="2141212" y="61309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2956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=1.0,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=9.8,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=10,  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　のとき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=0.1862 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	  :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>
                    <a:solidFill>
                      <a:srgbClr val="FF0000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=0.97999986…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　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          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×9.8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×1.5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0.9799997002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EE8510-8CE7-3645-808D-AA33FCDB771B}"/>
              </a:ext>
            </a:extLst>
          </p:cNvPr>
          <p:cNvSpPr/>
          <p:nvPr/>
        </p:nvSpPr>
        <p:spPr>
          <a:xfrm>
            <a:off x="4572000" y="4699000"/>
            <a:ext cx="3943350" cy="156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シミュレーション結果と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微分方程式の解がほぼ一致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970608-E2E7-014B-9CA1-4323F846C97B}"/>
              </a:ext>
            </a:extLst>
          </p:cNvPr>
          <p:cNvSpPr/>
          <p:nvPr/>
        </p:nvSpPr>
        <p:spPr>
          <a:xfrm>
            <a:off x="628650" y="2345266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A13C2B-469A-0141-919F-14C13C06251E}"/>
              </a:ext>
            </a:extLst>
          </p:cNvPr>
          <p:cNvSpPr/>
          <p:nvPr/>
        </p:nvSpPr>
        <p:spPr>
          <a:xfrm>
            <a:off x="628650" y="4699000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368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42444E-1D93-6F48-82E7-55C2CA3D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6" y="1456266"/>
            <a:ext cx="7148268" cy="49360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</p:spTree>
    <p:extLst>
      <p:ext uri="{BB962C8B-B14F-4D97-AF65-F5344CB8AC3E}">
        <p14:creationId xmlns:p14="http://schemas.microsoft.com/office/powerpoint/2010/main" val="25272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1625597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270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B4BD-320E-1943-9082-B8912A1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．</a:t>
            </a:r>
            <a:r>
              <a:rPr lang="en-US" altLang="ja-JP" dirty="0"/>
              <a:t>Python</a:t>
            </a:r>
            <a:r>
              <a:rPr lang="ja-JP" altLang="en-US" dirty="0"/>
              <a:t>・</a:t>
            </a:r>
            <a:r>
              <a:rPr lang="en-US" altLang="ja-JP" dirty="0"/>
              <a:t>MATLAB</a:t>
            </a:r>
            <a:r>
              <a:rPr lang="ja-JP" altLang="en-US" dirty="0"/>
              <a:t>による実装（</a:t>
            </a:r>
            <a:r>
              <a:rPr lang="en-US" altLang="ja-JP" dirty="0"/>
              <a:t>20</a:t>
            </a:r>
            <a:r>
              <a:rPr lang="ja-JP" altLang="en-US" dirty="0"/>
              <a:t>分）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A9F62-3A63-0E42-9ED0-BE810AC9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34562"/>
            <a:ext cx="7886700" cy="4099524"/>
          </a:xfrm>
        </p:spPr>
        <p:txBody>
          <a:bodyPr numCol="2" spcCol="0" anchor="t">
            <a:noAutofit/>
          </a:bodyPr>
          <a:lstStyle/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 Input Parameters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小球の質量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重力加速度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空気抵抗の定数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v0: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初速度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時間間隔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Δt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シミュレーションを終える時刻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b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Calculation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: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計算回数のカウンター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計算結果を記録する配列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計算時刻を記録する配列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v0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(≠0) 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回目の計算 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 =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t = </a:t>
            </a:r>
            <a:r>
              <a:rPr lang="en-US" altLang="ja-JP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時間ステップの更新</a:t>
            </a:r>
            <a:endParaRPr lang="en-US" altLang="ja-JP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計算回数の更新</a:t>
            </a:r>
            <a:endParaRPr lang="en-US" altLang="ja-JP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#v_old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の更新</a:t>
            </a:r>
            <a:endParaRPr lang="ja-JP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が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以上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を抜ける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/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D48A8AE-3115-4616-B182-D272EE4724A7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880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9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3056466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423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0DFD6-EB20-1E45-91F2-3A4D7D5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．小球の自由落下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kumimoji="1" lang="en-US" altLang="ja-JP" sz="3200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26E3A7-0E51-F942-9DAD-C3BF6B223AE1}"/>
              </a:ext>
            </a:extLst>
          </p:cNvPr>
          <p:cNvSpPr/>
          <p:nvPr/>
        </p:nvSpPr>
        <p:spPr>
          <a:xfrm>
            <a:off x="628648" y="1530283"/>
            <a:ext cx="2014151" cy="9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微分方程式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/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/>
                  <a:t>特殊解</a:t>
                </a:r>
                <a:endParaRPr kumimoji="1" lang="en-US" altLang="ja-JP" sz="2400" dirty="0"/>
              </a:p>
              <a:p>
                <a:pPr algn="ctr"/>
                <a:r>
                  <a:rPr kumimoji="1" lang="en-US" altLang="ja-JP" sz="240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9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9E5CE58-FB14-3E45-B10A-EDFCA50F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07069"/>
            <a:ext cx="7797800" cy="51985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137D49-2A3E-3940-9415-3EAEBFE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．小球</a:t>
            </a:r>
            <a:r>
              <a:rPr kumimoji="1" lang="ja-JP" altLang="en-US"/>
              <a:t>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/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solidFill>
                <a:srgbClr val="5B9C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は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に</a:t>
                </a:r>
                <a:r>
                  <a:rPr kumimoji="1" lang="ja-JP" altLang="en-US" sz="2000" dirty="0"/>
                  <a:t>収束</a:t>
                </a:r>
                <a:endParaRPr kumimoji="1" lang="ja-JP" altLang="en-US" sz="20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BC473827-29FB-174C-8B91-A4D794F0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5" y="1690689"/>
            <a:ext cx="3187700" cy="59690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B81F34E-FC18-EE49-BDED-0EB65476A033}"/>
              </a:ext>
            </a:extLst>
          </p:cNvPr>
          <p:cNvCxnSpPr>
            <a:cxnSpLocks/>
          </p:cNvCxnSpPr>
          <p:nvPr/>
        </p:nvCxnSpPr>
        <p:spPr>
          <a:xfrm flipH="1">
            <a:off x="1159933" y="2844799"/>
            <a:ext cx="711200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/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blipFill>
                <a:blip r:embed="rId5"/>
                <a:stretch>
                  <a:fillRect t="-103571" b="-17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4366408"/>
            <a:ext cx="7374466" cy="14163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9EF54D-E4E9-2A49-8719-9D4B3FE6855B}"/>
              </a:ext>
            </a:extLst>
          </p:cNvPr>
          <p:cNvSpPr/>
          <p:nvPr/>
        </p:nvSpPr>
        <p:spPr>
          <a:xfrm>
            <a:off x="960391" y="1578985"/>
            <a:ext cx="7374466" cy="14727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16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0CC1E-06EC-3941-BCE0-17089350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コンピューターができる計算・できない計算</a:t>
            </a:r>
            <a:endParaRPr lang="en-US" altLang="ja-JP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シミュレーションの方法</a:t>
            </a:r>
            <a:endParaRPr lang="en-US" altLang="ja-JP" dirty="0"/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離散化</a:t>
            </a:r>
            <a:r>
              <a:rPr lang="en-US" altLang="ja-JP" dirty="0"/>
              <a:t> / Discretization</a:t>
            </a:r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実際の計算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6F5EC-8107-0E46-A998-50FAE8F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　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340F42A-20BC-4843-976F-3BE2B0E608C7}"/>
              </a:ext>
            </a:extLst>
          </p:cNvPr>
          <p:cNvGrpSpPr/>
          <p:nvPr/>
        </p:nvGrpSpPr>
        <p:grpSpPr>
          <a:xfrm>
            <a:off x="1087394" y="481682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F3B816-146A-554E-8B30-D3698B5EBE5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B3EB472-83A5-E44E-B893-C7B71AC2F665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シミュレーション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70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0C52-4BE5-D64B-8B9A-9B08F0C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2-1</a:t>
            </a:r>
            <a:r>
              <a:rPr kumimoji="1" lang="ja-JP" altLang="en-US"/>
              <a:t>．コンピューターができる計算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64EB9EB-005F-3641-875D-69AD490C504C}"/>
              </a:ext>
            </a:extLst>
          </p:cNvPr>
          <p:cNvSpPr/>
          <p:nvPr/>
        </p:nvSpPr>
        <p:spPr bwMode="auto">
          <a:xfrm>
            <a:off x="1250631" y="2073275"/>
            <a:ext cx="6642738" cy="3738033"/>
          </a:xfrm>
          <a:prstGeom prst="ellipse">
            <a:avLst/>
          </a:prstGeom>
          <a:solidFill>
            <a:srgbClr val="5B9C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四則計算</a:t>
            </a:r>
            <a:r>
              <a:rPr lang="en-US" altLang="ja-JP" sz="16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 </a:t>
            </a:r>
            <a:r>
              <a:rPr lang="ja-JP" altLang="en-US" sz="165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のみ！</a:t>
            </a:r>
            <a:endParaRPr lang="en-US" altLang="ja-JP" sz="165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26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747C-C035-A949-A4B8-A7A0E3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2-1</a:t>
            </a:r>
            <a:r>
              <a:rPr lang="ja-JP" altLang="en-US"/>
              <a:t>．コンピューターができない計算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例：空気抵抗を考えた自由落下</a:t>
                </a:r>
                <a:endParaRPr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/>
                  <a:t>　</a:t>
                </a:r>
                <a:r>
                  <a:rPr lang="ja-JP" altLang="en-US" sz="2200"/>
                  <a:t>の解を求めよ．</a:t>
                </a:r>
                <a:endParaRPr lang="en-US" altLang="ja-JP" sz="220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2200"/>
                  <a:t>ただし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のとき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</a:t>
                </a:r>
                <a:r>
                  <a:rPr lang="ja-JP" altLang="en-US" sz="2200"/>
                  <a:t>とする．</a:t>
                </a:r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81FF51-92AB-A446-8B7F-85B531E10B08}"/>
              </a:ext>
            </a:extLst>
          </p:cNvPr>
          <p:cNvGrpSpPr/>
          <p:nvPr/>
        </p:nvGrpSpPr>
        <p:grpSpPr>
          <a:xfrm>
            <a:off x="805308" y="4001294"/>
            <a:ext cx="3351825" cy="1417795"/>
            <a:chOff x="2855640" y="4077072"/>
            <a:chExt cx="5685097" cy="151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/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ja-JP" altLang="en-US" sz="1950">
                    <a:latin typeface="Meiryo UI" panose="020B0604030504040204" pitchFamily="34" charset="-128"/>
                    <a:ea typeface="Meiryo UI" panose="020B0604030504040204" pitchFamily="34" charset="-128"/>
                    <a:cs typeface="ＭＳ Ｐゴシック" pitchFamily="-1" charset="-128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12F94AA4-5B6A-7C40-89B6-4F37B589EA22}"/>
                </a:ext>
              </a:extLst>
            </p:cNvPr>
            <p:cNvSpPr/>
            <p:nvPr/>
          </p:nvSpPr>
          <p:spPr bwMode="auto">
            <a:xfrm>
              <a:off x="2855640" y="4077072"/>
              <a:ext cx="1224136" cy="864096"/>
            </a:xfrm>
            <a:prstGeom prst="ellipse">
              <a:avLst/>
            </a:prstGeom>
            <a:solidFill>
              <a:srgbClr val="5B9C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ＭＳ Ｐゴシック" pitchFamily="-1" charset="-128"/>
                </a:rPr>
                <a:t>解</a:t>
              </a:r>
            </a:p>
          </p:txBody>
        </p:sp>
      </p:grpSp>
      <p:sp>
        <p:nvSpPr>
          <p:cNvPr id="8" name="雲形吹き出し 7">
            <a:extLst>
              <a:ext uri="{FF2B5EF4-FFF2-40B4-BE49-F238E27FC236}">
                <a16:creationId xmlns:a16="http://schemas.microsoft.com/office/drawing/2014/main" id="{6617D01B-EDA6-9148-8593-52DE6FAE5C2A}"/>
              </a:ext>
            </a:extLst>
          </p:cNvPr>
          <p:cNvSpPr/>
          <p:nvPr/>
        </p:nvSpPr>
        <p:spPr>
          <a:xfrm>
            <a:off x="4503785" y="3429000"/>
            <a:ext cx="4435988" cy="2412999"/>
          </a:xfrm>
          <a:prstGeom prst="cloudCallout">
            <a:avLst>
              <a:gd name="adj1" fmla="val -50166"/>
              <a:gd name="adj2" fmla="val 358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コンピューターは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「変数分離して両辺を積分」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という計算をできない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7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701</Words>
  <Application>Microsoft Office PowerPoint</Application>
  <PresentationFormat>画面に合わせる (4:3)</PresentationFormat>
  <Paragraphs>150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コンテンツ</vt:lpstr>
      <vt:lpstr>コンテンツ</vt:lpstr>
      <vt:lpstr>1．小球の自由落下</vt:lpstr>
      <vt:lpstr>1．小球の自由落下</vt:lpstr>
      <vt:lpstr>コンテンツ</vt:lpstr>
      <vt:lpstr>　</vt:lpstr>
      <vt:lpstr>2-1．コンピューターができる計算</vt:lpstr>
      <vt:lpstr>2-1．コンピューターができない計算</vt:lpstr>
      <vt:lpstr>2-2．シミュレーションの方法</vt:lpstr>
      <vt:lpstr>2-2．シミュレーションの方法</vt:lpstr>
      <vt:lpstr>2-2-A．離散化 / Discretization</vt:lpstr>
      <vt:lpstr>2-2-A．離散化 / Discretization</vt:lpstr>
      <vt:lpstr>2-2-B．実際の計算</vt:lpstr>
      <vt:lpstr>2-2-B．実際の計算</vt:lpstr>
      <vt:lpstr>コンテンツ</vt:lpstr>
      <vt:lpstr>3．Python・MATLABによる実装（20分）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2023-01-23T17:23:52Z</dcterms:modified>
</cp:coreProperties>
</file>