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68" r:id="rId6"/>
    <p:sldId id="259" r:id="rId7"/>
    <p:sldId id="260" r:id="rId8"/>
    <p:sldId id="261" r:id="rId9"/>
    <p:sldId id="263" r:id="rId10"/>
    <p:sldId id="264" r:id="rId11"/>
    <p:sldId id="269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FCE"/>
    <a:srgbClr val="D5FFFF"/>
    <a:srgbClr val="FFFFF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0E68F-00A3-44DE-92CB-65710725A129}" v="18" dt="2022-11-02T13:45:08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79035" autoAdjust="0"/>
  </p:normalViewPr>
  <p:slideViewPr>
    <p:cSldViewPr snapToGrid="0">
      <p:cViewPr varScale="1">
        <p:scale>
          <a:sx n="126" d="100"/>
          <a:sy n="126" d="100"/>
        </p:scale>
        <p:origin x="26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9FD0E68F-00A3-44DE-92CB-65710725A129}"/>
    <pc:docChg chg="undo custSel modSld">
      <pc:chgData name="hirose taichi" userId="ed2dc4b0-8795-4813-ada8-f41a239e7d7d" providerId="ADAL" clId="{9FD0E68F-00A3-44DE-92CB-65710725A129}" dt="2022-11-02T13:46:36.271" v="189" actId="1036"/>
      <pc:docMkLst>
        <pc:docMk/>
      </pc:docMkLst>
      <pc:sldChg chg="addSp delSp modSp mod">
        <pc:chgData name="hirose taichi" userId="ed2dc4b0-8795-4813-ada8-f41a239e7d7d" providerId="ADAL" clId="{9FD0E68F-00A3-44DE-92CB-65710725A129}" dt="2022-11-02T13:32:30.765" v="5" actId="1076"/>
        <pc:sldMkLst>
          <pc:docMk/>
          <pc:sldMk cId="1368677357" sldId="260"/>
        </pc:sldMkLst>
        <pc:spChg chg="add del mod">
          <ac:chgData name="hirose taichi" userId="ed2dc4b0-8795-4813-ada8-f41a239e7d7d" providerId="ADAL" clId="{9FD0E68F-00A3-44DE-92CB-65710725A129}" dt="2022-11-02T13:31:20.112" v="2" actId="478"/>
          <ac:spMkLst>
            <pc:docMk/>
            <pc:sldMk cId="1368677357" sldId="260"/>
            <ac:spMk id="7" creationId="{34AEFEB4-02E2-4DDE-A967-A92292433AA1}"/>
          </ac:spMkLst>
        </pc:spChg>
        <pc:picChg chg="add del mod">
          <ac:chgData name="hirose taichi" userId="ed2dc4b0-8795-4813-ada8-f41a239e7d7d" providerId="ADAL" clId="{9FD0E68F-00A3-44DE-92CB-65710725A129}" dt="2022-11-02T13:32:22.229" v="3" actId="478"/>
          <ac:picMkLst>
            <pc:docMk/>
            <pc:sldMk cId="1368677357" sldId="260"/>
            <ac:picMk id="4" creationId="{86E204B2-7714-4317-802B-676DC4DF16EE}"/>
          </ac:picMkLst>
        </pc:picChg>
        <pc:picChg chg="del">
          <ac:chgData name="hirose taichi" userId="ed2dc4b0-8795-4813-ada8-f41a239e7d7d" providerId="ADAL" clId="{9FD0E68F-00A3-44DE-92CB-65710725A129}" dt="2022-11-02T13:31:12.572" v="1" actId="478"/>
          <ac:picMkLst>
            <pc:docMk/>
            <pc:sldMk cId="1368677357" sldId="260"/>
            <ac:picMk id="5" creationId="{1AADA124-0727-40E8-947B-467790AD706B}"/>
          </ac:picMkLst>
        </pc:picChg>
        <pc:picChg chg="add mod">
          <ac:chgData name="hirose taichi" userId="ed2dc4b0-8795-4813-ada8-f41a239e7d7d" providerId="ADAL" clId="{9FD0E68F-00A3-44DE-92CB-65710725A129}" dt="2022-11-02T13:32:30.765" v="5" actId="1076"/>
          <ac:picMkLst>
            <pc:docMk/>
            <pc:sldMk cId="1368677357" sldId="260"/>
            <ac:picMk id="9" creationId="{EA5F1392-7A8B-4722-A963-79117A3BBAA1}"/>
          </ac:picMkLst>
        </pc:picChg>
      </pc:sldChg>
      <pc:sldChg chg="addSp delSp modSp mod">
        <pc:chgData name="hirose taichi" userId="ed2dc4b0-8795-4813-ada8-f41a239e7d7d" providerId="ADAL" clId="{9FD0E68F-00A3-44DE-92CB-65710725A129}" dt="2022-11-02T13:46:36.271" v="189" actId="1036"/>
        <pc:sldMkLst>
          <pc:docMk/>
          <pc:sldMk cId="4128609991" sldId="261"/>
        </pc:sldMkLst>
        <pc:spChg chg="ord">
          <ac:chgData name="hirose taichi" userId="ed2dc4b0-8795-4813-ada8-f41a239e7d7d" providerId="ADAL" clId="{9FD0E68F-00A3-44DE-92CB-65710725A129}" dt="2022-11-02T13:33:54.536" v="21" actId="171"/>
          <ac:spMkLst>
            <pc:docMk/>
            <pc:sldMk cId="4128609991" sldId="261"/>
            <ac:spMk id="3" creationId="{744706F6-401E-4357-959C-0B7FF0670E07}"/>
          </ac:spMkLst>
        </pc:spChg>
        <pc:spChg chg="mod topLvl">
          <ac:chgData name="hirose taichi" userId="ed2dc4b0-8795-4813-ada8-f41a239e7d7d" providerId="ADAL" clId="{9FD0E68F-00A3-44DE-92CB-65710725A129}" dt="2022-11-02T13:42:23.649" v="51" actId="164"/>
          <ac:spMkLst>
            <pc:docMk/>
            <pc:sldMk cId="4128609991" sldId="261"/>
            <ac:spMk id="5" creationId="{0A9B1ECD-5F33-44F9-8FC6-032083A69979}"/>
          </ac:spMkLst>
        </pc:spChg>
        <pc:spChg chg="mod topLvl">
          <ac:chgData name="hirose taichi" userId="ed2dc4b0-8795-4813-ada8-f41a239e7d7d" providerId="ADAL" clId="{9FD0E68F-00A3-44DE-92CB-65710725A129}" dt="2022-11-02T13:42:23.649" v="51" actId="164"/>
          <ac:spMkLst>
            <pc:docMk/>
            <pc:sldMk cId="4128609991" sldId="261"/>
            <ac:spMk id="6" creationId="{B6D58645-9679-4484-94B9-B77BD8957593}"/>
          </ac:spMkLst>
        </pc:spChg>
        <pc:spChg chg="mod topLvl">
          <ac:chgData name="hirose taichi" userId="ed2dc4b0-8795-4813-ada8-f41a239e7d7d" providerId="ADAL" clId="{9FD0E68F-00A3-44DE-92CB-65710725A129}" dt="2022-11-02T13:42:23.649" v="51" actId="164"/>
          <ac:spMkLst>
            <pc:docMk/>
            <pc:sldMk cId="4128609991" sldId="261"/>
            <ac:spMk id="7" creationId="{D678D913-1919-457B-BBE8-33DE08178CDA}"/>
          </ac:spMkLst>
        </pc:spChg>
        <pc:spChg chg="mod topLvl">
          <ac:chgData name="hirose taichi" userId="ed2dc4b0-8795-4813-ada8-f41a239e7d7d" providerId="ADAL" clId="{9FD0E68F-00A3-44DE-92CB-65710725A129}" dt="2022-11-02T13:42:23.649" v="51" actId="164"/>
          <ac:spMkLst>
            <pc:docMk/>
            <pc:sldMk cId="4128609991" sldId="261"/>
            <ac:spMk id="8" creationId="{C60887E6-329F-42B7-8891-59FB856051CD}"/>
          </ac:spMkLst>
        </pc:spChg>
        <pc:spChg chg="add mod ord">
          <ac:chgData name="hirose taichi" userId="ed2dc4b0-8795-4813-ada8-f41a239e7d7d" providerId="ADAL" clId="{9FD0E68F-00A3-44DE-92CB-65710725A129}" dt="2022-11-02T13:45:31.554" v="108" actId="14100"/>
          <ac:spMkLst>
            <pc:docMk/>
            <pc:sldMk cId="4128609991" sldId="261"/>
            <ac:spMk id="20" creationId="{5B7021A8-FC30-42AD-BB5D-0D005E988A0F}"/>
          </ac:spMkLst>
        </pc:spChg>
        <pc:spChg chg="add mod ord">
          <ac:chgData name="hirose taichi" userId="ed2dc4b0-8795-4813-ada8-f41a239e7d7d" providerId="ADAL" clId="{9FD0E68F-00A3-44DE-92CB-65710725A129}" dt="2022-11-02T13:45:26.853" v="107" actId="14100"/>
          <ac:spMkLst>
            <pc:docMk/>
            <pc:sldMk cId="4128609991" sldId="261"/>
            <ac:spMk id="21" creationId="{6C13BE68-E7CE-413C-9860-B3F9A3BB9223}"/>
          </ac:spMkLst>
        </pc:spChg>
        <pc:spChg chg="add mod">
          <ac:chgData name="hirose taichi" userId="ed2dc4b0-8795-4813-ada8-f41a239e7d7d" providerId="ADAL" clId="{9FD0E68F-00A3-44DE-92CB-65710725A129}" dt="2022-11-02T13:44:40.816" v="93" actId="255"/>
          <ac:spMkLst>
            <pc:docMk/>
            <pc:sldMk cId="4128609991" sldId="261"/>
            <ac:spMk id="23" creationId="{05D06D76-8144-4384-ADE5-BA058899624F}"/>
          </ac:spMkLst>
        </pc:spChg>
        <pc:spChg chg="add mod">
          <ac:chgData name="hirose taichi" userId="ed2dc4b0-8795-4813-ada8-f41a239e7d7d" providerId="ADAL" clId="{9FD0E68F-00A3-44DE-92CB-65710725A129}" dt="2022-11-02T13:44:53.871" v="99" actId="20577"/>
          <ac:spMkLst>
            <pc:docMk/>
            <pc:sldMk cId="4128609991" sldId="261"/>
            <ac:spMk id="24" creationId="{64E8CD74-3412-4D68-8339-62BFABB4E727}"/>
          </ac:spMkLst>
        </pc:spChg>
        <pc:spChg chg="add mod ord">
          <ac:chgData name="hirose taichi" userId="ed2dc4b0-8795-4813-ada8-f41a239e7d7d" providerId="ADAL" clId="{9FD0E68F-00A3-44DE-92CB-65710725A129}" dt="2022-11-02T13:46:36.271" v="189" actId="1036"/>
          <ac:spMkLst>
            <pc:docMk/>
            <pc:sldMk cId="4128609991" sldId="261"/>
            <ac:spMk id="25" creationId="{74416651-41E6-42E8-B088-FF6D41635B3F}"/>
          </ac:spMkLst>
        </pc:spChg>
        <pc:grpChg chg="add del mod">
          <ac:chgData name="hirose taichi" userId="ed2dc4b0-8795-4813-ada8-f41a239e7d7d" providerId="ADAL" clId="{9FD0E68F-00A3-44DE-92CB-65710725A129}" dt="2022-11-02T13:42:17.109" v="49" actId="165"/>
          <ac:grpSpMkLst>
            <pc:docMk/>
            <pc:sldMk cId="4128609991" sldId="261"/>
            <ac:grpSpMk id="9" creationId="{73490881-15EC-42D7-98ED-A5F9815B2283}"/>
          </ac:grpSpMkLst>
        </pc:grpChg>
        <pc:grpChg chg="add mod">
          <ac:chgData name="hirose taichi" userId="ed2dc4b0-8795-4813-ada8-f41a239e7d7d" providerId="ADAL" clId="{9FD0E68F-00A3-44DE-92CB-65710725A129}" dt="2022-11-02T13:42:56.790" v="59" actId="164"/>
          <ac:grpSpMkLst>
            <pc:docMk/>
            <pc:sldMk cId="4128609991" sldId="261"/>
            <ac:grpSpMk id="18" creationId="{139A3730-7874-4B85-B9F5-D3D1ACC1ADDF}"/>
          </ac:grpSpMkLst>
        </pc:grpChg>
        <pc:grpChg chg="add mod ord">
          <ac:chgData name="hirose taichi" userId="ed2dc4b0-8795-4813-ada8-f41a239e7d7d" providerId="ADAL" clId="{9FD0E68F-00A3-44DE-92CB-65710725A129}" dt="2022-11-02T13:45:34.780" v="114" actId="170"/>
          <ac:grpSpMkLst>
            <pc:docMk/>
            <pc:sldMk cId="4128609991" sldId="261"/>
            <ac:grpSpMk id="19" creationId="{743F2122-1F10-42CE-B608-D4FACED010C4}"/>
          </ac:grpSpMkLst>
        </pc:grpChg>
        <pc:picChg chg="del mod topLvl">
          <ac:chgData name="hirose taichi" userId="ed2dc4b0-8795-4813-ada8-f41a239e7d7d" providerId="ADAL" clId="{9FD0E68F-00A3-44DE-92CB-65710725A129}" dt="2022-11-02T13:45:13.015" v="103" actId="478"/>
          <ac:picMkLst>
            <pc:docMk/>
            <pc:sldMk cId="4128609991" sldId="261"/>
            <ac:picMk id="4" creationId="{8F53E38C-4D78-4CC8-B964-573CB7D43FE5}"/>
          </ac:picMkLst>
        </pc:picChg>
        <pc:picChg chg="add del mod">
          <ac:chgData name="hirose taichi" userId="ed2dc4b0-8795-4813-ada8-f41a239e7d7d" providerId="ADAL" clId="{9FD0E68F-00A3-44DE-92CB-65710725A129}" dt="2022-11-02T13:38:07.814" v="22" actId="478"/>
          <ac:picMkLst>
            <pc:docMk/>
            <pc:sldMk cId="4128609991" sldId="261"/>
            <ac:picMk id="11" creationId="{CF4AB696-D679-431B-A910-D46F131A94D8}"/>
          </ac:picMkLst>
        </pc:picChg>
        <pc:picChg chg="add del mod modCrop">
          <ac:chgData name="hirose taichi" userId="ed2dc4b0-8795-4813-ada8-f41a239e7d7d" providerId="ADAL" clId="{9FD0E68F-00A3-44DE-92CB-65710725A129}" dt="2022-11-02T13:39:42.420" v="33" actId="478"/>
          <ac:picMkLst>
            <pc:docMk/>
            <pc:sldMk cId="4128609991" sldId="261"/>
            <ac:picMk id="13" creationId="{FC78C4DA-882E-43ED-A37F-A7F234DF7037}"/>
          </ac:picMkLst>
        </pc:picChg>
        <pc:picChg chg="add del mod modCrop">
          <ac:chgData name="hirose taichi" userId="ed2dc4b0-8795-4813-ada8-f41a239e7d7d" providerId="ADAL" clId="{9FD0E68F-00A3-44DE-92CB-65710725A129}" dt="2022-11-02T13:41:59.060" v="44" actId="478"/>
          <ac:picMkLst>
            <pc:docMk/>
            <pc:sldMk cId="4128609991" sldId="261"/>
            <ac:picMk id="15" creationId="{0C451603-1374-4D5D-A513-7DB3936A3894}"/>
          </ac:picMkLst>
        </pc:picChg>
        <pc:picChg chg="add mod modCrop">
          <ac:chgData name="hirose taichi" userId="ed2dc4b0-8795-4813-ada8-f41a239e7d7d" providerId="ADAL" clId="{9FD0E68F-00A3-44DE-92CB-65710725A129}" dt="2022-11-02T13:42:56.790" v="59" actId="164"/>
          <ac:picMkLst>
            <pc:docMk/>
            <pc:sldMk cId="4128609991" sldId="261"/>
            <ac:picMk id="17" creationId="{EEC2C505-B776-412E-9822-C3ABC817A7C2}"/>
          </ac:picMkLst>
        </pc:picChg>
        <pc:cxnChg chg="add mod">
          <ac:chgData name="hirose taichi" userId="ed2dc4b0-8795-4813-ada8-f41a239e7d7d" providerId="ADAL" clId="{9FD0E68F-00A3-44DE-92CB-65710725A129}" dt="2022-11-02T13:46:13.740" v="157" actId="1036"/>
          <ac:cxnSpMkLst>
            <pc:docMk/>
            <pc:sldMk cId="4128609991" sldId="261"/>
            <ac:cxnSpMk id="27" creationId="{7F87D7D9-6D4A-4B67-931E-D503A3BA1D9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41CC6-1CA4-4464-841A-10CAD0828153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498B4-9672-497E-A8BA-AF7C2FD03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38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498B4-9672-497E-A8BA-AF7C2FD0342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207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地熱はそもそもコア試験が不可能。相対浸透率も坑井試験の結果から算出するしかない。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498B4-9672-497E-A8BA-AF7C2FD0342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1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p.mathworks.com/products/compil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34637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dirty="0"/>
              <a:t>MATLAB</a:t>
            </a:r>
            <a:r>
              <a:rPr lang="ja-JP" altLang="en-US" sz="3600" dirty="0"/>
              <a:t>による</a:t>
            </a:r>
            <a:r>
              <a:rPr lang="en-US" altLang="ja-JP" sz="3600" dirty="0"/>
              <a:t>GUI</a:t>
            </a:r>
            <a:r>
              <a:rPr lang="ja-JP" altLang="en-US" sz="3600" dirty="0"/>
              <a:t>アプリの作成</a:t>
            </a:r>
            <a:br>
              <a:rPr lang="en-US" altLang="ja-JP" sz="3600" dirty="0"/>
            </a:br>
            <a:r>
              <a:rPr lang="en-US" altLang="ja-JP" sz="2800" dirty="0"/>
              <a:t>~Corey Correlation</a:t>
            </a:r>
            <a:r>
              <a:rPr lang="ja-JP" altLang="en-US" sz="2800" dirty="0"/>
              <a:t>による相対浸透率曲線の可視化</a:t>
            </a:r>
            <a:r>
              <a:rPr lang="en-US" altLang="ja-JP" sz="2800" dirty="0"/>
              <a:t>~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3BD60126-2A46-465F-9DC0-68A5DE4AD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" r="6847"/>
          <a:stretch/>
        </p:blipFill>
        <p:spPr>
          <a:xfrm>
            <a:off x="4130566" y="1690688"/>
            <a:ext cx="4678154" cy="466724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123FBEC-F9DC-4584-B020-9F82232B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Corey Correlation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4706F6-401E-4357-959C-0B7FF0670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280" y="1825624"/>
                <a:ext cx="4236720" cy="46672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Water / Oil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𝑟𝑜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𝑟𝑜𝑐𝑤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𝑜𝑟𝑤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𝑜𝑟𝑤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𝑟𝑤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𝑟𝑤𝑟𝑜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𝑤𝑐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𝑜𝑟𝑤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dirty="0"/>
                  <a:t>コア試験の結果と曲線が一致する</a:t>
                </a:r>
                <a:br>
                  <a:rPr lang="en-US" altLang="ja-JP" dirty="0"/>
                </a:br>
                <a:r>
                  <a:rPr lang="ja-JP" altLang="en-US" dirty="0"/>
                  <a:t>ようにパラメータを調整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4706F6-401E-4357-959C-0B7FF0670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280" y="1825624"/>
                <a:ext cx="4236720" cy="4667249"/>
              </a:xfrm>
              <a:blipFill>
                <a:blip r:embed="rId4"/>
                <a:stretch>
                  <a:fillRect l="-18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13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5990-148D-40E0-BA92-856D37FB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発表内容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D4AB730-01DA-4D4E-872B-9E4879967CCC}"/>
              </a:ext>
            </a:extLst>
          </p:cNvPr>
          <p:cNvGrpSpPr/>
          <p:nvPr/>
        </p:nvGrpSpPr>
        <p:grpSpPr>
          <a:xfrm>
            <a:off x="1087394" y="1690689"/>
            <a:ext cx="6969211" cy="4473382"/>
            <a:chOff x="1087394" y="1562678"/>
            <a:chExt cx="6969211" cy="447338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089C35-5C4A-4B51-8066-34722357EB98}"/>
                </a:ext>
              </a:extLst>
            </p:cNvPr>
            <p:cNvSpPr/>
            <p:nvPr/>
          </p:nvSpPr>
          <p:spPr>
            <a:xfrm>
              <a:off x="1087394" y="1562678"/>
              <a:ext cx="85261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DCE0651-A0EF-4A4C-B943-083A18B640CD}"/>
                </a:ext>
              </a:extLst>
            </p:cNvPr>
            <p:cNvSpPr/>
            <p:nvPr/>
          </p:nvSpPr>
          <p:spPr>
            <a:xfrm>
              <a:off x="2162432" y="1562678"/>
              <a:ext cx="5894173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800" dirty="0">
                  <a:solidFill>
                    <a:schemeClr val="tx1"/>
                  </a:solidFill>
                </a:rPr>
                <a:t>GUI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アプリ概要</a:t>
              </a: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769C742-FEB8-4E91-AC59-37D0D0CFC756}"/>
                </a:ext>
              </a:extLst>
            </p:cNvPr>
            <p:cNvGrpSpPr/>
            <p:nvPr/>
          </p:nvGrpSpPr>
          <p:grpSpPr>
            <a:xfrm>
              <a:off x="1087394" y="2499590"/>
              <a:ext cx="6969211" cy="72000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E3E640D-D349-4C8C-9F10-8B679006EF4B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E2C6C-539A-48AE-A8AB-F77EFD0E01DB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相対浸透率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4B74A04-265F-45BA-939A-A23BCC99A3C7}"/>
                </a:ext>
              </a:extLst>
            </p:cNvPr>
            <p:cNvGrpSpPr/>
            <p:nvPr/>
          </p:nvGrpSpPr>
          <p:grpSpPr>
            <a:xfrm>
              <a:off x="1087394" y="3440836"/>
              <a:ext cx="6969211" cy="720000"/>
              <a:chOff x="741405" y="1940011"/>
              <a:chExt cx="6969211" cy="951470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B7E721F-D1E1-4785-BDD0-EDB495113717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2BEB835-16AF-4FAE-BE07-E01EEB63AB4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Corey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Correlation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9FD26E-31FD-4089-AE71-F09F6B3E61D8}"/>
                </a:ext>
              </a:extLst>
            </p:cNvPr>
            <p:cNvGrpSpPr/>
            <p:nvPr/>
          </p:nvGrpSpPr>
          <p:grpSpPr>
            <a:xfrm>
              <a:off x="1087394" y="4378448"/>
              <a:ext cx="6969211" cy="720000"/>
              <a:chOff x="741405" y="1940011"/>
              <a:chExt cx="6969211" cy="95147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B8D6D8C-B3AE-48F7-A2E6-76F7F776151C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4</a:t>
                </a:r>
                <a:endParaRPr kumimoji="1" lang="ja-JP" altLang="en-US" sz="3000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E4F2077-3E3D-485C-A0E3-6669972F494F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デモンストレーション</a:t>
                </a: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DB0C071E-883C-4DAA-BC3A-1C6D5DE48570}"/>
                </a:ext>
              </a:extLst>
            </p:cNvPr>
            <p:cNvGrpSpPr/>
            <p:nvPr/>
          </p:nvGrpSpPr>
          <p:grpSpPr>
            <a:xfrm>
              <a:off x="1087394" y="5316060"/>
              <a:ext cx="6969211" cy="720000"/>
              <a:chOff x="741405" y="1940011"/>
              <a:chExt cx="6969211" cy="951470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618182B2-C398-4949-B9AA-56E98EA601D6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5</a:t>
                </a:r>
                <a:endParaRPr kumimoji="1" lang="ja-JP" altLang="en-US" sz="3000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22BC766-1033-4C86-9D19-2FC60FBE6CE0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による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GUI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アプリ作成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2E899C-D672-48BD-BF70-26DBB7379912}"/>
              </a:ext>
            </a:extLst>
          </p:cNvPr>
          <p:cNvSpPr/>
          <p:nvPr/>
        </p:nvSpPr>
        <p:spPr>
          <a:xfrm>
            <a:off x="722811" y="1454332"/>
            <a:ext cx="7654835" cy="2969622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12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28B5B-8A03-42E8-A1A8-77106EA5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MATLAB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GUI</a:t>
            </a:r>
            <a:r>
              <a:rPr kumimoji="1" lang="ja-JP" altLang="en-US" dirty="0"/>
              <a:t>アプリ作成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B527588-A11E-48EA-AC11-C08363497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66545"/>
            <a:ext cx="7886700" cy="4827054"/>
          </a:xfr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8A8E640-9ADB-4354-BDAA-9166B87A8643}"/>
              </a:ext>
            </a:extLst>
          </p:cNvPr>
          <p:cNvSpPr/>
          <p:nvPr/>
        </p:nvSpPr>
        <p:spPr>
          <a:xfrm>
            <a:off x="1269206" y="1593056"/>
            <a:ext cx="3774282" cy="128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580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E27BF-03E8-4FF8-99E3-0BB316D8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MATLAB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GUI</a:t>
            </a:r>
            <a:r>
              <a:rPr kumimoji="1" lang="ja-JP" altLang="en-US" dirty="0"/>
              <a:t>アプリ作成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4BE8A0-4AE4-478E-A0CA-B5A7100BB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560" y="1825625"/>
            <a:ext cx="5177790" cy="4351338"/>
          </a:xfrm>
        </p:spPr>
        <p:txBody>
          <a:bodyPr/>
          <a:lstStyle/>
          <a:p>
            <a:r>
              <a:rPr kumimoji="1" lang="en-US" altLang="ja-JP" dirty="0"/>
              <a:t>MATLAB</a:t>
            </a:r>
            <a:r>
              <a:rPr kumimoji="1" lang="ja-JP" altLang="en-US" dirty="0"/>
              <a:t>ユーザー間なら容易に共有できる</a:t>
            </a:r>
            <a:endParaRPr kumimoji="1" lang="en-US" altLang="ja-JP" dirty="0"/>
          </a:p>
          <a:p>
            <a:r>
              <a:rPr kumimoji="1" lang="en-US" altLang="ja-JP" dirty="0"/>
              <a:t>.</a:t>
            </a:r>
            <a:r>
              <a:rPr kumimoji="1" lang="en-US" altLang="ja-JP" dirty="0" err="1"/>
              <a:t>mlappinstall</a:t>
            </a:r>
            <a:r>
              <a:rPr kumimoji="1" lang="en-US" altLang="ja-JP" dirty="0"/>
              <a:t> </a:t>
            </a:r>
            <a:r>
              <a:rPr kumimoji="1" lang="ja-JP" altLang="en-US" dirty="0"/>
              <a:t>という拡張子のファイル</a:t>
            </a:r>
            <a:endParaRPr kumimoji="1" lang="en-US" altLang="ja-JP" dirty="0"/>
          </a:p>
          <a:p>
            <a:r>
              <a:rPr lang="en-US" altLang="ja-JP" dirty="0"/>
              <a:t> MATLAB</a:t>
            </a:r>
            <a:r>
              <a:rPr lang="ja-JP" altLang="en-US" dirty="0"/>
              <a:t>ユーザー以外とアプリケーション</a:t>
            </a:r>
            <a:r>
              <a:rPr lang="ja-JP" altLang="en-US"/>
              <a:t>を共有する場合には，</a:t>
            </a:r>
            <a:r>
              <a:rPr lang="en-US" altLang="ja-JP"/>
              <a:t>MATLAB </a:t>
            </a:r>
            <a:r>
              <a:rPr lang="en-US" altLang="ja-JP" dirty="0"/>
              <a:t>compiler</a:t>
            </a:r>
            <a:r>
              <a:rPr lang="ja-JP" altLang="en-US" dirty="0"/>
              <a:t>が便利（らしい）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https://jp.mathworks.com/products/compiler.html</a:t>
            </a:r>
            <a:r>
              <a:rPr lang="ja-JP" altLang="en-US" dirty="0"/>
              <a:t>　</a:t>
            </a:r>
            <a:endParaRPr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6590C3D-B6AA-4534-A1FA-4E495214B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31" t="6505" r="-357" b="-1"/>
          <a:stretch/>
        </p:blipFill>
        <p:spPr>
          <a:xfrm>
            <a:off x="628650" y="1985211"/>
            <a:ext cx="2708910" cy="269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1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5990-148D-40E0-BA92-856D37FB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発表内容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D4AB730-01DA-4D4E-872B-9E4879967CCC}"/>
              </a:ext>
            </a:extLst>
          </p:cNvPr>
          <p:cNvGrpSpPr/>
          <p:nvPr/>
        </p:nvGrpSpPr>
        <p:grpSpPr>
          <a:xfrm>
            <a:off x="1087394" y="1690689"/>
            <a:ext cx="6969211" cy="4473382"/>
            <a:chOff x="1087394" y="1562678"/>
            <a:chExt cx="6969211" cy="447338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089C35-5C4A-4B51-8066-34722357EB98}"/>
                </a:ext>
              </a:extLst>
            </p:cNvPr>
            <p:cNvSpPr/>
            <p:nvPr/>
          </p:nvSpPr>
          <p:spPr>
            <a:xfrm>
              <a:off x="1087394" y="1562678"/>
              <a:ext cx="85261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DCE0651-A0EF-4A4C-B943-083A18B640CD}"/>
                </a:ext>
              </a:extLst>
            </p:cNvPr>
            <p:cNvSpPr/>
            <p:nvPr/>
          </p:nvSpPr>
          <p:spPr>
            <a:xfrm>
              <a:off x="2162432" y="1562678"/>
              <a:ext cx="5894173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800" dirty="0">
                  <a:solidFill>
                    <a:schemeClr val="tx1"/>
                  </a:solidFill>
                </a:rPr>
                <a:t>GUI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アプリ概要</a:t>
              </a: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769C742-FEB8-4E91-AC59-37D0D0CFC756}"/>
                </a:ext>
              </a:extLst>
            </p:cNvPr>
            <p:cNvGrpSpPr/>
            <p:nvPr/>
          </p:nvGrpSpPr>
          <p:grpSpPr>
            <a:xfrm>
              <a:off x="1087394" y="2499590"/>
              <a:ext cx="6969211" cy="72000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E3E640D-D349-4C8C-9F10-8B679006EF4B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E2C6C-539A-48AE-A8AB-F77EFD0E01DB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相対浸透率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4B74A04-265F-45BA-939A-A23BCC99A3C7}"/>
                </a:ext>
              </a:extLst>
            </p:cNvPr>
            <p:cNvGrpSpPr/>
            <p:nvPr/>
          </p:nvGrpSpPr>
          <p:grpSpPr>
            <a:xfrm>
              <a:off x="1087394" y="3440836"/>
              <a:ext cx="6969211" cy="720000"/>
              <a:chOff x="741405" y="1940011"/>
              <a:chExt cx="6969211" cy="951470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B7E721F-D1E1-4785-BDD0-EDB495113717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2BEB835-16AF-4FAE-BE07-E01EEB63AB4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Corey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Correlation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9FD26E-31FD-4089-AE71-F09F6B3E61D8}"/>
                </a:ext>
              </a:extLst>
            </p:cNvPr>
            <p:cNvGrpSpPr/>
            <p:nvPr/>
          </p:nvGrpSpPr>
          <p:grpSpPr>
            <a:xfrm>
              <a:off x="1087394" y="4378448"/>
              <a:ext cx="6969211" cy="720000"/>
              <a:chOff x="741405" y="1940011"/>
              <a:chExt cx="6969211" cy="95147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B8D6D8C-B3AE-48F7-A2E6-76F7F776151C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4</a:t>
                </a:r>
                <a:endParaRPr kumimoji="1" lang="ja-JP" altLang="en-US" sz="3000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E4F2077-3E3D-485C-A0E3-6669972F494F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デモンストレーション</a:t>
                </a: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DB0C071E-883C-4DAA-BC3A-1C6D5DE48570}"/>
                </a:ext>
              </a:extLst>
            </p:cNvPr>
            <p:cNvGrpSpPr/>
            <p:nvPr/>
          </p:nvGrpSpPr>
          <p:grpSpPr>
            <a:xfrm>
              <a:off x="1087394" y="5316060"/>
              <a:ext cx="6969211" cy="720000"/>
              <a:chOff x="741405" y="1940011"/>
              <a:chExt cx="6969211" cy="951470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618182B2-C398-4949-B9AA-56E98EA601D6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5</a:t>
                </a:r>
                <a:endParaRPr kumimoji="1" lang="ja-JP" altLang="en-US" sz="3000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22BC766-1033-4C86-9D19-2FC60FBE6CE0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による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GUI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アプリ作成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695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5990-148D-40E0-BA92-856D37FB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発表内容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D4AB730-01DA-4D4E-872B-9E4879967CCC}"/>
              </a:ext>
            </a:extLst>
          </p:cNvPr>
          <p:cNvGrpSpPr/>
          <p:nvPr/>
        </p:nvGrpSpPr>
        <p:grpSpPr>
          <a:xfrm>
            <a:off x="1087394" y="1690689"/>
            <a:ext cx="6969211" cy="4473382"/>
            <a:chOff x="1087394" y="1562678"/>
            <a:chExt cx="6969211" cy="447338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089C35-5C4A-4B51-8066-34722357EB98}"/>
                </a:ext>
              </a:extLst>
            </p:cNvPr>
            <p:cNvSpPr/>
            <p:nvPr/>
          </p:nvSpPr>
          <p:spPr>
            <a:xfrm>
              <a:off x="1087394" y="1562678"/>
              <a:ext cx="85261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DCE0651-A0EF-4A4C-B943-083A18B640CD}"/>
                </a:ext>
              </a:extLst>
            </p:cNvPr>
            <p:cNvSpPr/>
            <p:nvPr/>
          </p:nvSpPr>
          <p:spPr>
            <a:xfrm>
              <a:off x="2162432" y="1562678"/>
              <a:ext cx="5894173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800" dirty="0">
                  <a:solidFill>
                    <a:schemeClr val="tx1"/>
                  </a:solidFill>
                </a:rPr>
                <a:t>GUI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アプリ概要</a:t>
              </a: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769C742-FEB8-4E91-AC59-37D0D0CFC756}"/>
                </a:ext>
              </a:extLst>
            </p:cNvPr>
            <p:cNvGrpSpPr/>
            <p:nvPr/>
          </p:nvGrpSpPr>
          <p:grpSpPr>
            <a:xfrm>
              <a:off x="1087394" y="2499590"/>
              <a:ext cx="6969211" cy="72000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E3E640D-D349-4C8C-9F10-8B679006EF4B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E2C6C-539A-48AE-A8AB-F77EFD0E01DB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相対浸透率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4B74A04-265F-45BA-939A-A23BCC99A3C7}"/>
                </a:ext>
              </a:extLst>
            </p:cNvPr>
            <p:cNvGrpSpPr/>
            <p:nvPr/>
          </p:nvGrpSpPr>
          <p:grpSpPr>
            <a:xfrm>
              <a:off x="1087394" y="3440836"/>
              <a:ext cx="6969211" cy="720000"/>
              <a:chOff x="741405" y="1940011"/>
              <a:chExt cx="6969211" cy="951470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B7E721F-D1E1-4785-BDD0-EDB495113717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2BEB835-16AF-4FAE-BE07-E01EEB63AB4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Corey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Correlation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9FD26E-31FD-4089-AE71-F09F6B3E61D8}"/>
                </a:ext>
              </a:extLst>
            </p:cNvPr>
            <p:cNvGrpSpPr/>
            <p:nvPr/>
          </p:nvGrpSpPr>
          <p:grpSpPr>
            <a:xfrm>
              <a:off x="1087394" y="4378448"/>
              <a:ext cx="6969211" cy="720000"/>
              <a:chOff x="741405" y="1940011"/>
              <a:chExt cx="6969211" cy="95147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B8D6D8C-B3AE-48F7-A2E6-76F7F776151C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4</a:t>
                </a:r>
                <a:endParaRPr kumimoji="1" lang="ja-JP" altLang="en-US" sz="3000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E4F2077-3E3D-485C-A0E3-6669972F494F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デモンストレーション</a:t>
                </a: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DB0C071E-883C-4DAA-BC3A-1C6D5DE48570}"/>
                </a:ext>
              </a:extLst>
            </p:cNvPr>
            <p:cNvGrpSpPr/>
            <p:nvPr/>
          </p:nvGrpSpPr>
          <p:grpSpPr>
            <a:xfrm>
              <a:off x="1087394" y="5316060"/>
              <a:ext cx="6969211" cy="720000"/>
              <a:chOff x="741405" y="1940011"/>
              <a:chExt cx="6969211" cy="951470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618182B2-C398-4949-B9AA-56E98EA601D6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5</a:t>
                </a:r>
                <a:endParaRPr kumimoji="1" lang="ja-JP" altLang="en-US" sz="3000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22BC766-1033-4C86-9D19-2FC60FBE6CE0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による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GUI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アプリ作成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2E899C-D672-48BD-BF70-26DBB7379912}"/>
              </a:ext>
            </a:extLst>
          </p:cNvPr>
          <p:cNvSpPr/>
          <p:nvPr/>
        </p:nvSpPr>
        <p:spPr>
          <a:xfrm>
            <a:off x="722811" y="2499360"/>
            <a:ext cx="7654835" cy="382306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56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5B3274-EF1C-4FC8-82E3-D73E2A01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GUI</a:t>
            </a:r>
            <a:r>
              <a:rPr kumimoji="1" lang="ja-JP" altLang="en-US" dirty="0"/>
              <a:t>アプリ概要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4B6D1E9-0C6F-4FB5-899B-F2050D7F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27" y="1563030"/>
            <a:ext cx="8079745" cy="492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1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5990-148D-40E0-BA92-856D37FB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発表内容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D4AB730-01DA-4D4E-872B-9E4879967CCC}"/>
              </a:ext>
            </a:extLst>
          </p:cNvPr>
          <p:cNvGrpSpPr/>
          <p:nvPr/>
        </p:nvGrpSpPr>
        <p:grpSpPr>
          <a:xfrm>
            <a:off x="1087394" y="1690689"/>
            <a:ext cx="6969211" cy="4473382"/>
            <a:chOff x="1087394" y="1562678"/>
            <a:chExt cx="6969211" cy="447338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089C35-5C4A-4B51-8066-34722357EB98}"/>
                </a:ext>
              </a:extLst>
            </p:cNvPr>
            <p:cNvSpPr/>
            <p:nvPr/>
          </p:nvSpPr>
          <p:spPr>
            <a:xfrm>
              <a:off x="1087394" y="1562678"/>
              <a:ext cx="85261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DCE0651-A0EF-4A4C-B943-083A18B640CD}"/>
                </a:ext>
              </a:extLst>
            </p:cNvPr>
            <p:cNvSpPr/>
            <p:nvPr/>
          </p:nvSpPr>
          <p:spPr>
            <a:xfrm>
              <a:off x="2162432" y="1562678"/>
              <a:ext cx="5894173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800" dirty="0">
                  <a:solidFill>
                    <a:schemeClr val="tx1"/>
                  </a:solidFill>
                </a:rPr>
                <a:t>GUI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アプリ概要</a:t>
              </a: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769C742-FEB8-4E91-AC59-37D0D0CFC756}"/>
                </a:ext>
              </a:extLst>
            </p:cNvPr>
            <p:cNvGrpSpPr/>
            <p:nvPr/>
          </p:nvGrpSpPr>
          <p:grpSpPr>
            <a:xfrm>
              <a:off x="1087394" y="2499590"/>
              <a:ext cx="6969211" cy="72000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E3E640D-D349-4C8C-9F10-8B679006EF4B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E2C6C-539A-48AE-A8AB-F77EFD0E01DB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相対浸透率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4B74A04-265F-45BA-939A-A23BCC99A3C7}"/>
                </a:ext>
              </a:extLst>
            </p:cNvPr>
            <p:cNvGrpSpPr/>
            <p:nvPr/>
          </p:nvGrpSpPr>
          <p:grpSpPr>
            <a:xfrm>
              <a:off x="1087394" y="3440836"/>
              <a:ext cx="6969211" cy="720000"/>
              <a:chOff x="741405" y="1940011"/>
              <a:chExt cx="6969211" cy="951470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B7E721F-D1E1-4785-BDD0-EDB495113717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2BEB835-16AF-4FAE-BE07-E01EEB63AB4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Corey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Correlation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9FD26E-31FD-4089-AE71-F09F6B3E61D8}"/>
                </a:ext>
              </a:extLst>
            </p:cNvPr>
            <p:cNvGrpSpPr/>
            <p:nvPr/>
          </p:nvGrpSpPr>
          <p:grpSpPr>
            <a:xfrm>
              <a:off x="1087394" y="4378448"/>
              <a:ext cx="6969211" cy="720000"/>
              <a:chOff x="741405" y="1940011"/>
              <a:chExt cx="6969211" cy="95147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B8D6D8C-B3AE-48F7-A2E6-76F7F776151C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4</a:t>
                </a:r>
                <a:endParaRPr kumimoji="1" lang="ja-JP" altLang="en-US" sz="3000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E4F2077-3E3D-485C-A0E3-6669972F494F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デモンストレーション</a:t>
                </a: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DB0C071E-883C-4DAA-BC3A-1C6D5DE48570}"/>
                </a:ext>
              </a:extLst>
            </p:cNvPr>
            <p:cNvGrpSpPr/>
            <p:nvPr/>
          </p:nvGrpSpPr>
          <p:grpSpPr>
            <a:xfrm>
              <a:off x="1087394" y="5316060"/>
              <a:ext cx="6969211" cy="720000"/>
              <a:chOff x="741405" y="1940011"/>
              <a:chExt cx="6969211" cy="951470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618182B2-C398-4949-B9AA-56E98EA601D6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5</a:t>
                </a:r>
                <a:endParaRPr kumimoji="1" lang="ja-JP" altLang="en-US" sz="3000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22BC766-1033-4C86-9D19-2FC60FBE6CE0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による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GUI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アプリ作成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2E899C-D672-48BD-BF70-26DBB7379912}"/>
              </a:ext>
            </a:extLst>
          </p:cNvPr>
          <p:cNvSpPr/>
          <p:nvPr/>
        </p:nvSpPr>
        <p:spPr>
          <a:xfrm>
            <a:off x="722811" y="4345208"/>
            <a:ext cx="7654835" cy="1977215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12FB4B2-0C4D-4310-B0A1-FC57BF9C7845}"/>
              </a:ext>
            </a:extLst>
          </p:cNvPr>
          <p:cNvSpPr/>
          <p:nvPr/>
        </p:nvSpPr>
        <p:spPr>
          <a:xfrm>
            <a:off x="949234" y="1593669"/>
            <a:ext cx="7201990" cy="919124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96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5D6D3-5F63-4295-9B81-4301A393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相対浸透率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9E3E446-4A65-4696-B1F3-00D2B9084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水と油が混在する場合のダルシー則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水相</a:t>
                </a:r>
                <a:endParaRPr lang="en-US" altLang="ja-JP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油相</a:t>
                </a:r>
                <a:endParaRPr lang="en-US" altLang="ja-JP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dirty="0"/>
                  <a:t>有効浸透率の絶対浸透率に対する比を</a:t>
                </a:r>
                <a:r>
                  <a:rPr lang="ja-JP" altLang="en-US" sz="2800" b="1" u="sng" dirty="0">
                    <a:solidFill>
                      <a:srgbClr val="FF0000"/>
                    </a:solidFill>
                  </a:rPr>
                  <a:t>相対浸透率</a:t>
                </a:r>
                <a:r>
                  <a:rPr lang="ja-JP" altLang="en-US" dirty="0"/>
                  <a:t>という。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この値は飽和率の関数で，次のような曲線を描く。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9E3E446-4A65-4696-B1F3-00D2B9084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85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D752F-5E1D-4BED-9C67-334B8E72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相対浸透率</a:t>
            </a: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EA5F1392-7A8B-4722-A963-79117A3BB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109247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4706F6-401E-4357-959C-0B7FF0670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3943350" cy="466724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ja-JP" altLang="en-US" dirty="0"/>
                  <a:t> で水の流動なし</a:t>
                </a:r>
                <a:endParaRPr lang="en-US" altLang="ja-JP" dirty="0"/>
              </a:p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kumimoji="1" lang="ja-JP" altLang="en-US" dirty="0"/>
                  <a:t> が増加すると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ja-JP" altLang="en-US" dirty="0"/>
                  <a:t> も増加</a:t>
                </a:r>
                <a:endParaRPr kumimoji="1" lang="en-US" altLang="ja-JP" dirty="0"/>
              </a:p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kumimoji="1" lang="ja-JP" altLang="en-US" dirty="0"/>
                  <a:t> </a:t>
                </a:r>
                <a:r>
                  <a:rPr lang="ja-JP" altLang="en-US" dirty="0"/>
                  <a:t>が減少すると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ja-JP" altLang="en-US" dirty="0"/>
                  <a:t> も減少</a:t>
                </a:r>
                <a:endParaRPr kumimoji="1" lang="en-US" altLang="ja-JP" dirty="0"/>
              </a:p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𝑟𝑤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で</a:t>
                </a:r>
                <a:r>
                  <a:rPr kumimoji="1" lang="ja-JP" altLang="en-US" dirty="0"/>
                  <a:t>油の流動なし</a:t>
                </a:r>
                <a:endParaRPr kumimoji="1" lang="en-US" altLang="ja-JP" dirty="0"/>
              </a:p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4706F6-401E-4357-959C-0B7FF0670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3943350" cy="4667249"/>
              </a:xfrm>
              <a:blipFill>
                <a:blip r:embed="rId3"/>
                <a:stretch>
                  <a:fillRect l="-23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9123FBEC-F9DC-4584-B020-9F82232B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相対浸透率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C13BE68-E7CE-413C-9860-B3F9A3BB9223}"/>
              </a:ext>
            </a:extLst>
          </p:cNvPr>
          <p:cNvSpPr/>
          <p:nvPr/>
        </p:nvSpPr>
        <p:spPr>
          <a:xfrm>
            <a:off x="8057834" y="1825624"/>
            <a:ext cx="922280" cy="3943684"/>
          </a:xfrm>
          <a:prstGeom prst="rect">
            <a:avLst/>
          </a:prstGeom>
          <a:solidFill>
            <a:srgbClr val="D5F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B7021A8-FC30-42AD-BB5D-0D005E988A0F}"/>
              </a:ext>
            </a:extLst>
          </p:cNvPr>
          <p:cNvSpPr/>
          <p:nvPr/>
        </p:nvSpPr>
        <p:spPr>
          <a:xfrm>
            <a:off x="4940790" y="1825625"/>
            <a:ext cx="922280" cy="3943684"/>
          </a:xfrm>
          <a:prstGeom prst="rect">
            <a:avLst/>
          </a:prstGeom>
          <a:solidFill>
            <a:srgbClr val="D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5D06D76-8144-4384-ADE5-BA058899624F}"/>
                  </a:ext>
                </a:extLst>
              </p:cNvPr>
              <p:cNvSpPr txBox="1"/>
              <p:nvPr/>
            </p:nvSpPr>
            <p:spPr>
              <a:xfrm>
                <a:off x="5273382" y="5923421"/>
                <a:ext cx="95481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5D06D76-8144-4384-ADE5-BA058899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82" y="5923421"/>
                <a:ext cx="954815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4E8CD74-3412-4D68-8339-62BFABB4E727}"/>
                  </a:ext>
                </a:extLst>
              </p:cNvPr>
              <p:cNvSpPr txBox="1"/>
              <p:nvPr/>
            </p:nvSpPr>
            <p:spPr>
              <a:xfrm>
                <a:off x="7692706" y="5904243"/>
                <a:ext cx="95481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4E8CD74-3412-4D68-8339-62BFABB4E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06" y="5904243"/>
                <a:ext cx="95481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43F2122-1F10-42CE-B608-D4FACED010C4}"/>
              </a:ext>
            </a:extLst>
          </p:cNvPr>
          <p:cNvGrpSpPr/>
          <p:nvPr/>
        </p:nvGrpSpPr>
        <p:grpSpPr>
          <a:xfrm>
            <a:off x="4572000" y="1631775"/>
            <a:ext cx="4511377" cy="4460858"/>
            <a:chOff x="4531584" y="1773229"/>
            <a:chExt cx="4511377" cy="4460858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139A3730-7874-4B85-B9F5-D3D1ACC1ADDF}"/>
                </a:ext>
              </a:extLst>
            </p:cNvPr>
            <p:cNvGrpSpPr/>
            <p:nvPr/>
          </p:nvGrpSpPr>
          <p:grpSpPr>
            <a:xfrm>
              <a:off x="5176861" y="2724988"/>
              <a:ext cx="3423586" cy="2778758"/>
              <a:chOff x="5176861" y="2724988"/>
              <a:chExt cx="3423586" cy="2778758"/>
            </a:xfrm>
          </p:grpSpPr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A9B1ECD-5F33-44F9-8FC6-032083A69979}"/>
                  </a:ext>
                </a:extLst>
              </p:cNvPr>
              <p:cNvSpPr txBox="1"/>
              <p:nvPr/>
            </p:nvSpPr>
            <p:spPr>
              <a:xfrm>
                <a:off x="5176861" y="2724988"/>
                <a:ext cx="619626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2200" dirty="0"/>
                  <a:t>①</a:t>
                </a: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6D58645-9679-4484-94B9-B77BD8957593}"/>
                  </a:ext>
                </a:extLst>
              </p:cNvPr>
              <p:cNvSpPr txBox="1"/>
              <p:nvPr/>
            </p:nvSpPr>
            <p:spPr>
              <a:xfrm>
                <a:off x="6134974" y="5072859"/>
                <a:ext cx="619626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2200" dirty="0"/>
                  <a:t>②</a:t>
                </a: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678D913-1919-457B-BBE8-33DE08178CDA}"/>
                  </a:ext>
                </a:extLst>
              </p:cNvPr>
              <p:cNvSpPr txBox="1"/>
              <p:nvPr/>
            </p:nvSpPr>
            <p:spPr>
              <a:xfrm>
                <a:off x="6384576" y="3473762"/>
                <a:ext cx="619626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2200" dirty="0"/>
                  <a:t>③</a:t>
                </a: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60887E6-329F-42B7-8891-59FB856051CD}"/>
                  </a:ext>
                </a:extLst>
              </p:cNvPr>
              <p:cNvSpPr txBox="1"/>
              <p:nvPr/>
            </p:nvSpPr>
            <p:spPr>
              <a:xfrm>
                <a:off x="7980821" y="3727331"/>
                <a:ext cx="619626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2200" dirty="0"/>
                  <a:t>④</a:t>
                </a:r>
              </a:p>
            </p:txBody>
          </p:sp>
        </p:grp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EEC2C505-B776-412E-9822-C3ABC817A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5343" t="8063" r="7838" b="6092"/>
            <a:stretch/>
          </p:blipFill>
          <p:spPr>
            <a:xfrm>
              <a:off x="4531584" y="1773229"/>
              <a:ext cx="4511377" cy="4460858"/>
            </a:xfrm>
            <a:prstGeom prst="rect">
              <a:avLst/>
            </a:prstGeom>
          </p:spPr>
        </p:pic>
      </p:grp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F87D7D9-6D4A-4B67-931E-D503A3BA1D92}"/>
              </a:ext>
            </a:extLst>
          </p:cNvPr>
          <p:cNvCxnSpPr>
            <a:cxnSpLocks/>
          </p:cNvCxnSpPr>
          <p:nvPr/>
        </p:nvCxnSpPr>
        <p:spPr>
          <a:xfrm>
            <a:off x="4940790" y="6335132"/>
            <a:ext cx="400113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4416651-41E6-42E8-B088-FF6D41635B3F}"/>
                  </a:ext>
                </a:extLst>
              </p:cNvPr>
              <p:cNvSpPr txBox="1"/>
              <p:nvPr/>
            </p:nvSpPr>
            <p:spPr>
              <a:xfrm>
                <a:off x="6681029" y="6143523"/>
                <a:ext cx="520653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4416651-41E6-42E8-B088-FF6D41635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029" y="6143523"/>
                <a:ext cx="52065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60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BCC92-D64E-4239-9C8D-B8547BC0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相対浸透率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ECD312B-B998-44F8-B7AA-967135415575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相対浸透率は油層解析における重要なパラメータ（の</a:t>
            </a:r>
            <a:r>
              <a:rPr lang="en-US" altLang="ja-JP" dirty="0"/>
              <a:t>1</a:t>
            </a:r>
            <a:r>
              <a:rPr lang="ja-JP" altLang="en-US"/>
              <a:t>つ）</a:t>
            </a:r>
            <a:endParaRPr lang="en-US" altLang="ja-JP" dirty="0"/>
          </a:p>
          <a:p>
            <a:r>
              <a:rPr lang="ja-JP" altLang="en-US" dirty="0"/>
              <a:t>実際にはコア試験によって計測される離散的な値</a:t>
            </a:r>
            <a:endParaRPr lang="en-US" altLang="ja-JP" dirty="0"/>
          </a:p>
          <a:p>
            <a:r>
              <a:rPr lang="ja-JP" altLang="en-US" dirty="0"/>
              <a:t>相対浸透率を飽和率の関数として扱う様々な相関式が存在</a:t>
            </a:r>
            <a:endParaRPr lang="en-US" altLang="ja-JP" dirty="0"/>
          </a:p>
          <a:p>
            <a:r>
              <a:rPr lang="ja-JP" altLang="en-US" dirty="0"/>
              <a:t>今回は </a:t>
            </a:r>
            <a:r>
              <a:rPr lang="en-US" altLang="ja-JP" sz="2800" b="1" dirty="0">
                <a:solidFill>
                  <a:srgbClr val="FF0000"/>
                </a:solidFill>
              </a:rPr>
              <a:t>Corey Correlation</a:t>
            </a:r>
            <a:r>
              <a:rPr lang="en-US" altLang="ja-JP" dirty="0"/>
              <a:t> </a:t>
            </a:r>
            <a:r>
              <a:rPr lang="ja-JP" altLang="en-US" dirty="0"/>
              <a:t>（コーレイの式）を使用</a:t>
            </a:r>
            <a:endParaRPr lang="en-US" altLang="ja-JP" dirty="0"/>
          </a:p>
          <a:p>
            <a:pPr marL="0" indent="0" algn="r">
              <a:lnSpc>
                <a:spcPct val="200000"/>
              </a:lnSpc>
              <a:buNone/>
            </a:pPr>
            <a:r>
              <a:rPr lang="en-US" altLang="ja-JP" dirty="0"/>
              <a:t>cf. </a:t>
            </a:r>
            <a:r>
              <a:rPr lang="en-US" altLang="ja-JP" sz="1800" i="0" dirty="0" err="1">
                <a:solidFill>
                  <a:srgbClr val="000033"/>
                </a:solidFill>
                <a:effectLst/>
                <a:latin typeface="Arial" panose="020B0604020202020204" pitchFamily="34" charset="0"/>
              </a:rPr>
              <a:t>Honarpour</a:t>
            </a:r>
            <a:r>
              <a:rPr lang="en-US" altLang="ja-JP" sz="1800" i="0" dirty="0">
                <a:solidFill>
                  <a:srgbClr val="0000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ja-JP" altLang="en-US" sz="1800" i="0" dirty="0">
                <a:solidFill>
                  <a:srgbClr val="0000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ja-JP" sz="1800" i="0" dirty="0">
                <a:solidFill>
                  <a:srgbClr val="000033"/>
                </a:solidFill>
                <a:effectLst/>
                <a:latin typeface="Arial" panose="020B0604020202020204" pitchFamily="34" charset="0"/>
              </a:rPr>
              <a:t>Stone I</a:t>
            </a:r>
            <a:r>
              <a:rPr lang="en-US" altLang="ja-JP" sz="1800" dirty="0">
                <a:solidFill>
                  <a:srgbClr val="000033"/>
                </a:solidFill>
                <a:latin typeface="Arial" panose="020B0604020202020204" pitchFamily="34" charset="0"/>
              </a:rPr>
              <a:t>, </a:t>
            </a:r>
            <a:r>
              <a:rPr lang="en-US" altLang="ja-JP" sz="1800" i="0" dirty="0">
                <a:solidFill>
                  <a:srgbClr val="000033"/>
                </a:solidFill>
                <a:effectLst/>
                <a:latin typeface="Arial" panose="020B0604020202020204" pitchFamily="34" charset="0"/>
              </a:rPr>
              <a:t>Stone I</a:t>
            </a:r>
            <a:r>
              <a:rPr lang="en-US" altLang="ja-JP" sz="1800" dirty="0">
                <a:solidFill>
                  <a:srgbClr val="000033"/>
                </a:solidFill>
                <a:latin typeface="Arial" panose="020B0604020202020204" pitchFamily="34" charset="0"/>
              </a:rPr>
              <a:t>I, Baker</a:t>
            </a:r>
            <a:endParaRPr lang="en-US" altLang="ja-JP" sz="1800" i="0" dirty="0">
              <a:solidFill>
                <a:srgbClr val="0000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岩石物性（浸透率、孔隙率）測定｜Co-LABO MAKER | 日本中をあなたの研究室に">
            <a:extLst>
              <a:ext uri="{FF2B5EF4-FFF2-40B4-BE49-F238E27FC236}">
                <a16:creationId xmlns:a16="http://schemas.microsoft.com/office/drawing/2014/main" id="{23E41FE0-7117-4EAD-B4F8-BC65B9EA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587240"/>
            <a:ext cx="2419523" cy="158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16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401</Words>
  <Application>Microsoft Office PowerPoint</Application>
  <PresentationFormat>画面に合わせる (4:3)</PresentationFormat>
  <Paragraphs>88</Paragraphs>
  <Slides>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Arial</vt:lpstr>
      <vt:lpstr>Cambria Math</vt:lpstr>
      <vt:lpstr>Segoe UI</vt:lpstr>
      <vt:lpstr>Office テーマ</vt:lpstr>
      <vt:lpstr>MATLABによるGUIアプリの作成 ~Corey Correlationによる相対浸透率曲線の可視化~</vt:lpstr>
      <vt:lpstr>発表内容</vt:lpstr>
      <vt:lpstr>発表内容</vt:lpstr>
      <vt:lpstr>1. GUIアプリ概要</vt:lpstr>
      <vt:lpstr>発表内容</vt:lpstr>
      <vt:lpstr>2. 相対浸透率</vt:lpstr>
      <vt:lpstr>2. 相対浸透率</vt:lpstr>
      <vt:lpstr>2. 相対浸透率</vt:lpstr>
      <vt:lpstr>2. 相対浸透率</vt:lpstr>
      <vt:lpstr>3. Corey Correlation</vt:lpstr>
      <vt:lpstr>発表内容</vt:lpstr>
      <vt:lpstr>5. MATLABによるGUIアプリ作成</vt:lpstr>
      <vt:lpstr>5. MATLABによるGUIアプリ作成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8</cp:revision>
  <dcterms:created xsi:type="dcterms:W3CDTF">2021-12-10T05:19:43Z</dcterms:created>
  <dcterms:modified xsi:type="dcterms:W3CDTF">2022-11-02T13:46:40Z</dcterms:modified>
</cp:coreProperties>
</file>