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8"/>
  </p:notesMasterIdLst>
  <p:sldIdLst>
    <p:sldId id="391" r:id="rId2"/>
    <p:sldId id="408" r:id="rId3"/>
    <p:sldId id="422" r:id="rId4"/>
    <p:sldId id="409" r:id="rId5"/>
    <p:sldId id="411" r:id="rId6"/>
    <p:sldId id="413" r:id="rId7"/>
    <p:sldId id="415" r:id="rId8"/>
    <p:sldId id="416" r:id="rId9"/>
    <p:sldId id="418" r:id="rId10"/>
    <p:sldId id="419" r:id="rId11"/>
    <p:sldId id="423" r:id="rId12"/>
    <p:sldId id="421" r:id="rId13"/>
    <p:sldId id="434" r:id="rId14"/>
    <p:sldId id="424" r:id="rId15"/>
    <p:sldId id="426" r:id="rId16"/>
    <p:sldId id="435" r:id="rId17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22"/>
            <p14:sldId id="409"/>
            <p14:sldId id="411"/>
            <p14:sldId id="413"/>
            <p14:sldId id="415"/>
            <p14:sldId id="416"/>
            <p14:sldId id="418"/>
            <p14:sldId id="419"/>
            <p14:sldId id="423"/>
            <p14:sldId id="421"/>
            <p14:sldId id="434"/>
            <p14:sldId id="424"/>
            <p14:sldId id="426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D29F4-370F-47D3-846A-5E66F0E0125E}" v="44" dt="2023-01-25T22:20:29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4532C3B0-FDD2-43C6-BAD7-7FE970DBFF55}"/>
    <pc:docChg chg="modSld">
      <pc:chgData name="hirose taichi" userId="ed2dc4b0-8795-4813-ada8-f41a239e7d7d" providerId="ADAL" clId="{4532C3B0-FDD2-43C6-BAD7-7FE970DBFF55}" dt="2023-01-23T18:35:32.845" v="3" actId="20577"/>
      <pc:docMkLst>
        <pc:docMk/>
      </pc:docMkLst>
      <pc:sldChg chg="modSp">
        <pc:chgData name="hirose taichi" userId="ed2dc4b0-8795-4813-ada8-f41a239e7d7d" providerId="ADAL" clId="{4532C3B0-FDD2-43C6-BAD7-7FE970DBFF55}" dt="2023-01-23T18:35:32.845" v="3" actId="20577"/>
        <pc:sldMkLst>
          <pc:docMk/>
          <pc:sldMk cId="4247633511" sldId="415"/>
        </pc:sldMkLst>
        <pc:spChg chg="mod">
          <ac:chgData name="hirose taichi" userId="ed2dc4b0-8795-4813-ada8-f41a239e7d7d" providerId="ADAL" clId="{4532C3B0-FDD2-43C6-BAD7-7FE970DBFF55}" dt="2023-01-23T18:35:32.845" v="3" actId="20577"/>
          <ac:spMkLst>
            <pc:docMk/>
            <pc:sldMk cId="4247633511" sldId="415"/>
            <ac:spMk id="2" creationId="{5CC3DBDC-2ABB-464E-AA98-8626CB68BCFA}"/>
          </ac:spMkLst>
        </pc:spChg>
      </pc:sldChg>
    </pc:docChg>
  </pc:docChgLst>
  <pc:docChgLst>
    <pc:chgData name="hirose taichi" userId="ed2dc4b0-8795-4813-ada8-f41a239e7d7d" providerId="ADAL" clId="{E40D29F4-370F-47D3-846A-5E66F0E0125E}"/>
    <pc:docChg chg="undo custSel delSld modSld modSection">
      <pc:chgData name="hirose taichi" userId="ed2dc4b0-8795-4813-ada8-f41a239e7d7d" providerId="ADAL" clId="{E40D29F4-370F-47D3-846A-5E66F0E0125E}" dt="2023-01-25T22:21:52.294" v="221" actId="20577"/>
      <pc:docMkLst>
        <pc:docMk/>
      </pc:docMkLst>
      <pc:sldChg chg="addSp modSp mod">
        <pc:chgData name="hirose taichi" userId="ed2dc4b0-8795-4813-ada8-f41a239e7d7d" providerId="ADAL" clId="{E40D29F4-370F-47D3-846A-5E66F0E0125E}" dt="2023-01-25T22:20:29.005" v="149"/>
        <pc:sldMkLst>
          <pc:docMk/>
          <pc:sldMk cId="3714317995" sldId="409"/>
        </pc:sldMkLst>
        <pc:spChg chg="mod">
          <ac:chgData name="hirose taichi" userId="ed2dc4b0-8795-4813-ada8-f41a239e7d7d" providerId="ADAL" clId="{E40D29F4-370F-47D3-846A-5E66F0E0125E}" dt="2023-01-25T22:19:03.859" v="92" actId="20577"/>
          <ac:spMkLst>
            <pc:docMk/>
            <pc:sldMk cId="3714317995" sldId="409"/>
            <ac:spMk id="2" creationId="{28183F7D-BF66-4F5A-A51C-F4F5EA15673B}"/>
          </ac:spMkLst>
        </pc:spChg>
        <pc:spChg chg="add mod">
          <ac:chgData name="hirose taichi" userId="ed2dc4b0-8795-4813-ada8-f41a239e7d7d" providerId="ADAL" clId="{E40D29F4-370F-47D3-846A-5E66F0E0125E}" dt="2023-01-25T22:20:29.005" v="149"/>
          <ac:spMkLst>
            <pc:docMk/>
            <pc:sldMk cId="3714317995" sldId="409"/>
            <ac:spMk id="5" creationId="{66CC0842-6914-4FA0-BE13-F0D7AD993127}"/>
          </ac:spMkLst>
        </pc:spChg>
      </pc:sldChg>
      <pc:sldChg chg="addSp modSp mod">
        <pc:chgData name="hirose taichi" userId="ed2dc4b0-8795-4813-ada8-f41a239e7d7d" providerId="ADAL" clId="{E40D29F4-370F-47D3-846A-5E66F0E0125E}" dt="2023-01-25T22:20:25.374" v="148" actId="1076"/>
        <pc:sldMkLst>
          <pc:docMk/>
          <pc:sldMk cId="1300278304" sldId="411"/>
        </pc:sldMkLst>
        <pc:spChg chg="mod">
          <ac:chgData name="hirose taichi" userId="ed2dc4b0-8795-4813-ada8-f41a239e7d7d" providerId="ADAL" clId="{E40D29F4-370F-47D3-846A-5E66F0E0125E}" dt="2023-01-25T22:19:33.889" v="98" actId="113"/>
          <ac:spMkLst>
            <pc:docMk/>
            <pc:sldMk cId="1300278304" sldId="411"/>
            <ac:spMk id="2" creationId="{28183F7D-BF66-4F5A-A51C-F4F5EA15673B}"/>
          </ac:spMkLst>
        </pc:spChg>
        <pc:spChg chg="mod">
          <ac:chgData name="hirose taichi" userId="ed2dc4b0-8795-4813-ada8-f41a239e7d7d" providerId="ADAL" clId="{E40D29F4-370F-47D3-846A-5E66F0E0125E}" dt="2023-01-25T22:19:50.079" v="134" actId="21"/>
          <ac:spMkLst>
            <pc:docMk/>
            <pc:sldMk cId="1300278304" sldId="411"/>
            <ac:spMk id="3" creationId="{B6C3B743-46DE-40E0-98E6-975211BECA90}"/>
          </ac:spMkLst>
        </pc:spChg>
        <pc:spChg chg="add mod">
          <ac:chgData name="hirose taichi" userId="ed2dc4b0-8795-4813-ada8-f41a239e7d7d" providerId="ADAL" clId="{E40D29F4-370F-47D3-846A-5E66F0E0125E}" dt="2023-01-25T22:20:25.374" v="148" actId="1076"/>
          <ac:spMkLst>
            <pc:docMk/>
            <pc:sldMk cId="1300278304" sldId="411"/>
            <ac:spMk id="6" creationId="{E1E7BCBB-2B06-4159-ADE8-40133D616AF6}"/>
          </ac:spMkLst>
        </pc:spChg>
      </pc:sldChg>
      <pc:sldChg chg="modSp del mod">
        <pc:chgData name="hirose taichi" userId="ed2dc4b0-8795-4813-ada8-f41a239e7d7d" providerId="ADAL" clId="{E40D29F4-370F-47D3-846A-5E66F0E0125E}" dt="2023-01-25T22:21:31.084" v="154" actId="47"/>
        <pc:sldMkLst>
          <pc:docMk/>
          <pc:sldMk cId="282841257" sldId="412"/>
        </pc:sldMkLst>
        <pc:spChg chg="mod">
          <ac:chgData name="hirose taichi" userId="ed2dc4b0-8795-4813-ada8-f41a239e7d7d" providerId="ADAL" clId="{E40D29F4-370F-47D3-846A-5E66F0E0125E}" dt="2023-01-25T22:21:03.589" v="152" actId="1076"/>
          <ac:spMkLst>
            <pc:docMk/>
            <pc:sldMk cId="282841257" sldId="412"/>
            <ac:spMk id="30" creationId="{6E11BAE3-8AA4-443E-ACD4-6639B3C68EBA}"/>
          </ac:spMkLst>
        </pc:spChg>
        <pc:spChg chg="mod">
          <ac:chgData name="hirose taichi" userId="ed2dc4b0-8795-4813-ada8-f41a239e7d7d" providerId="ADAL" clId="{E40D29F4-370F-47D3-846A-5E66F0E0125E}" dt="2023-01-25T22:21:07.295" v="153" actId="1076"/>
          <ac:spMkLst>
            <pc:docMk/>
            <pc:sldMk cId="282841257" sldId="412"/>
            <ac:spMk id="31" creationId="{CEF3A8A0-9C75-4ED9-83D7-A688383B8BBC}"/>
          </ac:spMkLst>
        </pc:spChg>
      </pc:sldChg>
      <pc:sldChg chg="modSp mod">
        <pc:chgData name="hirose taichi" userId="ed2dc4b0-8795-4813-ada8-f41a239e7d7d" providerId="ADAL" clId="{E40D29F4-370F-47D3-846A-5E66F0E0125E}" dt="2023-01-25T22:20:50.774" v="151" actId="1076"/>
        <pc:sldMkLst>
          <pc:docMk/>
          <pc:sldMk cId="607085936" sldId="416"/>
        </pc:sldMkLst>
        <pc:spChg chg="mod">
          <ac:chgData name="hirose taichi" userId="ed2dc4b0-8795-4813-ada8-f41a239e7d7d" providerId="ADAL" clId="{E40D29F4-370F-47D3-846A-5E66F0E0125E}" dt="2023-01-25T22:20:47.094" v="150" actId="1076"/>
          <ac:spMkLst>
            <pc:docMk/>
            <pc:sldMk cId="607085936" sldId="416"/>
            <ac:spMk id="53" creationId="{4AB5289C-4795-4161-B269-FEB7D7F6B2BB}"/>
          </ac:spMkLst>
        </pc:spChg>
        <pc:spChg chg="mod">
          <ac:chgData name="hirose taichi" userId="ed2dc4b0-8795-4813-ada8-f41a239e7d7d" providerId="ADAL" clId="{E40D29F4-370F-47D3-846A-5E66F0E0125E}" dt="2023-01-25T22:20:50.774" v="151" actId="1076"/>
          <ac:spMkLst>
            <pc:docMk/>
            <pc:sldMk cId="607085936" sldId="416"/>
            <ac:spMk id="56" creationId="{790F9EDF-A41F-465F-91FD-C63D0689DAAA}"/>
          </ac:spMkLst>
        </pc:spChg>
      </pc:sldChg>
      <pc:sldChg chg="modNotesTx">
        <pc:chgData name="hirose taichi" userId="ed2dc4b0-8795-4813-ada8-f41a239e7d7d" providerId="ADAL" clId="{E40D29F4-370F-47D3-846A-5E66F0E0125E}" dt="2023-01-25T22:21:52.294" v="221" actId="20577"/>
        <pc:sldMkLst>
          <pc:docMk/>
          <pc:sldMk cId="1681394602" sldId="434"/>
        </pc:sldMkLst>
      </pc:sldChg>
    </pc:docChg>
  </pc:docChgLst>
  <pc:docChgLst>
    <pc:chgData name="hirose taichi" userId="ed2dc4b0-8795-4813-ada8-f41a239e7d7d" providerId="ADAL" clId="{016AEB6B-32BB-4C9B-91D5-C357E7676896}"/>
    <pc:docChg chg="modSld">
      <pc:chgData name="hirose taichi" userId="ed2dc4b0-8795-4813-ada8-f41a239e7d7d" providerId="ADAL" clId="{016AEB6B-32BB-4C9B-91D5-C357E7676896}" dt="2022-11-02T15:53:16.655" v="10"/>
      <pc:docMkLst>
        <pc:docMk/>
      </pc:docMkLst>
      <pc:sldChg chg="modSp mod">
        <pc:chgData name="hirose taichi" userId="ed2dc4b0-8795-4813-ada8-f41a239e7d7d" providerId="ADAL" clId="{016AEB6B-32BB-4C9B-91D5-C357E7676896}" dt="2022-11-02T15:53:16.655" v="10"/>
        <pc:sldMkLst>
          <pc:docMk/>
          <pc:sldMk cId="1300278304" sldId="411"/>
        </pc:sldMkLst>
        <pc:spChg chg="mod">
          <ac:chgData name="hirose taichi" userId="ed2dc4b0-8795-4813-ada8-f41a239e7d7d" providerId="ADAL" clId="{016AEB6B-32BB-4C9B-91D5-C357E7676896}" dt="2022-11-02T15:53:16.655" v="10"/>
          <ac:spMkLst>
            <pc:docMk/>
            <pc:sldMk cId="1300278304" sldId="411"/>
            <ac:spMk id="2" creationId="{28183F7D-BF66-4F5A-A51C-F4F5EA15673B}"/>
          </ac:spMkLst>
        </pc:spChg>
      </pc:sldChg>
      <pc:sldChg chg="modNotesTx">
        <pc:chgData name="hirose taichi" userId="ed2dc4b0-8795-4813-ada8-f41a239e7d7d" providerId="ADAL" clId="{016AEB6B-32BB-4C9B-91D5-C357E7676896}" dt="2022-11-02T15:52:24.280" v="5" actId="20577"/>
        <pc:sldMkLst>
          <pc:docMk/>
          <pc:sldMk cId="282841257" sldId="412"/>
        </pc:sldMkLst>
      </pc:sldChg>
      <pc:sldChg chg="modNotesTx">
        <pc:chgData name="hirose taichi" userId="ed2dc4b0-8795-4813-ada8-f41a239e7d7d" providerId="ADAL" clId="{016AEB6B-32BB-4C9B-91D5-C357E7676896}" dt="2022-11-02T15:52:11.292" v="1" actId="20577"/>
        <pc:sldMkLst>
          <pc:docMk/>
          <pc:sldMk cId="4247633511" sldId="415"/>
        </pc:sldMkLst>
      </pc:sldChg>
      <pc:sldChg chg="modNotesTx">
        <pc:chgData name="hirose taichi" userId="ed2dc4b0-8795-4813-ada8-f41a239e7d7d" providerId="ADAL" clId="{016AEB6B-32BB-4C9B-91D5-C357E7676896}" dt="2022-11-02T15:52:16.874" v="2" actId="20577"/>
        <pc:sldMkLst>
          <pc:docMk/>
          <pc:sldMk cId="607085936" sldId="416"/>
        </pc:sldMkLst>
      </pc:sldChg>
      <pc:sldChg chg="modNotesTx">
        <pc:chgData name="hirose taichi" userId="ed2dc4b0-8795-4813-ada8-f41a239e7d7d" providerId="ADAL" clId="{016AEB6B-32BB-4C9B-91D5-C357E7676896}" dt="2022-11-02T15:52:20.209" v="3" actId="20577"/>
        <pc:sldMkLst>
          <pc:docMk/>
          <pc:sldMk cId="3798514748" sldId="418"/>
        </pc:sldMkLst>
      </pc:sldChg>
      <pc:sldChg chg="modSp mod">
        <pc:chgData name="hirose taichi" userId="ed2dc4b0-8795-4813-ada8-f41a239e7d7d" providerId="ADAL" clId="{016AEB6B-32BB-4C9B-91D5-C357E7676896}" dt="2022-11-02T15:52:44.701" v="6" actId="207"/>
        <pc:sldMkLst>
          <pc:docMk/>
          <pc:sldMk cId="3145032794" sldId="435"/>
        </pc:sldMkLst>
        <pc:spChg chg="mod">
          <ac:chgData name="hirose taichi" userId="ed2dc4b0-8795-4813-ada8-f41a239e7d7d" providerId="ADAL" clId="{016AEB6B-32BB-4C9B-91D5-C357E7676896}" dt="2022-11-02T15:52:44.701" v="6" actId="207"/>
          <ac:spMkLst>
            <pc:docMk/>
            <pc:sldMk cId="3145032794" sldId="435"/>
            <ac:spMk id="2" creationId="{638A530A-2BB6-46FE-B08A-8F41692B0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8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8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今回は油の沸騰のような，相変化は無視する。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7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7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36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3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7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81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81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水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油</a:t>
            </a: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ja-JP" altLang="en-US" sz="3200" b="1" dirty="0">
                <a:solidFill>
                  <a:schemeClr val="bg1">
                    <a:lumMod val="95000"/>
                  </a:schemeClr>
                </a:solidFill>
              </a:rPr>
              <a:t>相流</a:t>
            </a:r>
            <a:b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ja-JP" sz="3200" b="1" dirty="0">
                <a:solidFill>
                  <a:schemeClr val="bg1">
                    <a:lumMod val="95000"/>
                  </a:schemeClr>
                </a:solidFill>
              </a:rPr>
              <a:t>Water-Oil 2 Phase Flow</a:t>
            </a: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2-3.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油層シミュレーション</a:t>
            </a:r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36699"/>
            <a:ext cx="9412110" cy="4781832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63764"/>
          </a:xfrm>
        </p:spPr>
        <p:txBody>
          <a:bodyPr/>
          <a:lstStyle/>
          <a:p>
            <a:r>
              <a:rPr kumimoji="1" lang="ja-JP" altLang="en-US" dirty="0"/>
              <a:t>容積係数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溶解ガス油比は圧力に依存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3</a:t>
            </a:r>
            <a:r>
              <a:rPr lang="ja-JP" altLang="en-US" dirty="0"/>
              <a:t>のまとめ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08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5311332"/>
            <a:ext cx="7259629" cy="111472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316442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9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568A02-F7FB-4595-B03D-6B37B52249A2}"/>
              </a:ext>
            </a:extLst>
          </p:cNvPr>
          <p:cNvCxnSpPr>
            <a:cxnSpLocks/>
          </p:cNvCxnSpPr>
          <p:nvPr/>
        </p:nvCxnSpPr>
        <p:spPr>
          <a:xfrm>
            <a:off x="4151695" y="2219782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A1108B4-A0A2-48D4-85A1-74516F1E6223}"/>
              </a:ext>
            </a:extLst>
          </p:cNvPr>
          <p:cNvCxnSpPr>
            <a:cxnSpLocks/>
          </p:cNvCxnSpPr>
          <p:nvPr/>
        </p:nvCxnSpPr>
        <p:spPr>
          <a:xfrm>
            <a:off x="8829991" y="2206335"/>
            <a:ext cx="244" cy="349200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3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150C2E9A-820D-431E-901B-D6CEA60D91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61" r="5557"/>
          <a:stretch/>
        </p:blipFill>
        <p:spPr>
          <a:xfrm>
            <a:off x="1389945" y="1644383"/>
            <a:ext cx="9412110" cy="4774148"/>
          </a:xfr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2F241EE-E4BF-4D97-BA09-BDBD347F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689023"/>
          </a:xfrm>
        </p:spPr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沸点圧力以下になると油からガスが発生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2AA5AB8-35DE-4570-A200-1F563113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沸点圧力（</a:t>
            </a:r>
            <a:r>
              <a:rPr lang="en-US" altLang="ja-JP" dirty="0"/>
              <a:t>Bubble Point Pressure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C0C7D9-1852-4E05-BB2F-E7A52F6706E4}"/>
              </a:ext>
            </a:extLst>
          </p:cNvPr>
          <p:cNvSpPr/>
          <p:nvPr/>
        </p:nvSpPr>
        <p:spPr>
          <a:xfrm>
            <a:off x="2179875" y="2013938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E5BD9D-492A-487D-925B-D20DC8339091}"/>
              </a:ext>
            </a:extLst>
          </p:cNvPr>
          <p:cNvSpPr/>
          <p:nvPr/>
        </p:nvSpPr>
        <p:spPr>
          <a:xfrm>
            <a:off x="2629732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BA886D-BEE0-40EA-AB0D-465BA8A58E22}"/>
              </a:ext>
            </a:extLst>
          </p:cNvPr>
          <p:cNvSpPr/>
          <p:nvPr/>
        </p:nvSpPr>
        <p:spPr>
          <a:xfrm>
            <a:off x="6846828" y="2013937"/>
            <a:ext cx="1952427" cy="3626723"/>
          </a:xfrm>
          <a:prstGeom prst="rect">
            <a:avLst/>
          </a:prstGeom>
          <a:solidFill>
            <a:srgbClr val="D0CECE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9F423A-E5D8-46C2-B868-FEB80513654D}"/>
              </a:ext>
            </a:extLst>
          </p:cNvPr>
          <p:cNvSpPr/>
          <p:nvPr/>
        </p:nvSpPr>
        <p:spPr>
          <a:xfrm>
            <a:off x="7296685" y="2773935"/>
            <a:ext cx="1052712" cy="4572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無視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151523"/>
            <a:ext cx="7259629" cy="4213631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1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/>
              <a:t>半陰解法：</a:t>
            </a:r>
            <a:r>
              <a:rPr lang="en-US" altLang="ja-JP" dirty="0"/>
              <a:t>IMEX</a:t>
            </a:r>
            <a:r>
              <a:rPr lang="ja-JP" altLang="en-US" dirty="0"/>
              <a:t>スキーム（</a:t>
            </a:r>
            <a:r>
              <a:rPr lang="en-US" altLang="ja-JP" b="1" dirty="0" err="1"/>
              <a:t>IM</a:t>
            </a:r>
            <a:r>
              <a:rPr lang="en-US" altLang="ja-JP" dirty="0" err="1"/>
              <a:t>plicit</a:t>
            </a:r>
            <a:r>
              <a:rPr lang="en-US" altLang="ja-JP" dirty="0"/>
              <a:t> </a:t>
            </a:r>
            <a:r>
              <a:rPr lang="en-US" altLang="ja-JP" b="1" dirty="0" err="1"/>
              <a:t>EX</a:t>
            </a:r>
            <a:r>
              <a:rPr lang="en-US" altLang="ja-JP" dirty="0" err="1"/>
              <a:t>plicit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実装（プログラミング）が容易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とくに油層解析では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IMPES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法（</a:t>
            </a:r>
            <a:r>
              <a:rPr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ressure,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xplicit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aturation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60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38A530A-2BB6-46FE-B08A-8F41692B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完全陰解法：</a:t>
            </a:r>
            <a:r>
              <a:rPr kumimoji="1" lang="en-US" altLang="ja-JP" dirty="0"/>
              <a:t>FI</a:t>
            </a:r>
            <a:r>
              <a:rPr kumimoji="1" lang="ja-JP" altLang="en-US" dirty="0"/>
              <a:t>スキーム（</a:t>
            </a:r>
            <a:r>
              <a:rPr kumimoji="1" lang="en-US" altLang="ja-JP" b="1" dirty="0"/>
              <a:t>F</a:t>
            </a:r>
            <a:r>
              <a:rPr kumimoji="1" lang="en-US" altLang="ja-JP" dirty="0"/>
              <a:t>ully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I</a:t>
            </a:r>
            <a:r>
              <a:rPr kumimoji="1" lang="en-US" altLang="ja-JP" dirty="0"/>
              <a:t>mplicit Scheme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無条件安定，ただし非線形方程式なので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Newton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法等のやや複雑な計算が必要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rgbClr val="E55959"/>
                </a:solidFill>
              </a:rPr>
              <a:t>半陰解法：</a:t>
            </a:r>
            <a:r>
              <a:rPr lang="en-US" altLang="ja-JP" dirty="0">
                <a:solidFill>
                  <a:srgbClr val="E55959"/>
                </a:solidFill>
              </a:rPr>
              <a:t>IMEX</a:t>
            </a:r>
            <a:r>
              <a:rPr lang="ja-JP" altLang="en-US" dirty="0">
                <a:solidFill>
                  <a:srgbClr val="E55959"/>
                </a:solidFill>
              </a:rPr>
              <a:t>スキーム（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en-US" altLang="ja-JP" dirty="0">
                <a:solidFill>
                  <a:srgbClr val="E55959"/>
                </a:solidFill>
              </a:rPr>
              <a:t> </a:t>
            </a:r>
            <a:r>
              <a:rPr lang="en-US" altLang="ja-JP" b="1" dirty="0" err="1">
                <a:solidFill>
                  <a:srgbClr val="E55959"/>
                </a:solidFill>
              </a:rPr>
              <a:t>EX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線形項を陰解法，非線形項を陽解法で離散化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solidFill>
                  <a:srgbClr val="E55959"/>
                </a:solidFill>
              </a:rPr>
              <a:t>実装（プログラミング）が容易</a:t>
            </a:r>
            <a:endParaRPr kumimoji="1" lang="en-US" altLang="ja-JP" dirty="0">
              <a:solidFill>
                <a:srgbClr val="E55959"/>
              </a:solidFill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solidFill>
                  <a:srgbClr val="E55959"/>
                </a:solidFill>
              </a:rPr>
              <a:t>とくに油層解析では</a:t>
            </a:r>
            <a:r>
              <a:rPr lang="en-US" altLang="ja-JP" dirty="0">
                <a:solidFill>
                  <a:srgbClr val="E55959"/>
                </a:solidFill>
              </a:rPr>
              <a:t>IMPES</a:t>
            </a:r>
            <a:r>
              <a:rPr lang="ja-JP" altLang="en-US" dirty="0">
                <a:solidFill>
                  <a:srgbClr val="E55959"/>
                </a:solidFill>
              </a:rPr>
              <a:t>法（</a:t>
            </a:r>
            <a:r>
              <a:rPr lang="en-US" altLang="ja-JP" b="1" dirty="0" err="1">
                <a:solidFill>
                  <a:srgbClr val="E55959"/>
                </a:solidFill>
              </a:rPr>
              <a:t>IM</a:t>
            </a:r>
            <a:r>
              <a:rPr lang="en-US" altLang="ja-JP" dirty="0" err="1">
                <a:solidFill>
                  <a:srgbClr val="E55959"/>
                </a:solidFill>
              </a:rPr>
              <a:t>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P</a:t>
            </a:r>
            <a:r>
              <a:rPr lang="en-US" altLang="ja-JP" dirty="0">
                <a:solidFill>
                  <a:srgbClr val="E55959"/>
                </a:solidFill>
              </a:rPr>
              <a:t>ressure,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E</a:t>
            </a:r>
            <a:r>
              <a:rPr lang="en-US" altLang="ja-JP" dirty="0">
                <a:solidFill>
                  <a:srgbClr val="E55959"/>
                </a:solidFill>
              </a:rPr>
              <a:t>xplicit</a:t>
            </a:r>
            <a:r>
              <a:rPr lang="ja-JP" altLang="en-US" dirty="0">
                <a:solidFill>
                  <a:srgbClr val="E55959"/>
                </a:solidFill>
              </a:rPr>
              <a:t> </a:t>
            </a:r>
            <a:r>
              <a:rPr lang="en-US" altLang="ja-JP" b="1" dirty="0">
                <a:solidFill>
                  <a:srgbClr val="E55959"/>
                </a:solidFill>
              </a:rPr>
              <a:t>S</a:t>
            </a:r>
            <a:r>
              <a:rPr lang="en-US" altLang="ja-JP" dirty="0">
                <a:solidFill>
                  <a:srgbClr val="E55959"/>
                </a:solidFill>
              </a:rPr>
              <a:t>aturation</a:t>
            </a:r>
            <a:r>
              <a:rPr lang="ja-JP" altLang="en-US" dirty="0">
                <a:solidFill>
                  <a:srgbClr val="E55959"/>
                </a:solidFill>
              </a:rPr>
              <a:t>）</a:t>
            </a:r>
            <a:endParaRPr lang="en-US" altLang="ja-JP" dirty="0">
              <a:solidFill>
                <a:srgbClr val="E55959"/>
              </a:solidFill>
            </a:endParaRPr>
          </a:p>
          <a:p>
            <a:r>
              <a:rPr kumimoji="1" lang="ja-JP" altLang="en-US" dirty="0"/>
              <a:t>完全陽解法は商用シミュレータでは殆ど用いられない。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962679-3EF2-4A01-9FAE-E3245DFA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計算手法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0220FF-67DB-4BE2-B4F2-0A121C2056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03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582FC9-01E6-4EFC-8DCB-8EC76751D2E2}"/>
              </a:ext>
            </a:extLst>
          </p:cNvPr>
          <p:cNvSpPr/>
          <p:nvPr/>
        </p:nvSpPr>
        <p:spPr>
          <a:xfrm>
            <a:off x="2475447" y="2232955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/>
                  <a:t>水</a:t>
                </a:r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の質量保存則→質量の時間変化＝流出</a:t>
                </a:r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流入</a:t>
                </a:r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生成消失</a:t>
                </a:r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ダルシーの法則（</a:t>
                </a:r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相流）</a:t>
                </a:r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6CC0842-6914-4FA0-BE13-F0D7AD993127}"/>
                  </a:ext>
                </a:extLst>
              </p:cNvPr>
              <p:cNvSpPr txBox="1"/>
              <p:nvPr/>
            </p:nvSpPr>
            <p:spPr>
              <a:xfrm>
                <a:off x="6662058" y="5991959"/>
                <a:ext cx="4556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</a:t>
                </a:r>
                <a:r>
                  <a:rPr kumimoji="1"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※</a:t>
                </a:r>
                <a:r>
                  <a:rPr lang="en-US" altLang="ja-JP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en-US" altLang="ja-JP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は貯留層条件を意味する）</a:t>
                </a:r>
                <a:endPara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6CC0842-6914-4FA0-BE13-F0D7AD99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8" y="5991959"/>
                <a:ext cx="4556632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31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sz="2800" dirty="0"/>
                  <a:t>油</a:t>
                </a:r>
                <a:r>
                  <a:rPr kumimoji="1" lang="ja-JP" altLang="en-US" sz="2800" dirty="0"/>
                  <a:t>の質量保存則</a:t>
                </a:r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→質量の時間変化＝流出</a:t>
                </a:r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流入</a:t>
                </a:r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生成消失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r>
                        <a:rPr lang="ja-JP" alt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ダルシーの法則（</a:t>
                </a:r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相流）</a:t>
                </a:r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183F7D-BF66-4F5A-A51C-F4F5EA156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B6C3B743-46DE-40E0-98E6-975211BE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水</a:t>
            </a:r>
            <a:r>
              <a:rPr kumimoji="1" lang="en-US" altLang="ja-JP" dirty="0"/>
              <a:t>-</a:t>
            </a:r>
            <a:r>
              <a:rPr kumimoji="1" lang="ja-JP" altLang="en-US" dirty="0"/>
              <a:t>油</a:t>
            </a:r>
            <a:r>
              <a:rPr kumimoji="1" lang="en-US" altLang="ja-JP" dirty="0"/>
              <a:t>2</a:t>
            </a:r>
            <a:r>
              <a:rPr kumimoji="1" lang="ja-JP" altLang="en-US" dirty="0"/>
              <a:t>相流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60E09-FBA0-4930-B57F-6342DE1B4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1E7BCBB-2B06-4159-ADE8-40133D616AF6}"/>
                  </a:ext>
                </a:extLst>
              </p:cNvPr>
              <p:cNvSpPr txBox="1"/>
              <p:nvPr/>
            </p:nvSpPr>
            <p:spPr>
              <a:xfrm>
                <a:off x="6662058" y="5991959"/>
                <a:ext cx="4556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</a:t>
                </a:r>
                <a:r>
                  <a:rPr kumimoji="1"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※</a:t>
                </a:r>
                <a:r>
                  <a:rPr lang="en-US" altLang="ja-JP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en-US" altLang="ja-JP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は貯留層条件を意味する）</a:t>
                </a:r>
                <a:endPara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1E7BCBB-2B06-4159-ADE8-40133D616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8" y="5991959"/>
                <a:ext cx="4556632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27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水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油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相流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290673-6CFE-4D46-9038-1E71614E0DA1}"/>
              </a:ext>
            </a:extLst>
          </p:cNvPr>
          <p:cNvGrpSpPr/>
          <p:nvPr/>
        </p:nvGrpSpPr>
        <p:grpSpPr>
          <a:xfrm>
            <a:off x="2806149" y="2321213"/>
            <a:ext cx="6579211" cy="876649"/>
            <a:chOff x="2806149" y="2539855"/>
            <a:chExt cx="6579211" cy="87664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19B4FC9-A338-48A9-957D-4238B1019097}"/>
                </a:ext>
              </a:extLst>
            </p:cNvPr>
            <p:cNvSpPr/>
            <p:nvPr/>
          </p:nvSpPr>
          <p:spPr>
            <a:xfrm>
              <a:off x="2806149" y="2539855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2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B3DAF47-8225-4213-B34A-30AAC2D3F94A}"/>
                </a:ext>
              </a:extLst>
            </p:cNvPr>
            <p:cNvSpPr/>
            <p:nvPr/>
          </p:nvSpPr>
          <p:spPr>
            <a:xfrm>
              <a:off x="4132867" y="2539855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容積係数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B7F7804-FCD9-48E9-9820-5B10D0BB5627}"/>
              </a:ext>
            </a:extLst>
          </p:cNvPr>
          <p:cNvGrpSpPr/>
          <p:nvPr/>
        </p:nvGrpSpPr>
        <p:grpSpPr>
          <a:xfrm>
            <a:off x="2806148" y="3342688"/>
            <a:ext cx="6579212" cy="881482"/>
            <a:chOff x="2806149" y="3654638"/>
            <a:chExt cx="6579212" cy="88148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30E7809-B8B6-41CB-B204-BE6990191502}"/>
                </a:ext>
              </a:extLst>
            </p:cNvPr>
            <p:cNvSpPr/>
            <p:nvPr/>
          </p:nvSpPr>
          <p:spPr>
            <a:xfrm>
              <a:off x="2806149" y="365947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3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ECEF6A87-CDEE-4C09-ADD2-B5E55B76916B}"/>
                </a:ext>
              </a:extLst>
            </p:cNvPr>
            <p:cNvSpPr/>
            <p:nvPr/>
          </p:nvSpPr>
          <p:spPr>
            <a:xfrm>
              <a:off x="4132868" y="365463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溶解ガス油比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1309A5-890D-4F9D-976D-F5627C5873A9}"/>
              </a:ext>
            </a:extLst>
          </p:cNvPr>
          <p:cNvGrpSpPr/>
          <p:nvPr/>
        </p:nvGrpSpPr>
        <p:grpSpPr>
          <a:xfrm>
            <a:off x="2806149" y="4374229"/>
            <a:ext cx="6579212" cy="881482"/>
            <a:chOff x="2806148" y="4779088"/>
            <a:chExt cx="6579212" cy="881482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1826DEC-5640-4EE6-A577-2B62623439CA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4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5E2478F6-3BE2-455F-A0F4-B5067E026AB3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沸点圧力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0E58F4-3552-4503-BDDC-2168ED1D5E38}"/>
              </a:ext>
            </a:extLst>
          </p:cNvPr>
          <p:cNvGrpSpPr/>
          <p:nvPr/>
        </p:nvGrpSpPr>
        <p:grpSpPr>
          <a:xfrm>
            <a:off x="2806148" y="5410603"/>
            <a:ext cx="6579212" cy="881482"/>
            <a:chOff x="2806148" y="4779088"/>
            <a:chExt cx="6579212" cy="88148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DDAEF5-0A86-404A-9D00-85707C1BA379}"/>
                </a:ext>
              </a:extLst>
            </p:cNvPr>
            <p:cNvSpPr/>
            <p:nvPr/>
          </p:nvSpPr>
          <p:spPr>
            <a:xfrm>
              <a:off x="2806148" y="4783921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>
                  <a:solidFill>
                    <a:schemeClr val="bg1"/>
                  </a:solidFill>
                </a:rPr>
                <a:t>5</a:t>
              </a:r>
              <a:endParaRPr kumimoji="1" lang="ja-JP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7D0643-3155-4FE5-B000-0895C1849D31}"/>
                </a:ext>
              </a:extLst>
            </p:cNvPr>
            <p:cNvSpPr/>
            <p:nvPr/>
          </p:nvSpPr>
          <p:spPr>
            <a:xfrm>
              <a:off x="4132867" y="4779088"/>
              <a:ext cx="5252493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計算手法</a:t>
              </a: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7E5B9A-6E14-43CA-92C7-53EADD517805}"/>
              </a:ext>
            </a:extLst>
          </p:cNvPr>
          <p:cNvSpPr/>
          <p:nvPr/>
        </p:nvSpPr>
        <p:spPr>
          <a:xfrm>
            <a:off x="2466185" y="4289857"/>
            <a:ext cx="7259629" cy="21362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2EE96EF-7798-438A-9440-3873B4757D86}"/>
              </a:ext>
            </a:extLst>
          </p:cNvPr>
          <p:cNvSpPr/>
          <p:nvPr/>
        </p:nvSpPr>
        <p:spPr>
          <a:xfrm>
            <a:off x="2456924" y="1095952"/>
            <a:ext cx="7259629" cy="115957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9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地表条件と貯留層条件における</a:t>
                </a:r>
                <a:r>
                  <a:rPr lang="ja-JP" altLang="en-US" b="1" dirty="0"/>
                  <a:t>流体の体積比</a:t>
                </a:r>
                <a:endParaRPr lang="en-US" altLang="ja-JP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Reservoir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i="0">
                              <a:latin typeface="Cambria Math" panose="02040503050406030204" pitchFamily="18" charset="0"/>
                            </a:rPr>
                            <m:t>urfaces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𝑆𝐶</m:t>
                              </m:r>
                            </m:sup>
                          </m:sSubSup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水の容積係数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≒１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2820939"/>
              </a:xfrm>
              <a:blipFill>
                <a:blip r:embed="rId3"/>
                <a:stretch>
                  <a:fillRect l="-2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（水）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/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油の容積係数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4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ja-JP" sz="4400" b="1" i="0" kern="1200" dirty="0">
                    <a:solidFill>
                      <a:srgbClr val="E03C3C"/>
                    </a:solidFill>
                    <a:effectLst/>
                    <a:latin typeface="Meiryo UI" panose="020B0604030504040204" pitchFamily="50" charset="-128"/>
                    <a:ea typeface="Meiryo UI" panose="020B0604030504040204" pitchFamily="50" charset="-128"/>
                  </a:rPr>
                  <a:t> ？</a:t>
                </a:r>
                <a:endParaRPr lang="ja-JP" altLang="ja-JP" sz="4400" dirty="0">
                  <a:effectLst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3775B5-6758-4C17-BF5C-32A171A1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4465305"/>
                <a:ext cx="5848350" cy="976999"/>
              </a:xfrm>
              <a:prstGeom prst="rect">
                <a:avLst/>
              </a:prstGeom>
              <a:blipFill>
                <a:blip r:embed="rId4"/>
                <a:stretch>
                  <a:fillRect b="-27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F72C8-5206-4DEF-87AE-D8A75A6F2890}"/>
              </a:ext>
            </a:extLst>
          </p:cNvPr>
          <p:cNvCxnSpPr>
            <a:cxnSpLocks/>
          </p:cNvCxnSpPr>
          <p:nvPr/>
        </p:nvCxnSpPr>
        <p:spPr>
          <a:xfrm>
            <a:off x="6754435" y="3213832"/>
            <a:ext cx="4873514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21F9E5-6153-4BA4-A447-66C06CCCF93D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矢印: 上向き折線 30">
            <a:extLst>
              <a:ext uri="{FF2B5EF4-FFF2-40B4-BE49-F238E27FC236}">
                <a16:creationId xmlns:a16="http://schemas.microsoft.com/office/drawing/2014/main" id="{1C9F78E4-642C-4686-963D-575704CDBE9E}"/>
              </a:ext>
            </a:extLst>
          </p:cNvPr>
          <p:cNvSpPr/>
          <p:nvPr/>
        </p:nvSpPr>
        <p:spPr>
          <a:xfrm rot="16200000">
            <a:off x="7112202" y="3084217"/>
            <a:ext cx="2639388" cy="2080988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13C0F54-2CB1-4174-AEDB-48BDB710B8F2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3003A00-031A-4FFA-8457-1C4B1B7E39A5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F2A396D-A065-4292-BBBA-786B3D905C52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811F9A-7D5E-41C8-B3F8-744067D56AC7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15EC43A-BAAE-40E8-A140-66BE9DFCDF5A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B7C387-3E29-47BC-9DBB-31BFEA4F825C}"/>
              </a:ext>
            </a:extLst>
          </p:cNvPr>
          <p:cNvSpPr/>
          <p:nvPr/>
        </p:nvSpPr>
        <p:spPr>
          <a:xfrm>
            <a:off x="8567613" y="5243349"/>
            <a:ext cx="1766712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地中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EE70D-555E-4015-BF16-678974A74AE0}"/>
              </a:ext>
            </a:extLst>
          </p:cNvPr>
          <p:cNvSpPr/>
          <p:nvPr/>
        </p:nvSpPr>
        <p:spPr>
          <a:xfrm>
            <a:off x="7038072" y="2256901"/>
            <a:ext cx="1765460" cy="929673"/>
          </a:xfrm>
          <a:prstGeom prst="rect">
            <a:avLst/>
          </a:prstGeom>
          <a:solidFill>
            <a:schemeClr val="accent5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水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kumimoji="1" lang="ja-JP" altLang="en-US" sz="2400" b="1" kern="1200" dirty="0">
                    <a:solidFill>
                      <a:srgbClr val="E03C3C"/>
                    </a:solidFill>
                    <a:effectLst/>
                    <a:ea typeface="Meiryo UI" panose="020B0604030504040204" pitchFamily="50" charset="-128"/>
                  </a:rPr>
                  <a:t>油の容積係数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kern="1200" smtClean="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kumimoji="1" lang="en-US" altLang="ja-JP" sz="2400" b="1" i="1" kern="1200">
                            <a:solidFill>
                              <a:srgbClr val="E03C3C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1" lang="ja-JP" altLang="en-US" b="1" dirty="0">
                    <a:solidFill>
                      <a:srgbClr val="E03C3C"/>
                    </a:solidFill>
                  </a:rPr>
                  <a:t> ＞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（大抵は </a:t>
                </a:r>
                <a:r>
                  <a:rPr kumimoji="1" lang="en-US" altLang="ja-JP" b="1" dirty="0">
                    <a:solidFill>
                      <a:srgbClr val="E03C3C"/>
                    </a:solidFill>
                  </a:rPr>
                  <a:t>1</a:t>
                </a:r>
                <a:r>
                  <a:rPr kumimoji="1" lang="ja-JP" altLang="en-US" b="1" dirty="0">
                    <a:solidFill>
                      <a:srgbClr val="E03C3C"/>
                    </a:solidFill>
                  </a:rPr>
                  <a:t>＜</a:t>
                </a:r>
                <a14:m>
                  <m:oMath xmlns:m="http://schemas.openxmlformats.org/officeDocument/2006/math"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𝑩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E03C3C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𝒐</m:t>
                        </m:r>
                      </m:sub>
                    </m:sSub>
                    <m:r>
                      <a:rPr lang="ja-JP" altLang="en-US" b="1" i="1">
                        <a:solidFill>
                          <a:srgbClr val="E03C3C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 </m:t>
                    </m:r>
                  </m:oMath>
                </a14:m>
                <a:r>
                  <a:rPr lang="ja-JP" altLang="en-US" b="1" dirty="0">
                    <a:solidFill>
                      <a:srgbClr val="E03C3C"/>
                    </a:solidFill>
                  </a:rPr>
                  <a:t>＜</a:t>
                </a:r>
                <a:r>
                  <a:rPr lang="en-US" altLang="ja-JP" b="1" dirty="0">
                    <a:solidFill>
                      <a:srgbClr val="E03C3C"/>
                    </a:solidFill>
                  </a:rPr>
                  <a:t>2</a:t>
                </a:r>
                <a:r>
                  <a:rPr lang="ja-JP" altLang="en-US" b="1" dirty="0">
                    <a:solidFill>
                      <a:srgbClr val="E03C3C"/>
                    </a:solidFill>
                  </a:rPr>
                  <a:t>）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CC3DBDC-2ABB-464E-AA98-8626CB68B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271127"/>
                <a:ext cx="6785040" cy="803857"/>
              </a:xfrm>
              <a:blipFill>
                <a:blip r:embed="rId3"/>
                <a:stretch>
                  <a:fillRect l="-25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容積係数 </a:t>
            </a:r>
            <a:r>
              <a:rPr kumimoji="1" lang="en-US" altLang="ja-JP" dirty="0"/>
              <a:t>/ Formation Volume Factor</a:t>
            </a:r>
            <a:r>
              <a:rPr kumimoji="1" lang="ja-JP" altLang="en-US" dirty="0"/>
              <a:t>（油）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9EAE84-3B09-4AD2-9A33-5BDD068472AA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B5289C-4795-4161-B269-FEB7D7F6B2BB}"/>
              </a:ext>
            </a:extLst>
          </p:cNvPr>
          <p:cNvSpPr/>
          <p:nvPr/>
        </p:nvSpPr>
        <p:spPr>
          <a:xfrm>
            <a:off x="2299771" y="3756171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4909EBC-EE1B-4E00-B47B-42FCEC3F460A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90F9EDF-A41F-465F-91FD-C63D0689DAAA}"/>
              </a:ext>
            </a:extLst>
          </p:cNvPr>
          <p:cNvSpPr/>
          <p:nvPr/>
        </p:nvSpPr>
        <p:spPr>
          <a:xfrm>
            <a:off x="3346724" y="5056622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CC3DBDC-2ABB-464E-AA98-8626CB68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271127"/>
            <a:ext cx="6785040" cy="804533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 dirty="0"/>
              <a:t>地表の油と減圧して生じるガスの比（</a:t>
            </a:r>
            <a:r>
              <a:rPr lang="en-US" altLang="ja-JP" dirty="0" err="1"/>
              <a:t>scf</a:t>
            </a:r>
            <a:r>
              <a:rPr lang="en-US" altLang="ja-JP" dirty="0"/>
              <a:t>/</a:t>
            </a:r>
            <a:r>
              <a:rPr lang="en-US" altLang="ja-JP" dirty="0" err="1"/>
              <a:t>bbl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21E3F5-4656-480F-ACDF-10F20A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 dirty="0"/>
              <a:t>溶解ガス油比 </a:t>
            </a:r>
            <a:r>
              <a:rPr kumimoji="1" lang="en-US" altLang="ja-JP" dirty="0"/>
              <a:t>/ Solution Gas Oil Ratio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032EA-A78C-46A3-BB4E-E4D258259B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9878C0D-D0C6-4ED4-939F-4E881287FA5A}"/>
              </a:ext>
            </a:extLst>
          </p:cNvPr>
          <p:cNvCxnSpPr>
            <a:cxnSpLocks/>
          </p:cNvCxnSpPr>
          <p:nvPr/>
        </p:nvCxnSpPr>
        <p:spPr>
          <a:xfrm flipV="1">
            <a:off x="909098" y="3213832"/>
            <a:ext cx="10530766" cy="2020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88BFBA-BFED-4EED-954C-7A0F1C9EC4AF}"/>
              </a:ext>
            </a:extLst>
          </p:cNvPr>
          <p:cNvSpPr/>
          <p:nvPr/>
        </p:nvSpPr>
        <p:spPr>
          <a:xfrm>
            <a:off x="9383894" y="2744653"/>
            <a:ext cx="136652" cy="1842212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094C7-AEF0-42C3-AD02-91710A99C64F}"/>
              </a:ext>
            </a:extLst>
          </p:cNvPr>
          <p:cNvCxnSpPr>
            <a:cxnSpLocks/>
          </p:cNvCxnSpPr>
          <p:nvPr/>
        </p:nvCxnSpPr>
        <p:spPr>
          <a:xfrm rot="16200000">
            <a:off x="7824895" y="410235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27F25B2-C1AC-4D46-9267-9DE60786271B}"/>
              </a:ext>
            </a:extLst>
          </p:cNvPr>
          <p:cNvCxnSpPr>
            <a:cxnSpLocks/>
          </p:cNvCxnSpPr>
          <p:nvPr/>
        </p:nvCxnSpPr>
        <p:spPr>
          <a:xfrm rot="16200000">
            <a:off x="7985781" y="4121409"/>
            <a:ext cx="3096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654EF4-AC17-4514-B0CE-5C388051CD45}"/>
              </a:ext>
            </a:extLst>
          </p:cNvPr>
          <p:cNvSpPr/>
          <p:nvPr/>
        </p:nvSpPr>
        <p:spPr>
          <a:xfrm rot="5400000">
            <a:off x="9385532" y="2388200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CEE11757-F51F-4533-B3F5-FE6586F0C44E}"/>
              </a:ext>
            </a:extLst>
          </p:cNvPr>
          <p:cNvSpPr/>
          <p:nvPr/>
        </p:nvSpPr>
        <p:spPr>
          <a:xfrm rot="16200000">
            <a:off x="6464501" y="2421360"/>
            <a:ext cx="2639388" cy="3376390"/>
          </a:xfrm>
          <a:prstGeom prst="bentUpArrow">
            <a:avLst>
              <a:gd name="adj1" fmla="val 1392"/>
              <a:gd name="adj2" fmla="val 3582"/>
              <a:gd name="adj3" fmla="val 10573"/>
            </a:avLst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3816ECD-85B9-42D9-8740-879C06305C0F}"/>
              </a:ext>
            </a:extLst>
          </p:cNvPr>
          <p:cNvSpPr/>
          <p:nvPr/>
        </p:nvSpPr>
        <p:spPr>
          <a:xfrm>
            <a:off x="7569779" y="5227439"/>
            <a:ext cx="3762375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貯留層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F7FC1D-0C18-4021-BDED-FCF72C5C87EF}"/>
              </a:ext>
            </a:extLst>
          </p:cNvPr>
          <p:cNvSpPr/>
          <p:nvPr/>
        </p:nvSpPr>
        <p:spPr>
          <a:xfrm>
            <a:off x="9323798" y="2561725"/>
            <a:ext cx="259080" cy="633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D98ABC-BF9D-4A07-82FA-F0F4F9AC14CE}"/>
              </a:ext>
            </a:extLst>
          </p:cNvPr>
          <p:cNvSpPr/>
          <p:nvPr/>
        </p:nvSpPr>
        <p:spPr>
          <a:xfrm rot="5400000">
            <a:off x="9385532" y="2620754"/>
            <a:ext cx="135612" cy="7616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/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40404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F370BF7-7AAD-4F1B-8910-583E38CE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5" y="4645885"/>
                <a:ext cx="19290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0DBC478-2A53-48EE-8CB4-56CB885FDF24}"/>
              </a:ext>
            </a:extLst>
          </p:cNvPr>
          <p:cNvCxnSpPr>
            <a:cxnSpLocks/>
          </p:cNvCxnSpPr>
          <p:nvPr/>
        </p:nvCxnSpPr>
        <p:spPr>
          <a:xfrm>
            <a:off x="2293674" y="4876175"/>
            <a:ext cx="376847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F37E1F-3CFC-48A0-91D5-F203ABED2D33}"/>
              </a:ext>
            </a:extLst>
          </p:cNvPr>
          <p:cNvSpPr/>
          <p:nvPr/>
        </p:nvSpPr>
        <p:spPr>
          <a:xfrm>
            <a:off x="1492555" y="2255430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DABBE3-4AAA-4A8E-80DC-98118D8007A7}"/>
              </a:ext>
            </a:extLst>
          </p:cNvPr>
          <p:cNvSpPr/>
          <p:nvPr/>
        </p:nvSpPr>
        <p:spPr>
          <a:xfrm>
            <a:off x="3264751" y="2255430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3B4CF8-1D92-4F8D-9576-587B6A6233E3}"/>
              </a:ext>
            </a:extLst>
          </p:cNvPr>
          <p:cNvSpPr/>
          <p:nvPr/>
        </p:nvSpPr>
        <p:spPr>
          <a:xfrm>
            <a:off x="3346725" y="5019865"/>
            <a:ext cx="1662371" cy="939558"/>
          </a:xfrm>
          <a:prstGeom prst="rect">
            <a:avLst/>
          </a:prstGeom>
          <a:solidFill>
            <a:schemeClr val="accent6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油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67E49A-1B7E-44AA-80D2-29021F0BCAB1}"/>
              </a:ext>
            </a:extLst>
          </p:cNvPr>
          <p:cNvSpPr/>
          <p:nvPr/>
        </p:nvSpPr>
        <p:spPr>
          <a:xfrm>
            <a:off x="2899834" y="3760959"/>
            <a:ext cx="2556153" cy="939558"/>
          </a:xfrm>
          <a:prstGeom prst="rect">
            <a:avLst/>
          </a:prstGeom>
          <a:solidFill>
            <a:schemeClr val="accent2"/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ガス</a:t>
            </a:r>
            <a:r>
              <a:rPr lang="en-US" altLang="ja-JP" sz="2400" b="1" dirty="0">
                <a:solidFill>
                  <a:schemeClr val="bg1"/>
                </a:solidFill>
              </a:rPr>
              <a:t>@</a:t>
            </a:r>
            <a:r>
              <a:rPr lang="ja-JP" altLang="en-US" sz="2400" b="1" dirty="0">
                <a:solidFill>
                  <a:schemeClr val="bg1"/>
                </a:solidFill>
              </a:rPr>
              <a:t>地表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2816</TotalTime>
  <Words>605</Words>
  <Application>Microsoft Office PowerPoint</Application>
  <PresentationFormat>ワイド画面</PresentationFormat>
  <Paragraphs>130</Paragraphs>
  <Slides>16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Meiryo UI</vt:lpstr>
      <vt:lpstr>游ゴシック</vt:lpstr>
      <vt:lpstr>Arial</vt:lpstr>
      <vt:lpstr>Cambria Math</vt:lpstr>
      <vt:lpstr>Wingdings</vt:lpstr>
      <vt:lpstr>テーマ</vt:lpstr>
      <vt:lpstr>水-油2相流 Water-Oil 2 Phase Flow</vt:lpstr>
      <vt:lpstr>CONTENTS</vt:lpstr>
      <vt:lpstr>CONTENTS</vt:lpstr>
      <vt:lpstr>1. 水-油2相流</vt:lpstr>
      <vt:lpstr>1. 水-油2相流</vt:lpstr>
      <vt:lpstr>CONTENTS</vt:lpstr>
      <vt:lpstr>2. 容積係数 / Formation Volume Factor（水）</vt:lpstr>
      <vt:lpstr>2. 容積係数 / Formation Volume Factor（油）</vt:lpstr>
      <vt:lpstr>3. 溶解ガス油比 / Solution Gas Oil Ratio</vt:lpstr>
      <vt:lpstr>2～3のまとめ</vt:lpstr>
      <vt:lpstr>CONTENTS</vt:lpstr>
      <vt:lpstr>4. 沸点圧力（Bubble Point Pressure）</vt:lpstr>
      <vt:lpstr>4. 沸点圧力（Bubble Point Pressure）</vt:lpstr>
      <vt:lpstr>CONTENTS</vt:lpstr>
      <vt:lpstr>5. 計算手法</vt:lpstr>
      <vt:lpstr>5. 計算手法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68</cp:revision>
  <dcterms:created xsi:type="dcterms:W3CDTF">2020-12-20T20:55:45Z</dcterms:created>
  <dcterms:modified xsi:type="dcterms:W3CDTF">2023-01-25T22:21:53Z</dcterms:modified>
</cp:coreProperties>
</file>