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7" r:id="rId4"/>
    <p:sldId id="279" r:id="rId5"/>
    <p:sldId id="258" r:id="rId6"/>
    <p:sldId id="259" r:id="rId7"/>
    <p:sldId id="280" r:id="rId8"/>
    <p:sldId id="274" r:id="rId9"/>
    <p:sldId id="265" r:id="rId10"/>
    <p:sldId id="278" r:id="rId11"/>
    <p:sldId id="277" r:id="rId12"/>
    <p:sldId id="267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FFFFFF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5C06B-09FF-4210-90F8-82A27AD901C0}" v="3" dt="2022-04-11T02:30:38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92142"/>
  </p:normalViewPr>
  <p:slideViewPr>
    <p:cSldViewPr snapToGrid="0">
      <p:cViewPr varScale="1">
        <p:scale>
          <a:sx n="105" d="100"/>
          <a:sy n="105" d="100"/>
        </p:scale>
        <p:origin x="1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A315C06B-09FF-4210-90F8-82A27AD901C0}"/>
    <pc:docChg chg="undo custSel addSld delSld modSld">
      <pc:chgData name="hirose taichi" userId="ed2dc4b0-8795-4813-ada8-f41a239e7d7d" providerId="ADAL" clId="{A315C06B-09FF-4210-90F8-82A27AD901C0}" dt="2022-04-11T03:30:22.199" v="312" actId="47"/>
      <pc:docMkLst>
        <pc:docMk/>
      </pc:docMkLst>
      <pc:sldChg chg="modSp mod">
        <pc:chgData name="hirose taichi" userId="ed2dc4b0-8795-4813-ada8-f41a239e7d7d" providerId="ADAL" clId="{A315C06B-09FF-4210-90F8-82A27AD901C0}" dt="2022-03-18T09:54:31.444" v="55" actId="20577"/>
        <pc:sldMkLst>
          <pc:docMk/>
          <pc:sldMk cId="178224708" sldId="256"/>
        </pc:sldMkLst>
        <pc:spChg chg="mod">
          <ac:chgData name="hirose taichi" userId="ed2dc4b0-8795-4813-ada8-f41a239e7d7d" providerId="ADAL" clId="{A315C06B-09FF-4210-90F8-82A27AD901C0}" dt="2022-03-18T09:54:31.444" v="55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add">
        <pc:chgData name="hirose taichi" userId="ed2dc4b0-8795-4813-ada8-f41a239e7d7d" providerId="ADAL" clId="{A315C06B-09FF-4210-90F8-82A27AD901C0}" dt="2022-04-10T15:41:23.606" v="192"/>
        <pc:sldMkLst>
          <pc:docMk/>
          <pc:sldMk cId="2089577575" sldId="260"/>
        </pc:sldMkLst>
      </pc:sldChg>
      <pc:sldChg chg="addSp modSp mod">
        <pc:chgData name="hirose taichi" userId="ed2dc4b0-8795-4813-ada8-f41a239e7d7d" providerId="ADAL" clId="{A315C06B-09FF-4210-90F8-82A27AD901C0}" dt="2022-04-10T15:52:10.289" v="277" actId="14100"/>
        <pc:sldMkLst>
          <pc:docMk/>
          <pc:sldMk cId="1833997336" sldId="286"/>
        </pc:sldMkLst>
        <pc:spChg chg="mod">
          <ac:chgData name="hirose taichi" userId="ed2dc4b0-8795-4813-ada8-f41a239e7d7d" providerId="ADAL" clId="{A315C06B-09FF-4210-90F8-82A27AD901C0}" dt="2022-03-22T03:57:26.087" v="140" actId="20577"/>
          <ac:spMkLst>
            <pc:docMk/>
            <pc:sldMk cId="1833997336" sldId="286"/>
            <ac:spMk id="2" creationId="{8A9BB4BD-320E-1943-9082-B8912A1FE233}"/>
          </ac:spMkLst>
        </pc:spChg>
        <pc:spChg chg="mod">
          <ac:chgData name="hirose taichi" userId="ed2dc4b0-8795-4813-ada8-f41a239e7d7d" providerId="ADAL" clId="{A315C06B-09FF-4210-90F8-82A27AD901C0}" dt="2022-04-10T15:52:10.289" v="277" actId="14100"/>
          <ac:spMkLst>
            <pc:docMk/>
            <pc:sldMk cId="1833997336" sldId="286"/>
            <ac:spMk id="3" creationId="{B67A9F62-3A63-0E42-9ED0-BE810AC952F8}"/>
          </ac:spMkLst>
        </pc:spChg>
        <pc:spChg chg="add mod">
          <ac:chgData name="hirose taichi" userId="ed2dc4b0-8795-4813-ada8-f41a239e7d7d" providerId="ADAL" clId="{A315C06B-09FF-4210-90F8-82A27AD901C0}" dt="2022-04-10T15:42:21.736" v="193" actId="1076"/>
          <ac:spMkLst>
            <pc:docMk/>
            <pc:sldMk cId="1833997336" sldId="286"/>
            <ac:spMk id="4" creationId="{925713FF-8356-4CC2-A48E-14C1EA8B84D5}"/>
          </ac:spMkLst>
        </pc:spChg>
        <pc:spChg chg="add mod">
          <ac:chgData name="hirose taichi" userId="ed2dc4b0-8795-4813-ada8-f41a239e7d7d" providerId="ADAL" clId="{A315C06B-09FF-4210-90F8-82A27AD901C0}" dt="2022-03-22T03:52:51.158" v="128" actId="20577"/>
          <ac:spMkLst>
            <pc:docMk/>
            <pc:sldMk cId="1833997336" sldId="286"/>
            <ac:spMk id="5" creationId="{3D48A8AE-3115-4616-B182-D272EE4724A7}"/>
          </ac:spMkLst>
        </pc:spChg>
      </pc:sldChg>
      <pc:sldChg chg="del">
        <pc:chgData name="hirose taichi" userId="ed2dc4b0-8795-4813-ada8-f41a239e7d7d" providerId="ADAL" clId="{A315C06B-09FF-4210-90F8-82A27AD901C0}" dt="2022-03-22T03:53:29.862" v="129" actId="47"/>
        <pc:sldMkLst>
          <pc:docMk/>
          <pc:sldMk cId="971189266" sldId="287"/>
        </pc:sldMkLst>
      </pc:sldChg>
      <pc:sldChg chg="modSp new del mod">
        <pc:chgData name="hirose taichi" userId="ed2dc4b0-8795-4813-ada8-f41a239e7d7d" providerId="ADAL" clId="{A315C06B-09FF-4210-90F8-82A27AD901C0}" dt="2022-04-11T03:30:22.199" v="312" actId="47"/>
        <pc:sldMkLst>
          <pc:docMk/>
          <pc:sldMk cId="3689684892" sldId="287"/>
        </pc:sldMkLst>
        <pc:spChg chg="mod">
          <ac:chgData name="hirose taichi" userId="ed2dc4b0-8795-4813-ada8-f41a239e7d7d" providerId="ADAL" clId="{A315C06B-09FF-4210-90F8-82A27AD901C0}" dt="2022-04-11T02:31:09.641" v="311" actId="20577"/>
          <ac:spMkLst>
            <pc:docMk/>
            <pc:sldMk cId="3689684892" sldId="287"/>
            <ac:spMk id="3" creationId="{C0CB3734-946C-4380-923C-DBB6974369FC}"/>
          </ac:spMkLst>
        </pc:spChg>
      </pc:sldChg>
      <pc:sldChg chg="del">
        <pc:chgData name="hirose taichi" userId="ed2dc4b0-8795-4813-ada8-f41a239e7d7d" providerId="ADAL" clId="{A315C06B-09FF-4210-90F8-82A27AD901C0}" dt="2022-03-22T04:15:09.234" v="191" actId="47"/>
        <pc:sldMkLst>
          <pc:docMk/>
          <pc:sldMk cId="3666581834" sldId="288"/>
        </pc:sldMkLst>
      </pc:sldChg>
      <pc:sldChg chg="new del">
        <pc:chgData name="hirose taichi" userId="ed2dc4b0-8795-4813-ada8-f41a239e7d7d" providerId="ADAL" clId="{A315C06B-09FF-4210-90F8-82A27AD901C0}" dt="2022-03-22T04:15:07.940" v="190" actId="47"/>
        <pc:sldMkLst>
          <pc:docMk/>
          <pc:sldMk cId="3445889646" sldId="289"/>
        </pc:sldMkLst>
      </pc:sldChg>
    </pc:docChg>
  </pc:docChgLst>
  <pc:docChgLst>
    <pc:chgData name="hirose taichi" userId="ed2dc4b0-8795-4813-ada8-f41a239e7d7d" providerId="ADAL" clId="{6B1E30B0-F697-4449-8103-6D10C3C3DA6D}"/>
    <pc:docChg chg="addSld modSld">
      <pc:chgData name="hirose taichi" userId="ed2dc4b0-8795-4813-ada8-f41a239e7d7d" providerId="ADAL" clId="{6B1E30B0-F697-4449-8103-6D10C3C3DA6D}" dt="2022-03-16T04:41:02.983" v="49" actId="20577"/>
      <pc:docMkLst>
        <pc:docMk/>
      </pc:docMkLst>
      <pc:sldChg chg="modSp new mod">
        <pc:chgData name="hirose taichi" userId="ed2dc4b0-8795-4813-ada8-f41a239e7d7d" providerId="ADAL" clId="{6B1E30B0-F697-4449-8103-6D10C3C3DA6D}" dt="2022-03-16T04:41:02.983" v="49" actId="20577"/>
        <pc:sldMkLst>
          <pc:docMk/>
          <pc:sldMk cId="3666581834" sldId="288"/>
        </pc:sldMkLst>
        <pc:spChg chg="mod">
          <ac:chgData name="hirose taichi" userId="ed2dc4b0-8795-4813-ada8-f41a239e7d7d" providerId="ADAL" clId="{6B1E30B0-F697-4449-8103-6D10C3C3DA6D}" dt="2022-03-16T04:41:02.983" v="49" actId="20577"/>
          <ac:spMkLst>
            <pc:docMk/>
            <pc:sldMk cId="3666581834" sldId="288"/>
            <ac:spMk id="2" creationId="{84EEA796-241D-47A1-8708-06FE51D70865}"/>
          </ac:spMkLst>
        </pc:spChg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5T08:55:15.299" v="3066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 modNotesTx">
        <pc:chgData name="hirose taichi" userId="ed2dc4b0-8795-4813-ada8-f41a239e7d7d" providerId="ADAL" clId="{BC5D6B92-08CE-FA4A-9658-6A5ACB469518}" dt="2021-12-15T08:53:35.589" v="3061" actId="20577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5T08:46:59.358" v="3038" actId="255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5T08:46:59.358" v="3038" actId="255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 modNotesTx">
        <pc:chgData name="hirose taichi" userId="ed2dc4b0-8795-4813-ada8-f41a239e7d7d" providerId="ADAL" clId="{BC5D6B92-08CE-FA4A-9658-6A5ACB469518}" dt="2021-12-15T08:55:15.299" v="3066" actId="20577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12:15:13.668" v="3033" actId="27636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12:15:13.668" v="3033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12:15:13.414" v="3032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12:15:13.414" v="3032" actId="255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Addition, reduction, Multiplication, division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1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We integrate </a:t>
            </a:r>
            <a:r>
              <a:rPr kumimoji="1" lang="en-US" altLang="ja-JP" dirty="0"/>
              <a:t>both sides by separating the variables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87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5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68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2D80-3A16-904C-AB2D-C7C621A0281C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041D-D979-9643-AF09-58744148E52C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08ED-4416-6E43-9258-1AB56847E311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9A0E-3F5B-7142-96D1-ED2B5B2E36A8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809-8C9A-094F-AC62-1A44993BDD18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92A-78D0-6F48-BDD5-B35129149EAB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EC7-708C-3F4A-B944-6B0FC84BEB1A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3EB5-AF2C-FD44-A75E-8023A23D39D6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77D8-C989-F044-B053-CFF4B47ED35E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8044-44C2-2940-B359-818D79AC24B3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3F2-EA90-344C-BEB9-05C351EE9664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5894-3B5A-5746-9B0D-0F63CF788994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ja-JP" altLang="en-US"/>
              <a:t>常微分方程式の時間積分</a:t>
            </a:r>
            <a:endParaRPr lang="en-US" altLang="ja-JP" dirty="0"/>
          </a:p>
          <a:p>
            <a:r>
              <a:rPr lang="en-US" altLang="ja-JP" dirty="0"/>
              <a:t>1. Time Integration of Ordinary Differential Equations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2747C-C035-A949-A4B8-A7A0E3F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2-1</a:t>
            </a:r>
            <a:r>
              <a:rPr lang="ja-JP" altLang="en-US"/>
              <a:t>．コンピューターができない計算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286D4-7352-7543-BD4C-47C6D07E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b="1"/>
                  <a:t>例：空気抵抗を考えた自由落下</a:t>
                </a:r>
                <a:endParaRPr lang="en-US" altLang="ja-JP" sz="2400" b="1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200" dirty="0"/>
                  <a:t>　</a:t>
                </a:r>
                <a:r>
                  <a:rPr lang="ja-JP" altLang="en-US" sz="2200"/>
                  <a:t>の解を求めよ．</a:t>
                </a:r>
                <a:endParaRPr lang="en-US" altLang="ja-JP" sz="220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2200"/>
                  <a:t>ただし　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のとき</a:t>
                </a:r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200" dirty="0"/>
                  <a:t> </a:t>
                </a:r>
                <a:r>
                  <a:rPr lang="ja-JP" altLang="en-US" sz="2200"/>
                  <a:t>とする．</a:t>
                </a:r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286D4-7352-7543-BD4C-47C6D07E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81FF51-92AB-A446-8B7F-85B531E10B08}"/>
              </a:ext>
            </a:extLst>
          </p:cNvPr>
          <p:cNvGrpSpPr/>
          <p:nvPr/>
        </p:nvGrpSpPr>
        <p:grpSpPr>
          <a:xfrm>
            <a:off x="805308" y="4001294"/>
            <a:ext cx="3351825" cy="1417795"/>
            <a:chOff x="2855640" y="4077072"/>
            <a:chExt cx="5685097" cy="1512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15E301-E2CD-144B-9AA9-7D5DDB2C493F}"/>
                    </a:ext>
                  </a:extLst>
                </p:cNvPr>
                <p:cNvSpPr/>
                <p:nvPr/>
              </p:nvSpPr>
              <p:spPr bwMode="auto">
                <a:xfrm>
                  <a:off x="3143671" y="4365104"/>
                  <a:ext cx="5397066" cy="122413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95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ja-JP" altLang="en-US" sz="1950">
                    <a:latin typeface="Meiryo UI" panose="020B0604030504040204" pitchFamily="34" charset="-128"/>
                    <a:ea typeface="Meiryo UI" panose="020B0604030504040204" pitchFamily="34" charset="-128"/>
                    <a:cs typeface="ＭＳ Ｐゴシック" pitchFamily="-1" charset="-128"/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15E301-E2CD-144B-9AA9-7D5DDB2C4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3671" y="4365104"/>
                  <a:ext cx="5397066" cy="12241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12F94AA4-5B6A-7C40-89B6-4F37B589EA22}"/>
                </a:ext>
              </a:extLst>
            </p:cNvPr>
            <p:cNvSpPr/>
            <p:nvPr/>
          </p:nvSpPr>
          <p:spPr bwMode="auto">
            <a:xfrm>
              <a:off x="2855640" y="4077072"/>
              <a:ext cx="1224136" cy="864096"/>
            </a:xfrm>
            <a:prstGeom prst="ellipse">
              <a:avLst/>
            </a:prstGeom>
            <a:solidFill>
              <a:srgbClr val="5B9C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ＭＳ Ｐゴシック" pitchFamily="-1" charset="-128"/>
                </a:rPr>
                <a:t>解</a:t>
              </a:r>
            </a:p>
          </p:txBody>
        </p:sp>
      </p:grpSp>
      <p:sp>
        <p:nvSpPr>
          <p:cNvPr id="8" name="雲形吹き出し 7">
            <a:extLst>
              <a:ext uri="{FF2B5EF4-FFF2-40B4-BE49-F238E27FC236}">
                <a16:creationId xmlns:a16="http://schemas.microsoft.com/office/drawing/2014/main" id="{6617D01B-EDA6-9148-8593-52DE6FAE5C2A}"/>
              </a:ext>
            </a:extLst>
          </p:cNvPr>
          <p:cNvSpPr/>
          <p:nvPr/>
        </p:nvSpPr>
        <p:spPr>
          <a:xfrm>
            <a:off x="4503785" y="3429000"/>
            <a:ext cx="4435988" cy="2412999"/>
          </a:xfrm>
          <a:prstGeom prst="cloudCallout">
            <a:avLst>
              <a:gd name="adj1" fmla="val -50166"/>
              <a:gd name="adj2" fmla="val 358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コンピューターは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「変数分離して両辺を積分」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という計算をできない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7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5F74B-E3A0-DE42-B6CD-11351F43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</a:t>
            </a:r>
            <a:r>
              <a:rPr kumimoji="1" lang="ja-JP" altLang="en-US"/>
              <a:t>．シミュレーションの方法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480BC9-82C1-FC48-8D94-814EF13C4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25625"/>
                <a:ext cx="4902200" cy="3693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b="1"/>
                  <a:t>問題</a:t>
                </a:r>
                <a:r>
                  <a:rPr kumimoji="1" lang="ja-JP" altLang="en-US" sz="2400" b="1"/>
                  <a:t>：空気抵抗を考えた自由落下</a:t>
                </a:r>
                <a:endParaRPr kumimoji="1" lang="en-US" altLang="ja-JP" sz="2400" b="1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950" dirty="0"/>
                  <a:t>　</a:t>
                </a:r>
                <a:endParaRPr lang="en-US" altLang="ja-JP" sz="195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1950"/>
                  <a:t>空気抵抗を考えた自由落下の速度変化をシミュレーションせよ．</a:t>
                </a:r>
                <a:endParaRPr lang="en-US" altLang="ja-JP" sz="195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1950"/>
                  <a:t>ただし　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950" dirty="0"/>
                  <a:t>  </a:t>
                </a:r>
                <a:r>
                  <a:rPr lang="ja-JP" altLang="en-US" sz="1950"/>
                  <a:t>のとき</a:t>
                </a: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950" dirty="0"/>
                  <a:t> </a:t>
                </a:r>
                <a:r>
                  <a:rPr lang="ja-JP" altLang="en-US" sz="1950"/>
                  <a:t>とする．</a:t>
                </a:r>
                <a:endParaRPr lang="en-US" altLang="ja-JP" sz="1950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480BC9-82C1-FC48-8D94-814EF13C4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25625"/>
                <a:ext cx="4902200" cy="3693858"/>
              </a:xfrm>
              <a:blipFill>
                <a:blip r:embed="rId2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図 23">
            <a:extLst>
              <a:ext uri="{FF2B5EF4-FFF2-40B4-BE49-F238E27FC236}">
                <a16:creationId xmlns:a16="http://schemas.microsoft.com/office/drawing/2014/main" id="{BA113D2E-910D-0241-8AB6-6E17DCA5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2134706"/>
            <a:ext cx="3287643" cy="2191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925976F-3A4F-D440-A608-BA2909CFB79F}"/>
                  </a:ext>
                </a:extLst>
              </p:cNvPr>
              <p:cNvSpPr/>
              <p:nvPr/>
            </p:nvSpPr>
            <p:spPr>
              <a:xfrm>
                <a:off x="1452034" y="4829450"/>
                <a:ext cx="6239933" cy="138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200"/>
                  <a:t>小球の速度　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ja-JP" altLang="en-US" sz="2200" dirty="0"/>
                  <a:t>が</a:t>
                </a:r>
                <a:r>
                  <a:rPr kumimoji="1" lang="en-US" altLang="ja-JP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ja-JP" altLang="en-US" sz="2200"/>
                  <a:t>に収束することを確認</a:t>
                </a: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925976F-3A4F-D440-A608-BA2909CFB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34" y="4829450"/>
                <a:ext cx="6239933" cy="1380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37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5342E-F369-FE4F-A754-CCCA8F7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</a:t>
            </a:r>
            <a:r>
              <a:rPr lang="ja-JP" altLang="en-US"/>
              <a:t>．シミュレーションの方法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3E5CA3-DAB3-F14F-A347-45A15C68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200"/>
              <a:t>コンピューターは四則計算しかできない</a:t>
            </a:r>
            <a:r>
              <a:rPr lang="ja-JP" altLang="en-US" sz="2200"/>
              <a:t>．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シミュレーション（コンピューターで計算）するために</a:t>
            </a:r>
            <a:r>
              <a:rPr lang="en-US" altLang="ja-JP" sz="2200" dirty="0"/>
              <a:t>…</a:t>
            </a:r>
          </a:p>
          <a:p>
            <a:endParaRPr lang="en-US" altLang="ja-JP" sz="2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CA5F7AF-66C8-7049-BC28-85F86A5CF9E6}"/>
                  </a:ext>
                </a:extLst>
              </p:cNvPr>
              <p:cNvSpPr/>
              <p:nvPr/>
            </p:nvSpPr>
            <p:spPr bwMode="auto">
              <a:xfrm>
                <a:off x="1169622" y="3672479"/>
                <a:ext cx="6804756" cy="1620180"/>
              </a:xfrm>
              <a:prstGeom prst="rect">
                <a:avLst/>
              </a:prstGeom>
              <a:solidFill>
                <a:srgbClr val="5B9CD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5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350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</a:t>
                </a:r>
                <a:r>
                  <a:rPr lang="en-US" altLang="ja-JP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en-US" altLang="ja-JP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ja-JP" sz="1350" dirty="0">
                    <a:solidFill>
                      <a:schemeClr val="bg1"/>
                    </a:solidFill>
                  </a:rPr>
                  <a:t>  </a:t>
                </a:r>
                <a:r>
                  <a:rPr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</a:t>
                </a:r>
                <a:r>
                  <a:rPr lang="en-US" altLang="ja-JP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ja-JP" altLang="en-US" sz="3150" b="1" u="sng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四則計算</a:t>
                </a:r>
                <a:r>
                  <a:rPr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で表したい！</a:t>
                </a:r>
                <a:endParaRPr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CA5F7AF-66C8-7049-BC28-85F86A5CF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9622" y="3672479"/>
                <a:ext cx="6804756" cy="1620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65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2AE47-EDD0-834A-B22D-BE72F58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2-2-A</a:t>
            </a:r>
            <a:r>
              <a:rPr lang="ja-JP" altLang="en-US"/>
              <a:t>．離散化</a:t>
            </a:r>
            <a:r>
              <a:rPr lang="en-US" altLang="ja-JP" dirty="0"/>
              <a:t> / Discretization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400"/>
                  <a:t>微分の定義より</a:t>
                </a:r>
                <a:endParaRPr lang="en-US" altLang="ja-J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+ 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/>
                  <a:t>が十分小さい時</a:t>
                </a:r>
                <a:endParaRPr lang="en-US" altLang="ja-J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400"/>
                  <a:t>これを元の微分方程式に代入すると</a:t>
                </a:r>
                <a:r>
                  <a:rPr lang="en-US" altLang="ja-JP" sz="2400" dirty="0"/>
                  <a:t>…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93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25603B3-8E9D-1942-8A89-31927E205E95}"/>
              </a:ext>
            </a:extLst>
          </p:cNvPr>
          <p:cNvCxnSpPr>
            <a:cxnSpLocks/>
          </p:cNvCxnSpPr>
          <p:nvPr/>
        </p:nvCxnSpPr>
        <p:spPr>
          <a:xfrm flipH="1">
            <a:off x="4509341" y="4410363"/>
            <a:ext cx="1117600" cy="905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)+∆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ja-JP" sz="2000" dirty="0"/>
                  <a:t>  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DB12AE47-EDD0-834A-B22D-BE72F58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2-2-A</a:t>
            </a:r>
            <a:r>
              <a:rPr lang="ja-JP" altLang="en-US"/>
              <a:t>．離散化</a:t>
            </a:r>
            <a:r>
              <a:rPr lang="en-US" altLang="ja-JP" dirty="0"/>
              <a:t> / Discretization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3972AD-946A-084C-8994-AD68933EF98E}"/>
                  </a:ext>
                </a:extLst>
              </p:cNvPr>
              <p:cNvSpPr txBox="1"/>
              <p:nvPr/>
            </p:nvSpPr>
            <p:spPr>
              <a:xfrm>
                <a:off x="4374308" y="1819834"/>
                <a:ext cx="4290050" cy="2654573"/>
              </a:xfrm>
              <a:prstGeom prst="rect">
                <a:avLst/>
              </a:prstGeom>
              <a:solidFill>
                <a:srgbClr val="5B9CD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225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現在</a:t>
                </a:r>
                <a:r>
                  <a:rPr kumimoji="1" lang="en-US" altLang="ja-JP" sz="2250" b="1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𝑡</m:t>
                    </m:r>
                  </m:oMath>
                </a14:m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秒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) </a:t>
                </a:r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の情報</a:t>
                </a:r>
                <a:endParaRPr kumimoji="1" lang="en-US" altLang="ja-JP" sz="22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から</a:t>
                </a:r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225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未来</a:t>
                </a:r>
                <a:r>
                  <a:rPr kumimoji="1" lang="en-US" altLang="ja-JP" sz="2250" b="1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𝑡</m:t>
                    </m:r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秒後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) </a:t>
                </a:r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の状態</a:t>
                </a:r>
                <a:endParaRPr kumimoji="1" lang="en-US" altLang="ja-JP" sz="22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を計算可能</a:t>
                </a:r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ja-JP" altLang="en-US" sz="135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3972AD-946A-084C-8994-AD68933EF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08" y="1819834"/>
                <a:ext cx="4290050" cy="2654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ECBB1-C7AA-4249-8593-3BF3D3D83C95}"/>
              </a:ext>
            </a:extLst>
          </p:cNvPr>
          <p:cNvSpPr/>
          <p:nvPr/>
        </p:nvSpPr>
        <p:spPr>
          <a:xfrm>
            <a:off x="662516" y="5395936"/>
            <a:ext cx="1134534" cy="575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34D551-3CDB-4E48-84AD-EC1E6449E460}"/>
              </a:ext>
            </a:extLst>
          </p:cNvPr>
          <p:cNvSpPr/>
          <p:nvPr/>
        </p:nvSpPr>
        <p:spPr>
          <a:xfrm>
            <a:off x="2141212" y="5395936"/>
            <a:ext cx="2514600" cy="57573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245EA1-D713-BD46-A96B-D8863999CD29}"/>
              </a:ext>
            </a:extLst>
          </p:cNvPr>
          <p:cNvSpPr txBox="1"/>
          <p:nvPr/>
        </p:nvSpPr>
        <p:spPr>
          <a:xfrm>
            <a:off x="628650" y="6130949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未来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8272F3-DF4D-D245-B2A4-5CC48395E221}"/>
              </a:ext>
            </a:extLst>
          </p:cNvPr>
          <p:cNvSpPr txBox="1"/>
          <p:nvPr/>
        </p:nvSpPr>
        <p:spPr>
          <a:xfrm>
            <a:off x="2141212" y="613094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現在</a:t>
            </a:r>
          </a:p>
        </p:txBody>
      </p:sp>
    </p:spTree>
    <p:extLst>
      <p:ext uri="{BB962C8B-B14F-4D97-AF65-F5344CB8AC3E}">
        <p14:creationId xmlns:p14="http://schemas.microsoft.com/office/powerpoint/2010/main" val="29560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A5EC4-AEC2-3243-9329-28739E9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2-2-B</a:t>
            </a:r>
            <a:r>
              <a:rPr kumimoji="1" lang="ja-JP" altLang="en-US"/>
              <a:t>．実際の計算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679356-902E-D94E-92BD-D57D5A28F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529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=1.0, 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=9.8, 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=10,  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　のとき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0+0.01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9.8−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=0.098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0.01+0.01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9.8−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(0.01)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=0.1862 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		  :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>
                    <a:solidFill>
                      <a:srgbClr val="FF0000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1.50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=0.97999986…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1.50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　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r>
                  <a:rPr lang="en-US" altLang="ja-JP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                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1.0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×9.8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1.0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×1.5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0.9799997002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679356-902E-D94E-92BD-D57D5A28F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52975"/>
              </a:xfrm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EE8510-8CE7-3645-808D-AA33FCDB771B}"/>
              </a:ext>
            </a:extLst>
          </p:cNvPr>
          <p:cNvSpPr/>
          <p:nvPr/>
        </p:nvSpPr>
        <p:spPr>
          <a:xfrm>
            <a:off x="4572000" y="4699000"/>
            <a:ext cx="3943350" cy="156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シミュレーション結果と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微分方程式の解がほぼ一致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970608-E2E7-014B-9CA1-4323F846C97B}"/>
              </a:ext>
            </a:extLst>
          </p:cNvPr>
          <p:cNvSpPr/>
          <p:nvPr/>
        </p:nvSpPr>
        <p:spPr>
          <a:xfrm>
            <a:off x="628650" y="2345266"/>
            <a:ext cx="11684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シミュレーション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A13C2B-469A-0141-919F-14C13C06251E}"/>
              </a:ext>
            </a:extLst>
          </p:cNvPr>
          <p:cNvSpPr/>
          <p:nvPr/>
        </p:nvSpPr>
        <p:spPr>
          <a:xfrm>
            <a:off x="628650" y="4699000"/>
            <a:ext cx="11684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43682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542444E-1D93-6F48-82E7-55C2CA3D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66" y="1456266"/>
            <a:ext cx="7148268" cy="49360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DBA5EC4-AEC2-3243-9329-28739E9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2-2-B</a:t>
            </a:r>
            <a:r>
              <a:rPr kumimoji="1" lang="ja-JP" altLang="en-US"/>
              <a:t>．実際の計算</a:t>
            </a:r>
          </a:p>
        </p:txBody>
      </p:sp>
    </p:spTree>
    <p:extLst>
      <p:ext uri="{BB962C8B-B14F-4D97-AF65-F5344CB8AC3E}">
        <p14:creationId xmlns:p14="http://schemas.microsoft.com/office/powerpoint/2010/main" val="252725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1625597"/>
            <a:ext cx="7374466" cy="27262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2270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B4BD-320E-1943-9082-B8912A1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．</a:t>
            </a:r>
            <a:r>
              <a:rPr lang="en-US" altLang="ja-JP" dirty="0"/>
              <a:t>Python</a:t>
            </a:r>
            <a:r>
              <a:rPr lang="ja-JP" altLang="en-US" dirty="0"/>
              <a:t>・</a:t>
            </a:r>
            <a:r>
              <a:rPr lang="en-US" altLang="ja-JP" dirty="0"/>
              <a:t>MATLAB</a:t>
            </a:r>
            <a:r>
              <a:rPr lang="ja-JP" altLang="en-US" dirty="0"/>
              <a:t>による実装（</a:t>
            </a:r>
            <a:r>
              <a:rPr lang="en-US" altLang="ja-JP" dirty="0"/>
              <a:t>20</a:t>
            </a:r>
            <a:r>
              <a:rPr lang="ja-JP" altLang="en-US" dirty="0"/>
              <a:t>分）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A9F62-3A63-0E42-9ED0-BE810AC9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34562"/>
            <a:ext cx="7886700" cy="4099524"/>
          </a:xfrm>
        </p:spPr>
        <p:txBody>
          <a:bodyPr numCol="2" spcCol="0" anchor="t">
            <a:noAutofit/>
          </a:bodyPr>
          <a:lstStyle/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 Input Parameters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小球の質量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重力加速度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空気抵抗の定数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v0: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初速度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時間間隔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Δt</a:t>
            </a: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t_max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シミュレーションを終える時刻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b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Calculation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: 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計算回数のカウンター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v_hist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計算結果を記録する配列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t_hist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計算時刻を記録する配列</a:t>
            </a: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v_old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v0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(≠0) 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回目の計算 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 =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v_old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t = </a:t>
            </a:r>
            <a:r>
              <a:rPr lang="en-US" altLang="ja-JP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ja-JP" alt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時間ステップの更新</a:t>
            </a:r>
            <a:endParaRPr lang="en-US" altLang="ja-JP" sz="1600" b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計算回数の更新</a:t>
            </a:r>
            <a:endParaRPr lang="en-US" altLang="ja-JP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v_old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#v_old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の更新</a:t>
            </a:r>
            <a:endParaRPr lang="ja-JP" altLang="en-US" sz="1600" b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が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t_max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以上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を抜ける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t_hist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にデータを追加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v_hist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にデータを追加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25713FF-8356-4CC2-A48E-14C1EA8B84D5}"/>
                  </a:ext>
                </a:extLst>
              </p:cNvPr>
              <p:cNvSpPr/>
              <p:nvPr/>
            </p:nvSpPr>
            <p:spPr>
              <a:xfrm>
                <a:off x="628650" y="1478968"/>
                <a:ext cx="7886700" cy="10061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25713FF-8356-4CC2-A48E-14C1EA8B8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78968"/>
                <a:ext cx="7886700" cy="1006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D48A8AE-3115-4616-B182-D272EE4724A7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2880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399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536637-BC8E-4C41-843A-D923D3B85A68}"/>
              </a:ext>
            </a:extLst>
          </p:cNvPr>
          <p:cNvGrpSpPr/>
          <p:nvPr/>
        </p:nvGrpSpPr>
        <p:grpSpPr>
          <a:xfrm>
            <a:off x="628650" y="552172"/>
            <a:ext cx="7886700" cy="951470"/>
            <a:chOff x="741405" y="1940011"/>
            <a:chExt cx="6969211" cy="95147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C646D5D-61C9-4A7C-8704-DEC92A999BDE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446180C-A932-4A73-B92B-0AA8A4C3584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スケジュール</a:t>
              </a:r>
            </a:p>
          </p:txBody>
        </p:sp>
      </p:grpSp>
      <p:graphicFrame>
        <p:nvGraphicFramePr>
          <p:cNvPr id="7" name="表 9">
            <a:extLst>
              <a:ext uri="{FF2B5EF4-FFF2-40B4-BE49-F238E27FC236}">
                <a16:creationId xmlns:a16="http://schemas.microsoft.com/office/drawing/2014/main" id="{13E6238E-DD53-4C8D-B94A-5DA13F23EB43}"/>
              </a:ext>
            </a:extLst>
          </p:cNvPr>
          <p:cNvGraphicFramePr>
            <a:graphicFrameLocks/>
          </p:cNvGraphicFramePr>
          <p:nvPr/>
        </p:nvGraphicFramePr>
        <p:xfrm>
          <a:off x="624724" y="1851378"/>
          <a:ext cx="7894552" cy="4632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832">
                  <a:extLst>
                    <a:ext uri="{9D8B030D-6E8A-4147-A177-3AD203B41FA5}">
                      <a16:colId xmlns:a16="http://schemas.microsoft.com/office/drawing/2014/main" val="1716323759"/>
                    </a:ext>
                  </a:extLst>
                </a:gridCol>
                <a:gridCol w="2664177">
                  <a:extLst>
                    <a:ext uri="{9D8B030D-6E8A-4147-A177-3AD203B41FA5}">
                      <a16:colId xmlns:a16="http://schemas.microsoft.com/office/drawing/2014/main" val="2829381518"/>
                    </a:ext>
                  </a:extLst>
                </a:gridCol>
                <a:gridCol w="1933787">
                  <a:extLst>
                    <a:ext uri="{9D8B030D-6E8A-4147-A177-3AD203B41FA5}">
                      <a16:colId xmlns:a16="http://schemas.microsoft.com/office/drawing/2014/main" val="1151947378"/>
                    </a:ext>
                  </a:extLst>
                </a:gridCol>
                <a:gridCol w="1945756">
                  <a:extLst>
                    <a:ext uri="{9D8B030D-6E8A-4147-A177-3AD203B41FA5}">
                      <a16:colId xmlns:a16="http://schemas.microsoft.com/office/drawing/2014/main" val="1395968348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題材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日時・場所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所要時間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93349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1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常微分方程式の時間積分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4/11, 10:30-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/>
                        <a:t>20~30</a:t>
                      </a:r>
                      <a:r>
                        <a:rPr kumimoji="1" lang="ja-JP" altLang="en-US" sz="180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追加説明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2355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次元移流方程式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4/11, 13:00-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追加説明</a:t>
                      </a:r>
                      <a:r>
                        <a:rPr kumimoji="1" lang="en-US" altLang="ja-JP" sz="1800" dirty="0"/>
                        <a:t>15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41043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3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次元拡散方程式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4/12, 13:00-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8407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Extra STEP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貯留層解析入門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4/12, 14:15-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M2</a:t>
                      </a:r>
                      <a:r>
                        <a:rPr kumimoji="1" lang="ja-JP" altLang="en-US" sz="1800" dirty="0"/>
                        <a:t>研究紹介</a:t>
                      </a:r>
                      <a:r>
                        <a:rPr kumimoji="1" lang="en-US" altLang="ja-JP" sz="1800" dirty="0"/>
                        <a:t>?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5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491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3056466"/>
            <a:ext cx="7374466" cy="27262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34239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0DFD6-EB20-1E45-91F2-3A4D7D54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．小球の自由落下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D21B0-79AB-8C41-AE5C-1372C3256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𝑘𝑣</m:t>
                      </m:r>
                    </m:oMath>
                  </m:oMathPara>
                </a14:m>
                <a:endParaRPr kumimoji="1" lang="en-US" altLang="ja-JP" sz="3200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altLang="ja-JP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3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D21B0-79AB-8C41-AE5C-1372C3256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26E3A7-0E51-F942-9DAD-C3BF6B223AE1}"/>
              </a:ext>
            </a:extLst>
          </p:cNvPr>
          <p:cNvSpPr/>
          <p:nvPr/>
        </p:nvSpPr>
        <p:spPr>
          <a:xfrm>
            <a:off x="628648" y="1530283"/>
            <a:ext cx="2014151" cy="9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微分方程式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3547AA9-5A01-C244-A8F7-A1E3AD194C99}"/>
                  </a:ext>
                </a:extLst>
              </p:cNvPr>
              <p:cNvSpPr/>
              <p:nvPr/>
            </p:nvSpPr>
            <p:spPr>
              <a:xfrm>
                <a:off x="628648" y="4116751"/>
                <a:ext cx="2014151" cy="915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/>
                  <a:t>特殊解</a:t>
                </a:r>
                <a:endParaRPr kumimoji="1" lang="en-US" altLang="ja-JP" sz="2400" dirty="0"/>
              </a:p>
              <a:p>
                <a:pPr algn="ctr"/>
                <a:r>
                  <a:rPr kumimoji="1" lang="en-US" altLang="ja-JP" sz="2400" dirty="0"/>
                  <a:t>(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/>
                  <a:t> 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3547AA9-5A01-C244-A8F7-A1E3AD194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116751"/>
                <a:ext cx="2014151" cy="915625"/>
              </a:xfrm>
              <a:prstGeom prst="rect">
                <a:avLst/>
              </a:prstGeom>
              <a:blipFill>
                <a:blip r:embed="rId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09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9E5CE58-FB14-3E45-B10A-EDFCA50F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507069"/>
            <a:ext cx="7797800" cy="51985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6137D49-2A3E-3940-9415-3EAEBFE1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/>
              <a:t>．小球</a:t>
            </a:r>
            <a:r>
              <a:rPr kumimoji="1" lang="ja-JP" altLang="en-US"/>
              <a:t>の自由落下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4B4EA3-0676-714D-8CF4-E71D3DDEE68A}"/>
                  </a:ext>
                </a:extLst>
              </p:cNvPr>
              <p:cNvSpPr/>
              <p:nvPr/>
            </p:nvSpPr>
            <p:spPr>
              <a:xfrm>
                <a:off x="4478868" y="4682064"/>
                <a:ext cx="3801534" cy="1058331"/>
              </a:xfrm>
              <a:prstGeom prst="rect">
                <a:avLst/>
              </a:prstGeom>
              <a:solidFill>
                <a:srgbClr val="5B9C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000"/>
                  <a:t>小球の速度　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ja-JP" altLang="en-US" sz="2000"/>
                  <a:t>は</a:t>
                </a:r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ja-JP" altLang="en-US" sz="2000"/>
                  <a:t>に</a:t>
                </a:r>
                <a:r>
                  <a:rPr kumimoji="1" lang="ja-JP" altLang="en-US" sz="2000" dirty="0"/>
                  <a:t>収束</a:t>
                </a:r>
                <a:endParaRPr kumimoji="1" lang="ja-JP" altLang="en-US" sz="20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4B4EA3-0676-714D-8CF4-E71D3DDEE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68" y="4682064"/>
                <a:ext cx="3801534" cy="1058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BC473827-29FB-174C-8B91-A4D794F0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35" y="1690689"/>
            <a:ext cx="3187700" cy="59690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B81F34E-FC18-EE49-BDED-0EB65476A033}"/>
              </a:ext>
            </a:extLst>
          </p:cNvPr>
          <p:cNvCxnSpPr>
            <a:cxnSpLocks/>
          </p:cNvCxnSpPr>
          <p:nvPr/>
        </p:nvCxnSpPr>
        <p:spPr>
          <a:xfrm flipH="1">
            <a:off x="1159933" y="2844799"/>
            <a:ext cx="711200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BFCFCB-ED05-974A-8C0B-87D3B0AB21F9}"/>
                  </a:ext>
                </a:extLst>
              </p:cNvPr>
              <p:cNvSpPr txBox="1"/>
              <p:nvPr/>
            </p:nvSpPr>
            <p:spPr>
              <a:xfrm>
                <a:off x="1337734" y="2485497"/>
                <a:ext cx="93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BFCFCB-ED05-974A-8C0B-87D3B0AB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4" y="2485497"/>
                <a:ext cx="939800" cy="338554"/>
              </a:xfrm>
              <a:prstGeom prst="rect">
                <a:avLst/>
              </a:prstGeom>
              <a:blipFill>
                <a:blip r:embed="rId5"/>
                <a:stretch>
                  <a:fillRect t="-103571" b="-17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80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4366408"/>
            <a:ext cx="7374466" cy="14163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9EF54D-E4E9-2A49-8719-9D4B3FE6855B}"/>
              </a:ext>
            </a:extLst>
          </p:cNvPr>
          <p:cNvSpPr/>
          <p:nvPr/>
        </p:nvSpPr>
        <p:spPr>
          <a:xfrm>
            <a:off x="960391" y="1578985"/>
            <a:ext cx="7374466" cy="14727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16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0CC1E-06EC-3941-BCE0-17089350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ja-JP" altLang="en-US"/>
              <a:t>コンピューターができる計算・できない計算</a:t>
            </a:r>
            <a:endParaRPr lang="en-US" altLang="ja-JP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ja-JP" altLang="en-US"/>
              <a:t>シミュレーションの方法</a:t>
            </a:r>
            <a:endParaRPr lang="en-US" altLang="ja-JP" dirty="0"/>
          </a:p>
          <a:p>
            <a:pPr marL="739379" lvl="1" indent="-514350">
              <a:lnSpc>
                <a:spcPct val="250000"/>
              </a:lnSpc>
              <a:buFont typeface="+mj-lt"/>
              <a:buAutoNum type="alphaUcParenR"/>
            </a:pPr>
            <a:r>
              <a:rPr lang="ja-JP" altLang="en-US"/>
              <a:t>離散化</a:t>
            </a:r>
            <a:r>
              <a:rPr lang="en-US" altLang="ja-JP" dirty="0"/>
              <a:t> / Discretization</a:t>
            </a:r>
          </a:p>
          <a:p>
            <a:pPr marL="739379" lvl="1" indent="-514350">
              <a:lnSpc>
                <a:spcPct val="250000"/>
              </a:lnSpc>
              <a:buFont typeface="+mj-lt"/>
              <a:buAutoNum type="alphaUcParenR"/>
            </a:pPr>
            <a:r>
              <a:rPr lang="ja-JP" altLang="en-US"/>
              <a:t>実際の計算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36F5EC-8107-0E46-A998-50FAE8FA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　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340F42A-20BC-4843-976F-3BE2B0E608C7}"/>
              </a:ext>
            </a:extLst>
          </p:cNvPr>
          <p:cNvGrpSpPr/>
          <p:nvPr/>
        </p:nvGrpSpPr>
        <p:grpSpPr>
          <a:xfrm>
            <a:off x="1087394" y="481682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F3B816-146A-554E-8B30-D3698B5EBE5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B3EB472-83A5-E44E-B893-C7B71AC2F665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シミュレーション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70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30C52-4BE5-D64B-8B9A-9B08F0CE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2-1</a:t>
            </a:r>
            <a:r>
              <a:rPr kumimoji="1" lang="ja-JP" altLang="en-US"/>
              <a:t>．コンピューターができる計算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64EB9EB-005F-3641-875D-69AD490C504C}"/>
              </a:ext>
            </a:extLst>
          </p:cNvPr>
          <p:cNvSpPr/>
          <p:nvPr/>
        </p:nvSpPr>
        <p:spPr bwMode="auto">
          <a:xfrm>
            <a:off x="1250631" y="2073275"/>
            <a:ext cx="6642738" cy="3738033"/>
          </a:xfrm>
          <a:prstGeom prst="ellipse">
            <a:avLst/>
          </a:prstGeom>
          <a:solidFill>
            <a:srgbClr val="5B9C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5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四則計算</a:t>
            </a:r>
            <a:r>
              <a:rPr lang="en-US" altLang="ja-JP" sz="16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 </a:t>
            </a:r>
            <a:r>
              <a:rPr lang="ja-JP" altLang="en-US" sz="165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のみ！</a:t>
            </a:r>
            <a:endParaRPr lang="en-US" altLang="ja-JP" sz="165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26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803</Words>
  <Application>Microsoft Office PowerPoint</Application>
  <PresentationFormat>画面に合わせる (4:3)</PresentationFormat>
  <Paragraphs>182</Paragraphs>
  <Slides>18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Meiryo UI</vt:lpstr>
      <vt:lpstr>游ゴシック</vt:lpstr>
      <vt:lpstr>Arial</vt:lpstr>
      <vt:lpstr>Cambria Math</vt:lpstr>
      <vt:lpstr>Courier New</vt:lpstr>
      <vt:lpstr>Segoe UI</vt:lpstr>
      <vt:lpstr>Office テーマ</vt:lpstr>
      <vt:lpstr>数値解析入門</vt:lpstr>
      <vt:lpstr>PowerPoint プレゼンテーション</vt:lpstr>
      <vt:lpstr>コンテンツ</vt:lpstr>
      <vt:lpstr>コンテンツ</vt:lpstr>
      <vt:lpstr>1．小球の自由落下</vt:lpstr>
      <vt:lpstr>1．小球の自由落下</vt:lpstr>
      <vt:lpstr>コンテンツ</vt:lpstr>
      <vt:lpstr>　</vt:lpstr>
      <vt:lpstr>2-1．コンピューターができる計算</vt:lpstr>
      <vt:lpstr>2-1．コンピューターができない計算</vt:lpstr>
      <vt:lpstr>2-2．シミュレーションの方法</vt:lpstr>
      <vt:lpstr>2-2．シミュレーションの方法</vt:lpstr>
      <vt:lpstr>2-2-A．離散化 / Discretization</vt:lpstr>
      <vt:lpstr>2-2-A．離散化 / Discretization</vt:lpstr>
      <vt:lpstr>2-2-B．実際の計算</vt:lpstr>
      <vt:lpstr>2-2-B．実際の計算</vt:lpstr>
      <vt:lpstr>コンテンツ</vt:lpstr>
      <vt:lpstr>3．Python・MATLABによる実装（20分）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2022-04-11T03:30:24Z</dcterms:modified>
</cp:coreProperties>
</file>