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alabeloo" charset="1" panose="00000500000000000000"/>
      <p:regular r:id="rId18"/>
    </p:embeddedFont>
    <p:embeddedFont>
      <p:font typeface="Capriola" charset="1" panose="02010603030502060004"/>
      <p:regular r:id="rId19"/>
    </p:embeddedFont>
    <p:embeddedFont>
      <p:font typeface="League Spartan"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 Id="rId9"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57.png" Type="http://schemas.openxmlformats.org/officeDocument/2006/relationships/image"/><Relationship Id="rId13" Target="../media/image58.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4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83157" y="2830483"/>
            <a:ext cx="15321685" cy="4626033"/>
          </a:xfrm>
          <a:custGeom>
            <a:avLst/>
            <a:gdLst/>
            <a:ahLst/>
            <a:cxnLst/>
            <a:rect r="r" b="b" t="t" l="l"/>
            <a:pathLst>
              <a:path h="4626033" w="15321685">
                <a:moveTo>
                  <a:pt x="0" y="0"/>
                </a:moveTo>
                <a:lnTo>
                  <a:pt x="15321686" y="0"/>
                </a:lnTo>
                <a:lnTo>
                  <a:pt x="15321686" y="4626034"/>
                </a:lnTo>
                <a:lnTo>
                  <a:pt x="0" y="4626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114905" y="3349666"/>
            <a:ext cx="12058191" cy="3587668"/>
          </a:xfrm>
          <a:custGeom>
            <a:avLst/>
            <a:gdLst/>
            <a:ahLst/>
            <a:cxnLst/>
            <a:rect r="r" b="b" t="t" l="l"/>
            <a:pathLst>
              <a:path h="3587668" w="12058191">
                <a:moveTo>
                  <a:pt x="0" y="0"/>
                </a:moveTo>
                <a:lnTo>
                  <a:pt x="12058190" y="0"/>
                </a:lnTo>
                <a:lnTo>
                  <a:pt x="12058190" y="3587668"/>
                </a:lnTo>
                <a:lnTo>
                  <a:pt x="0" y="35876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931148" y="7841731"/>
            <a:ext cx="8401140" cy="836643"/>
            <a:chOff x="0" y="0"/>
            <a:chExt cx="2212646" cy="220350"/>
          </a:xfrm>
        </p:grpSpPr>
        <p:sp>
          <p:nvSpPr>
            <p:cNvPr name="Freeform 7" id="7"/>
            <p:cNvSpPr/>
            <p:nvPr/>
          </p:nvSpPr>
          <p:spPr>
            <a:xfrm flipH="false" flipV="false" rot="0">
              <a:off x="0" y="0"/>
              <a:ext cx="2212646" cy="220350"/>
            </a:xfrm>
            <a:custGeom>
              <a:avLst/>
              <a:gdLst/>
              <a:ahLst/>
              <a:cxnLst/>
              <a:rect r="r" b="b" t="t" l="l"/>
              <a:pathLst>
                <a:path h="220350" w="2212646">
                  <a:moveTo>
                    <a:pt x="46998" y="0"/>
                  </a:moveTo>
                  <a:lnTo>
                    <a:pt x="2165648" y="0"/>
                  </a:lnTo>
                  <a:cubicBezTo>
                    <a:pt x="2178113" y="0"/>
                    <a:pt x="2190067" y="4952"/>
                    <a:pt x="2198881" y="13765"/>
                  </a:cubicBezTo>
                  <a:cubicBezTo>
                    <a:pt x="2207694" y="22579"/>
                    <a:pt x="2212646" y="34533"/>
                    <a:pt x="2212646" y="46998"/>
                  </a:cubicBezTo>
                  <a:lnTo>
                    <a:pt x="2212646" y="173352"/>
                  </a:lnTo>
                  <a:cubicBezTo>
                    <a:pt x="2212646" y="199308"/>
                    <a:pt x="2191604" y="220350"/>
                    <a:pt x="2165648" y="220350"/>
                  </a:cubicBezTo>
                  <a:lnTo>
                    <a:pt x="46998" y="220350"/>
                  </a:lnTo>
                  <a:cubicBezTo>
                    <a:pt x="34533" y="220350"/>
                    <a:pt x="22579" y="215399"/>
                    <a:pt x="13765" y="206585"/>
                  </a:cubicBezTo>
                  <a:cubicBezTo>
                    <a:pt x="4952" y="197771"/>
                    <a:pt x="0" y="185817"/>
                    <a:pt x="0" y="173352"/>
                  </a:cubicBezTo>
                  <a:lnTo>
                    <a:pt x="0" y="46998"/>
                  </a:lnTo>
                  <a:cubicBezTo>
                    <a:pt x="0" y="21042"/>
                    <a:pt x="21042" y="0"/>
                    <a:pt x="46998" y="0"/>
                  </a:cubicBezTo>
                  <a:close/>
                </a:path>
              </a:pathLst>
            </a:custGeom>
            <a:solidFill>
              <a:srgbClr val="FDE9E2"/>
            </a:solidFill>
          </p:spPr>
        </p:sp>
        <p:sp>
          <p:nvSpPr>
            <p:cNvPr name="TextBox 8" id="8"/>
            <p:cNvSpPr txBox="true"/>
            <p:nvPr/>
          </p:nvSpPr>
          <p:spPr>
            <a:xfrm>
              <a:off x="0" y="-38100"/>
              <a:ext cx="2212646" cy="25845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654523" y="5090765"/>
            <a:ext cx="2460381" cy="4731503"/>
          </a:xfrm>
          <a:custGeom>
            <a:avLst/>
            <a:gdLst/>
            <a:ahLst/>
            <a:cxnLst/>
            <a:rect r="r" b="b" t="t" l="l"/>
            <a:pathLst>
              <a:path h="4731503" w="2460381">
                <a:moveTo>
                  <a:pt x="0" y="0"/>
                </a:moveTo>
                <a:lnTo>
                  <a:pt x="2460382" y="0"/>
                </a:lnTo>
                <a:lnTo>
                  <a:pt x="2460382" y="4731503"/>
                </a:lnTo>
                <a:lnTo>
                  <a:pt x="0" y="47315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3849931" y="1550252"/>
            <a:ext cx="3719719" cy="1799414"/>
          </a:xfrm>
          <a:custGeom>
            <a:avLst/>
            <a:gdLst/>
            <a:ahLst/>
            <a:cxnLst/>
            <a:rect r="r" b="b" t="t" l="l"/>
            <a:pathLst>
              <a:path h="1799414" w="3719719">
                <a:moveTo>
                  <a:pt x="0" y="0"/>
                </a:moveTo>
                <a:lnTo>
                  <a:pt x="3719719" y="0"/>
                </a:lnTo>
                <a:lnTo>
                  <a:pt x="3719719" y="1799414"/>
                </a:lnTo>
                <a:lnTo>
                  <a:pt x="0" y="1799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6604166">
            <a:off x="15092098" y="7295044"/>
            <a:ext cx="825874" cy="1672656"/>
          </a:xfrm>
          <a:custGeom>
            <a:avLst/>
            <a:gdLst/>
            <a:ahLst/>
            <a:cxnLst/>
            <a:rect r="r" b="b" t="t" l="l"/>
            <a:pathLst>
              <a:path h="1672656" w="825874">
                <a:moveTo>
                  <a:pt x="0" y="0"/>
                </a:moveTo>
                <a:lnTo>
                  <a:pt x="825874" y="0"/>
                </a:lnTo>
                <a:lnTo>
                  <a:pt x="825874" y="1672656"/>
                </a:lnTo>
                <a:lnTo>
                  <a:pt x="0" y="16726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3508139" y="3611216"/>
            <a:ext cx="11271722" cy="3114681"/>
          </a:xfrm>
          <a:prstGeom prst="rect">
            <a:avLst/>
          </a:prstGeom>
        </p:spPr>
        <p:txBody>
          <a:bodyPr anchor="t" rtlCol="false" tIns="0" lIns="0" bIns="0" rIns="0">
            <a:spAutoFit/>
          </a:bodyPr>
          <a:lstStyle/>
          <a:p>
            <a:pPr algn="ctr">
              <a:lnSpc>
                <a:spcPts val="12599"/>
              </a:lnSpc>
            </a:pPr>
            <a:r>
              <a:rPr lang="en-US" sz="8999">
                <a:solidFill>
                  <a:srgbClr val="B85D3B"/>
                </a:solidFill>
                <a:latin typeface="Balabeloo"/>
                <a:ea typeface="Balabeloo"/>
                <a:cs typeface="Balabeloo"/>
                <a:sym typeface="Balabeloo"/>
              </a:rPr>
              <a:t>Budget  Management  System,  Budgetify</a:t>
            </a:r>
          </a:p>
        </p:txBody>
      </p:sp>
      <p:sp>
        <p:nvSpPr>
          <p:cNvPr name="TextBox 13" id="13"/>
          <p:cNvSpPr txBox="true"/>
          <p:nvPr/>
        </p:nvSpPr>
        <p:spPr>
          <a:xfrm rot="0">
            <a:off x="4825253" y="7821752"/>
            <a:ext cx="8637493" cy="781350"/>
          </a:xfrm>
          <a:prstGeom prst="rect">
            <a:avLst/>
          </a:prstGeom>
        </p:spPr>
        <p:txBody>
          <a:bodyPr anchor="t" rtlCol="false" tIns="0" lIns="0" bIns="0" rIns="0">
            <a:spAutoFit/>
          </a:bodyPr>
          <a:lstStyle/>
          <a:p>
            <a:pPr algn="ctr">
              <a:lnSpc>
                <a:spcPts val="6324"/>
              </a:lnSpc>
            </a:pPr>
            <a:r>
              <a:rPr lang="en-US" sz="4517">
                <a:solidFill>
                  <a:srgbClr val="B85D3B"/>
                </a:solidFill>
                <a:latin typeface="Capriola"/>
                <a:ea typeface="Capriola"/>
                <a:cs typeface="Capriola"/>
                <a:sym typeface="Capriola"/>
              </a:rPr>
              <a:t>Presented by Group 3T</a:t>
            </a:r>
          </a:p>
        </p:txBody>
      </p:sp>
      <p:sp>
        <p:nvSpPr>
          <p:cNvPr name="Freeform 14" id="14"/>
          <p:cNvSpPr/>
          <p:nvPr/>
        </p:nvSpPr>
        <p:spPr>
          <a:xfrm flipH="true" flipV="false" rot="-7188154">
            <a:off x="2701968" y="1613631"/>
            <a:ext cx="825874" cy="1672656"/>
          </a:xfrm>
          <a:custGeom>
            <a:avLst/>
            <a:gdLst/>
            <a:ahLst/>
            <a:cxnLst/>
            <a:rect r="r" b="b" t="t" l="l"/>
            <a:pathLst>
              <a:path h="1672656" w="825874">
                <a:moveTo>
                  <a:pt x="825873" y="0"/>
                </a:moveTo>
                <a:lnTo>
                  <a:pt x="0" y="0"/>
                </a:lnTo>
                <a:lnTo>
                  <a:pt x="0" y="1672656"/>
                </a:lnTo>
                <a:lnTo>
                  <a:pt x="825873" y="1672656"/>
                </a:lnTo>
                <a:lnTo>
                  <a:pt x="82587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1E2"/>
        </a:solidFill>
      </p:bgPr>
    </p:bg>
    <p:spTree>
      <p:nvGrpSpPr>
        <p:cNvPr id="1" name=""/>
        <p:cNvGrpSpPr/>
        <p:nvPr/>
      </p:nvGrpSpPr>
      <p:grpSpPr>
        <a:xfrm>
          <a:off x="0" y="0"/>
          <a:ext cx="0" cy="0"/>
          <a:chOff x="0" y="0"/>
          <a:chExt cx="0" cy="0"/>
        </a:xfrm>
      </p:grpSpPr>
      <p:grpSp>
        <p:nvGrpSpPr>
          <p:cNvPr name="Group 2" id="2"/>
          <p:cNvGrpSpPr/>
          <p:nvPr/>
        </p:nvGrpSpPr>
        <p:grpSpPr>
          <a:xfrm rot="0">
            <a:off x="2512" y="0"/>
            <a:ext cx="18285488" cy="10287000"/>
            <a:chOff x="0" y="0"/>
            <a:chExt cx="24380651"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64651"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4"/>
            <a:stretch>
              <a:fillRect l="0" t="0" r="0" b="0"/>
            </a:stretch>
          </a:blipFill>
        </p:spPr>
      </p:sp>
      <p:sp>
        <p:nvSpPr>
          <p:cNvPr name="Freeform 6" id="6"/>
          <p:cNvSpPr/>
          <p:nvPr/>
        </p:nvSpPr>
        <p:spPr>
          <a:xfrm flipH="false" flipV="false" rot="0">
            <a:off x="670204" y="4979208"/>
            <a:ext cx="5391731" cy="4423313"/>
          </a:xfrm>
          <a:custGeom>
            <a:avLst/>
            <a:gdLst/>
            <a:ahLst/>
            <a:cxnLst/>
            <a:rect r="r" b="b" t="t" l="l"/>
            <a:pathLst>
              <a:path h="4423313" w="5391731">
                <a:moveTo>
                  <a:pt x="0" y="0"/>
                </a:moveTo>
                <a:lnTo>
                  <a:pt x="5391731" y="0"/>
                </a:lnTo>
                <a:lnTo>
                  <a:pt x="5391731" y="4423313"/>
                </a:lnTo>
                <a:lnTo>
                  <a:pt x="0" y="4423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447737" y="4979208"/>
            <a:ext cx="5391731" cy="4423313"/>
          </a:xfrm>
          <a:custGeom>
            <a:avLst/>
            <a:gdLst/>
            <a:ahLst/>
            <a:cxnLst/>
            <a:rect r="r" b="b" t="t" l="l"/>
            <a:pathLst>
              <a:path h="4423313" w="5391731">
                <a:moveTo>
                  <a:pt x="0" y="0"/>
                </a:moveTo>
                <a:lnTo>
                  <a:pt x="5391731" y="0"/>
                </a:lnTo>
                <a:lnTo>
                  <a:pt x="5391731" y="4423313"/>
                </a:lnTo>
                <a:lnTo>
                  <a:pt x="0" y="4423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601947" y="2248134"/>
            <a:ext cx="1084106" cy="2246852"/>
          </a:xfrm>
          <a:custGeom>
            <a:avLst/>
            <a:gdLst/>
            <a:ahLst/>
            <a:cxnLst/>
            <a:rect r="r" b="b" t="t" l="l"/>
            <a:pathLst>
              <a:path h="2246852" w="1084106">
                <a:moveTo>
                  <a:pt x="0" y="0"/>
                </a:moveTo>
                <a:lnTo>
                  <a:pt x="1084106" y="0"/>
                </a:lnTo>
                <a:lnTo>
                  <a:pt x="1084106" y="2246852"/>
                </a:lnTo>
                <a:lnTo>
                  <a:pt x="0" y="22468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226065" y="4850535"/>
            <a:ext cx="5391731" cy="4423313"/>
          </a:xfrm>
          <a:custGeom>
            <a:avLst/>
            <a:gdLst/>
            <a:ahLst/>
            <a:cxnLst/>
            <a:rect r="r" b="b" t="t" l="l"/>
            <a:pathLst>
              <a:path h="4423313" w="5391731">
                <a:moveTo>
                  <a:pt x="0" y="0"/>
                </a:moveTo>
                <a:lnTo>
                  <a:pt x="5391731" y="0"/>
                </a:lnTo>
                <a:lnTo>
                  <a:pt x="5391731" y="4423313"/>
                </a:lnTo>
                <a:lnTo>
                  <a:pt x="0" y="4423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58787" y="2939940"/>
            <a:ext cx="3214565" cy="1555046"/>
          </a:xfrm>
          <a:custGeom>
            <a:avLst/>
            <a:gdLst/>
            <a:ahLst/>
            <a:cxnLst/>
            <a:rect r="r" b="b" t="t" l="l"/>
            <a:pathLst>
              <a:path h="1555046" w="3214565">
                <a:moveTo>
                  <a:pt x="0" y="0"/>
                </a:moveTo>
                <a:lnTo>
                  <a:pt x="3214565" y="0"/>
                </a:lnTo>
                <a:lnTo>
                  <a:pt x="3214565" y="1555046"/>
                </a:lnTo>
                <a:lnTo>
                  <a:pt x="0" y="15550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3440087" y="2544382"/>
            <a:ext cx="3041878" cy="1950604"/>
          </a:xfrm>
          <a:custGeom>
            <a:avLst/>
            <a:gdLst/>
            <a:ahLst/>
            <a:cxnLst/>
            <a:rect r="r" b="b" t="t" l="l"/>
            <a:pathLst>
              <a:path h="1950604" w="3041878">
                <a:moveTo>
                  <a:pt x="0" y="0"/>
                </a:moveTo>
                <a:lnTo>
                  <a:pt x="3041878" y="0"/>
                </a:lnTo>
                <a:lnTo>
                  <a:pt x="3041878" y="1950604"/>
                </a:lnTo>
                <a:lnTo>
                  <a:pt x="0" y="19506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1196585" y="5637020"/>
            <a:ext cx="4338969" cy="3060065"/>
          </a:xfrm>
          <a:prstGeom prst="rect">
            <a:avLst/>
          </a:prstGeom>
        </p:spPr>
        <p:txBody>
          <a:bodyPr anchor="t" rtlCol="false" tIns="0" lIns="0" bIns="0" rIns="0">
            <a:spAutoFit/>
          </a:bodyPr>
          <a:lstStyle/>
          <a:p>
            <a:pPr algn="ctr">
              <a:lnSpc>
                <a:spcPts val="4060"/>
              </a:lnSpc>
            </a:pPr>
            <a:r>
              <a:rPr lang="en-US" sz="2900">
                <a:solidFill>
                  <a:srgbClr val="B85D3B"/>
                </a:solidFill>
                <a:latin typeface="Capriola"/>
                <a:ea typeface="Capriola"/>
                <a:cs typeface="Capriola"/>
                <a:sym typeface="Capriola"/>
              </a:rPr>
              <a:t>We plan to add smart alerts that notify users when their budget time ends or spending exceeds limits, helping them stay on track.</a:t>
            </a:r>
          </a:p>
        </p:txBody>
      </p:sp>
      <p:sp>
        <p:nvSpPr>
          <p:cNvPr name="TextBox 13" id="13"/>
          <p:cNvSpPr txBox="true"/>
          <p:nvPr/>
        </p:nvSpPr>
        <p:spPr>
          <a:xfrm rot="0">
            <a:off x="6974516" y="5794652"/>
            <a:ext cx="4338969" cy="2545715"/>
          </a:xfrm>
          <a:prstGeom prst="rect">
            <a:avLst/>
          </a:prstGeom>
        </p:spPr>
        <p:txBody>
          <a:bodyPr anchor="t" rtlCol="false" tIns="0" lIns="0" bIns="0" rIns="0">
            <a:spAutoFit/>
          </a:bodyPr>
          <a:lstStyle/>
          <a:p>
            <a:pPr algn="ctr">
              <a:lnSpc>
                <a:spcPts val="4060"/>
              </a:lnSpc>
            </a:pPr>
            <a:r>
              <a:rPr lang="en-US" sz="2900">
                <a:solidFill>
                  <a:srgbClr val="B85D3B"/>
                </a:solidFill>
                <a:latin typeface="Capriola"/>
                <a:ea typeface="Capriola"/>
                <a:cs typeface="Capriola"/>
                <a:sym typeface="Capriola"/>
              </a:rPr>
              <a:t>Users will be able to personalise their experience with custom backgrounds, themes, and styles.</a:t>
            </a:r>
          </a:p>
        </p:txBody>
      </p:sp>
      <p:sp>
        <p:nvSpPr>
          <p:cNvPr name="TextBox 14" id="14"/>
          <p:cNvSpPr txBox="true"/>
          <p:nvPr/>
        </p:nvSpPr>
        <p:spPr>
          <a:xfrm rot="0">
            <a:off x="12818119" y="5537477"/>
            <a:ext cx="4338969" cy="3060065"/>
          </a:xfrm>
          <a:prstGeom prst="rect">
            <a:avLst/>
          </a:prstGeom>
        </p:spPr>
        <p:txBody>
          <a:bodyPr anchor="t" rtlCol="false" tIns="0" lIns="0" bIns="0" rIns="0">
            <a:spAutoFit/>
          </a:bodyPr>
          <a:lstStyle/>
          <a:p>
            <a:pPr algn="ctr">
              <a:lnSpc>
                <a:spcPts val="4060"/>
              </a:lnSpc>
            </a:pPr>
            <a:r>
              <a:rPr lang="en-US" sz="2900">
                <a:solidFill>
                  <a:srgbClr val="B85D3B"/>
                </a:solidFill>
                <a:latin typeface="Capriola"/>
                <a:ea typeface="Capriola"/>
                <a:cs typeface="Capriola"/>
                <a:sym typeface="Capriola"/>
              </a:rPr>
              <a:t>Features like leaderboards and user interaction will make budgeting more engaging and goal-driven.</a:t>
            </a:r>
          </a:p>
        </p:txBody>
      </p:sp>
      <p:sp>
        <p:nvSpPr>
          <p:cNvPr name="TextBox 15" id="15"/>
          <p:cNvSpPr txBox="true"/>
          <p:nvPr/>
        </p:nvSpPr>
        <p:spPr>
          <a:xfrm rot="0">
            <a:off x="3125998" y="506506"/>
            <a:ext cx="12065306" cy="1677920"/>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Future  Improvement</a:t>
            </a:r>
          </a:p>
        </p:txBody>
      </p:sp>
      <p:sp>
        <p:nvSpPr>
          <p:cNvPr name="Freeform 16" id="16"/>
          <p:cNvSpPr/>
          <p:nvPr/>
        </p:nvSpPr>
        <p:spPr>
          <a:xfrm flipH="false" flipV="false" rot="0">
            <a:off x="1604441" y="4660456"/>
            <a:ext cx="3523257" cy="724230"/>
          </a:xfrm>
          <a:custGeom>
            <a:avLst/>
            <a:gdLst/>
            <a:ahLst/>
            <a:cxnLst/>
            <a:rect r="r" b="b" t="t" l="l"/>
            <a:pathLst>
              <a:path h="724230" w="3523257">
                <a:moveTo>
                  <a:pt x="0" y="0"/>
                </a:moveTo>
                <a:lnTo>
                  <a:pt x="3523257" y="0"/>
                </a:lnTo>
                <a:lnTo>
                  <a:pt x="3523257" y="724231"/>
                </a:lnTo>
                <a:lnTo>
                  <a:pt x="0" y="724231"/>
                </a:lnTo>
                <a:lnTo>
                  <a:pt x="0" y="0"/>
                </a:lnTo>
                <a:close/>
              </a:path>
            </a:pathLst>
          </a:custGeom>
          <a:blipFill>
            <a:blip r:embed="rId13">
              <a:extLst>
                <a:ext uri="{96DAC541-7B7A-43D3-8B79-37D633B846F1}">
                  <asvg:svgBlip xmlns:asvg="http://schemas.microsoft.com/office/drawing/2016/SVG/main" r:embed="rId14"/>
                </a:ext>
              </a:extLst>
            </a:blip>
            <a:stretch>
              <a:fillRect l="0" t="0" r="0" b="-44743"/>
            </a:stretch>
          </a:blipFill>
          <a:ln w="38100" cap="sq">
            <a:solidFill>
              <a:srgbClr val="000000"/>
            </a:solidFill>
            <a:prstDash val="lgDash"/>
            <a:miter/>
          </a:ln>
        </p:spPr>
      </p:sp>
      <p:sp>
        <p:nvSpPr>
          <p:cNvPr name="Freeform 17" id="17"/>
          <p:cNvSpPr/>
          <p:nvPr/>
        </p:nvSpPr>
        <p:spPr>
          <a:xfrm flipH="false" flipV="false" rot="0">
            <a:off x="7382372" y="4617093"/>
            <a:ext cx="3523257" cy="724230"/>
          </a:xfrm>
          <a:custGeom>
            <a:avLst/>
            <a:gdLst/>
            <a:ahLst/>
            <a:cxnLst/>
            <a:rect r="r" b="b" t="t" l="l"/>
            <a:pathLst>
              <a:path h="724230" w="3523257">
                <a:moveTo>
                  <a:pt x="0" y="0"/>
                </a:moveTo>
                <a:lnTo>
                  <a:pt x="3523256" y="0"/>
                </a:lnTo>
                <a:lnTo>
                  <a:pt x="3523256" y="724230"/>
                </a:lnTo>
                <a:lnTo>
                  <a:pt x="0" y="724230"/>
                </a:lnTo>
                <a:lnTo>
                  <a:pt x="0" y="0"/>
                </a:lnTo>
                <a:close/>
              </a:path>
            </a:pathLst>
          </a:custGeom>
          <a:blipFill>
            <a:blip r:embed="rId13">
              <a:extLst>
                <a:ext uri="{96DAC541-7B7A-43D3-8B79-37D633B846F1}">
                  <asvg:svgBlip xmlns:asvg="http://schemas.microsoft.com/office/drawing/2016/SVG/main" r:embed="rId14"/>
                </a:ext>
              </a:extLst>
            </a:blip>
            <a:stretch>
              <a:fillRect l="0" t="0" r="0" b="-44743"/>
            </a:stretch>
          </a:blipFill>
          <a:ln w="38100" cap="sq">
            <a:solidFill>
              <a:srgbClr val="000000"/>
            </a:solidFill>
            <a:prstDash val="lgDash"/>
            <a:miter/>
          </a:ln>
        </p:spPr>
      </p:sp>
      <p:sp>
        <p:nvSpPr>
          <p:cNvPr name="Freeform 18" id="18"/>
          <p:cNvSpPr/>
          <p:nvPr/>
        </p:nvSpPr>
        <p:spPr>
          <a:xfrm flipH="false" flipV="false" rot="0">
            <a:off x="13199398" y="4617093"/>
            <a:ext cx="3523257" cy="724230"/>
          </a:xfrm>
          <a:custGeom>
            <a:avLst/>
            <a:gdLst/>
            <a:ahLst/>
            <a:cxnLst/>
            <a:rect r="r" b="b" t="t" l="l"/>
            <a:pathLst>
              <a:path h="724230" w="3523257">
                <a:moveTo>
                  <a:pt x="0" y="0"/>
                </a:moveTo>
                <a:lnTo>
                  <a:pt x="3523257" y="0"/>
                </a:lnTo>
                <a:lnTo>
                  <a:pt x="3523257" y="724230"/>
                </a:lnTo>
                <a:lnTo>
                  <a:pt x="0" y="724230"/>
                </a:lnTo>
                <a:lnTo>
                  <a:pt x="0" y="0"/>
                </a:lnTo>
                <a:close/>
              </a:path>
            </a:pathLst>
          </a:custGeom>
          <a:blipFill>
            <a:blip r:embed="rId13">
              <a:extLst>
                <a:ext uri="{96DAC541-7B7A-43D3-8B79-37D633B846F1}">
                  <asvg:svgBlip xmlns:asvg="http://schemas.microsoft.com/office/drawing/2016/SVG/main" r:embed="rId14"/>
                </a:ext>
              </a:extLst>
            </a:blip>
            <a:stretch>
              <a:fillRect l="0" t="0" r="0" b="-44743"/>
            </a:stretch>
          </a:blipFill>
          <a:ln w="38100" cap="sq">
            <a:solidFill>
              <a:srgbClr val="000000"/>
            </a:solidFill>
            <a:prstDash val="lgDash"/>
            <a:miter/>
          </a:ln>
        </p:spPr>
      </p:sp>
      <p:sp>
        <p:nvSpPr>
          <p:cNvPr name="TextBox 19" id="19"/>
          <p:cNvSpPr txBox="true"/>
          <p:nvPr/>
        </p:nvSpPr>
        <p:spPr>
          <a:xfrm rot="0">
            <a:off x="1758787" y="4729974"/>
            <a:ext cx="3214565" cy="514344"/>
          </a:xfrm>
          <a:prstGeom prst="rect">
            <a:avLst/>
          </a:prstGeom>
        </p:spPr>
        <p:txBody>
          <a:bodyPr anchor="t" rtlCol="false" tIns="0" lIns="0" bIns="0" rIns="0">
            <a:spAutoFit/>
          </a:bodyPr>
          <a:lstStyle/>
          <a:p>
            <a:pPr algn="ctr">
              <a:lnSpc>
                <a:spcPts val="4200"/>
              </a:lnSpc>
            </a:pPr>
            <a:r>
              <a:rPr lang="en-US" sz="3000">
                <a:solidFill>
                  <a:srgbClr val="B85D3B"/>
                </a:solidFill>
                <a:latin typeface="Capriola"/>
                <a:ea typeface="Capriola"/>
                <a:cs typeface="Capriola"/>
                <a:sym typeface="Capriola"/>
              </a:rPr>
              <a:t>Spending Alerts</a:t>
            </a:r>
          </a:p>
        </p:txBody>
      </p:sp>
      <p:sp>
        <p:nvSpPr>
          <p:cNvPr name="TextBox 20" id="20"/>
          <p:cNvSpPr txBox="true"/>
          <p:nvPr/>
        </p:nvSpPr>
        <p:spPr>
          <a:xfrm rot="0">
            <a:off x="7536320" y="4693461"/>
            <a:ext cx="3214565" cy="514344"/>
          </a:xfrm>
          <a:prstGeom prst="rect">
            <a:avLst/>
          </a:prstGeom>
        </p:spPr>
        <p:txBody>
          <a:bodyPr anchor="t" rtlCol="false" tIns="0" lIns="0" bIns="0" rIns="0">
            <a:spAutoFit/>
          </a:bodyPr>
          <a:lstStyle/>
          <a:p>
            <a:pPr algn="ctr">
              <a:lnSpc>
                <a:spcPts val="4200"/>
              </a:lnSpc>
            </a:pPr>
            <a:r>
              <a:rPr lang="en-US" sz="3000">
                <a:solidFill>
                  <a:srgbClr val="B85D3B"/>
                </a:solidFill>
                <a:latin typeface="Capriola"/>
                <a:ea typeface="Capriola"/>
                <a:cs typeface="Capriola"/>
                <a:sym typeface="Capriola"/>
              </a:rPr>
              <a:t>Customization</a:t>
            </a:r>
          </a:p>
        </p:txBody>
      </p:sp>
      <p:sp>
        <p:nvSpPr>
          <p:cNvPr name="TextBox 21" id="21"/>
          <p:cNvSpPr txBox="true"/>
          <p:nvPr/>
        </p:nvSpPr>
        <p:spPr>
          <a:xfrm rot="0">
            <a:off x="13353744" y="4693461"/>
            <a:ext cx="3214565" cy="514344"/>
          </a:xfrm>
          <a:prstGeom prst="rect">
            <a:avLst/>
          </a:prstGeom>
        </p:spPr>
        <p:txBody>
          <a:bodyPr anchor="t" rtlCol="false" tIns="0" lIns="0" bIns="0" rIns="0">
            <a:spAutoFit/>
          </a:bodyPr>
          <a:lstStyle/>
          <a:p>
            <a:pPr algn="ctr">
              <a:lnSpc>
                <a:spcPts val="4200"/>
              </a:lnSpc>
            </a:pPr>
            <a:r>
              <a:rPr lang="en-US" sz="3000">
                <a:solidFill>
                  <a:srgbClr val="B85D3B"/>
                </a:solidFill>
                <a:latin typeface="Capriola"/>
                <a:ea typeface="Capriola"/>
                <a:cs typeface="Capriola"/>
                <a:sym typeface="Capriola"/>
              </a:rPr>
              <a:t>Gamification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04128" y="3189511"/>
            <a:ext cx="14479744" cy="5570179"/>
            <a:chOff x="0" y="0"/>
            <a:chExt cx="3813595" cy="1467043"/>
          </a:xfrm>
        </p:grpSpPr>
        <p:sp>
          <p:nvSpPr>
            <p:cNvPr name="Freeform 5" id="5"/>
            <p:cNvSpPr/>
            <p:nvPr/>
          </p:nvSpPr>
          <p:spPr>
            <a:xfrm flipH="false" flipV="false" rot="0">
              <a:off x="0" y="0"/>
              <a:ext cx="3813595" cy="1467043"/>
            </a:xfrm>
            <a:custGeom>
              <a:avLst/>
              <a:gdLst/>
              <a:ahLst/>
              <a:cxnLst/>
              <a:rect r="r" b="b" t="t" l="l"/>
              <a:pathLst>
                <a:path h="1467043" w="3813595">
                  <a:moveTo>
                    <a:pt x="27268" y="0"/>
                  </a:moveTo>
                  <a:lnTo>
                    <a:pt x="3786327" y="0"/>
                  </a:lnTo>
                  <a:cubicBezTo>
                    <a:pt x="3801387" y="0"/>
                    <a:pt x="3813595" y="12208"/>
                    <a:pt x="3813595" y="27268"/>
                  </a:cubicBezTo>
                  <a:lnTo>
                    <a:pt x="3813595" y="1439775"/>
                  </a:lnTo>
                  <a:cubicBezTo>
                    <a:pt x="3813595" y="1447007"/>
                    <a:pt x="3810722" y="1453943"/>
                    <a:pt x="3805608" y="1459056"/>
                  </a:cubicBezTo>
                  <a:cubicBezTo>
                    <a:pt x="3800495" y="1464170"/>
                    <a:pt x="3793559" y="1467043"/>
                    <a:pt x="3786327" y="1467043"/>
                  </a:cubicBezTo>
                  <a:lnTo>
                    <a:pt x="27268" y="1467043"/>
                  </a:lnTo>
                  <a:cubicBezTo>
                    <a:pt x="20036" y="1467043"/>
                    <a:pt x="13100" y="1464170"/>
                    <a:pt x="7987" y="1459056"/>
                  </a:cubicBezTo>
                  <a:cubicBezTo>
                    <a:pt x="2873" y="1453943"/>
                    <a:pt x="0" y="1447007"/>
                    <a:pt x="0" y="1439775"/>
                  </a:cubicBezTo>
                  <a:lnTo>
                    <a:pt x="0" y="27268"/>
                  </a:lnTo>
                  <a:cubicBezTo>
                    <a:pt x="0" y="20036"/>
                    <a:pt x="2873" y="13100"/>
                    <a:pt x="7987" y="7987"/>
                  </a:cubicBezTo>
                  <a:cubicBezTo>
                    <a:pt x="13100" y="2873"/>
                    <a:pt x="20036" y="0"/>
                    <a:pt x="27268" y="0"/>
                  </a:cubicBezTo>
                  <a:close/>
                </a:path>
              </a:pathLst>
            </a:custGeom>
            <a:solidFill>
              <a:srgbClr val="FDE9E2"/>
            </a:solidFill>
          </p:spPr>
        </p:sp>
        <p:sp>
          <p:nvSpPr>
            <p:cNvPr name="TextBox 6" id="6"/>
            <p:cNvSpPr txBox="true"/>
            <p:nvPr/>
          </p:nvSpPr>
          <p:spPr>
            <a:xfrm>
              <a:off x="0" y="-38100"/>
              <a:ext cx="3813595" cy="150514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510397" y="3685104"/>
            <a:ext cx="13267206" cy="3807373"/>
          </a:xfrm>
          <a:prstGeom prst="rect">
            <a:avLst/>
          </a:prstGeom>
        </p:spPr>
        <p:txBody>
          <a:bodyPr anchor="t" rtlCol="false" tIns="0" lIns="0" bIns="0" rIns="0">
            <a:spAutoFit/>
          </a:bodyPr>
          <a:lstStyle/>
          <a:p>
            <a:pPr algn="ctr">
              <a:lnSpc>
                <a:spcPts val="5031"/>
              </a:lnSpc>
            </a:pPr>
            <a:r>
              <a:rPr lang="en-US" sz="3593">
                <a:solidFill>
                  <a:srgbClr val="B85D3B"/>
                </a:solidFill>
                <a:latin typeface="Capriola"/>
                <a:ea typeface="Capriola"/>
                <a:cs typeface="Capriola"/>
                <a:sym typeface="Capriola"/>
              </a:rPr>
              <a:t>In conclusion, Budgetify is a simple yet effective budgeting tool designed to help users manage their money with ease. By offering essential features like budget planning, expense tracking, and financial reflection, it encourages better spending habits and goal-focused decisions.</a:t>
            </a:r>
          </a:p>
        </p:txBody>
      </p:sp>
      <p:sp>
        <p:nvSpPr>
          <p:cNvPr name="Freeform 8" id="8"/>
          <p:cNvSpPr/>
          <p:nvPr/>
        </p:nvSpPr>
        <p:spPr>
          <a:xfrm flipH="false" flipV="false" rot="0">
            <a:off x="14497392" y="7492478"/>
            <a:ext cx="3259712" cy="2534426"/>
          </a:xfrm>
          <a:custGeom>
            <a:avLst/>
            <a:gdLst/>
            <a:ahLst/>
            <a:cxnLst/>
            <a:rect r="r" b="b" t="t" l="l"/>
            <a:pathLst>
              <a:path h="2534426" w="3259712">
                <a:moveTo>
                  <a:pt x="0" y="0"/>
                </a:moveTo>
                <a:lnTo>
                  <a:pt x="3259712" y="0"/>
                </a:lnTo>
                <a:lnTo>
                  <a:pt x="3259712" y="2534426"/>
                </a:lnTo>
                <a:lnTo>
                  <a:pt x="0" y="2534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851023" y="838200"/>
            <a:ext cx="8585953" cy="1677920"/>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conclusion</a:t>
            </a:r>
          </a:p>
        </p:txBody>
      </p:sp>
      <p:sp>
        <p:nvSpPr>
          <p:cNvPr name="Freeform 10" id="10"/>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83157" y="2830483"/>
            <a:ext cx="15321685" cy="4626033"/>
          </a:xfrm>
          <a:custGeom>
            <a:avLst/>
            <a:gdLst/>
            <a:ahLst/>
            <a:cxnLst/>
            <a:rect r="r" b="b" t="t" l="l"/>
            <a:pathLst>
              <a:path h="4626033" w="15321685">
                <a:moveTo>
                  <a:pt x="0" y="0"/>
                </a:moveTo>
                <a:lnTo>
                  <a:pt x="15321686" y="0"/>
                </a:lnTo>
                <a:lnTo>
                  <a:pt x="15321686" y="4626034"/>
                </a:lnTo>
                <a:lnTo>
                  <a:pt x="0" y="4626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114905" y="3349666"/>
            <a:ext cx="12058191" cy="3587668"/>
          </a:xfrm>
          <a:custGeom>
            <a:avLst/>
            <a:gdLst/>
            <a:ahLst/>
            <a:cxnLst/>
            <a:rect r="r" b="b" t="t" l="l"/>
            <a:pathLst>
              <a:path h="3587668" w="12058191">
                <a:moveTo>
                  <a:pt x="0" y="0"/>
                </a:moveTo>
                <a:lnTo>
                  <a:pt x="12058190" y="0"/>
                </a:lnTo>
                <a:lnTo>
                  <a:pt x="12058190" y="3587668"/>
                </a:lnTo>
                <a:lnTo>
                  <a:pt x="0" y="35876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53761" y="4096404"/>
            <a:ext cx="2460381" cy="4731503"/>
          </a:xfrm>
          <a:custGeom>
            <a:avLst/>
            <a:gdLst/>
            <a:ahLst/>
            <a:cxnLst/>
            <a:rect r="r" b="b" t="t" l="l"/>
            <a:pathLst>
              <a:path h="4731503" w="2460381">
                <a:moveTo>
                  <a:pt x="0" y="0"/>
                </a:moveTo>
                <a:lnTo>
                  <a:pt x="2460382" y="0"/>
                </a:lnTo>
                <a:lnTo>
                  <a:pt x="2460382" y="4731502"/>
                </a:lnTo>
                <a:lnTo>
                  <a:pt x="0" y="47315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497042" y="2830483"/>
            <a:ext cx="4015985" cy="1942733"/>
          </a:xfrm>
          <a:custGeom>
            <a:avLst/>
            <a:gdLst/>
            <a:ahLst/>
            <a:cxnLst/>
            <a:rect r="r" b="b" t="t" l="l"/>
            <a:pathLst>
              <a:path h="1942733" w="4015985">
                <a:moveTo>
                  <a:pt x="0" y="0"/>
                </a:moveTo>
                <a:lnTo>
                  <a:pt x="4015985" y="0"/>
                </a:lnTo>
                <a:lnTo>
                  <a:pt x="4015985" y="1942733"/>
                </a:lnTo>
                <a:lnTo>
                  <a:pt x="0" y="19427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4770016">
            <a:off x="15092098" y="6997735"/>
            <a:ext cx="825874" cy="1672656"/>
          </a:xfrm>
          <a:custGeom>
            <a:avLst/>
            <a:gdLst/>
            <a:ahLst/>
            <a:cxnLst/>
            <a:rect r="r" b="b" t="t" l="l"/>
            <a:pathLst>
              <a:path h="1672656" w="825874">
                <a:moveTo>
                  <a:pt x="0" y="0"/>
                </a:moveTo>
                <a:lnTo>
                  <a:pt x="825874" y="0"/>
                </a:lnTo>
                <a:lnTo>
                  <a:pt x="825874" y="1672656"/>
                </a:lnTo>
                <a:lnTo>
                  <a:pt x="0" y="16726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578209" y="3839229"/>
            <a:ext cx="13131582" cy="2349836"/>
          </a:xfrm>
          <a:prstGeom prst="rect">
            <a:avLst/>
          </a:prstGeom>
        </p:spPr>
        <p:txBody>
          <a:bodyPr anchor="t" rtlCol="false" tIns="0" lIns="0" bIns="0" rIns="0">
            <a:spAutoFit/>
          </a:bodyPr>
          <a:lstStyle/>
          <a:p>
            <a:pPr algn="ctr">
              <a:lnSpc>
                <a:spcPts val="19256"/>
              </a:lnSpc>
            </a:pPr>
            <a:r>
              <a:rPr lang="en-US" sz="13754">
                <a:solidFill>
                  <a:srgbClr val="B85D3B"/>
                </a:solidFill>
                <a:latin typeface="Balabeloo"/>
                <a:ea typeface="Balabeloo"/>
                <a:cs typeface="Balabeloo"/>
                <a:sym typeface="Balabeloo"/>
              </a:rPr>
              <a:t>thankyou</a:t>
            </a:r>
          </a:p>
        </p:txBody>
      </p:sp>
      <p:sp>
        <p:nvSpPr>
          <p:cNvPr name="Freeform 10" id="10"/>
          <p:cNvSpPr/>
          <p:nvPr/>
        </p:nvSpPr>
        <p:spPr>
          <a:xfrm flipH="true" flipV="false" rot="-6138177">
            <a:off x="2701968" y="1613631"/>
            <a:ext cx="825874" cy="1672656"/>
          </a:xfrm>
          <a:custGeom>
            <a:avLst/>
            <a:gdLst/>
            <a:ahLst/>
            <a:cxnLst/>
            <a:rect r="r" b="b" t="t" l="l"/>
            <a:pathLst>
              <a:path h="1672656" w="825874">
                <a:moveTo>
                  <a:pt x="825873" y="0"/>
                </a:moveTo>
                <a:lnTo>
                  <a:pt x="0" y="0"/>
                </a:lnTo>
                <a:lnTo>
                  <a:pt x="0" y="1672656"/>
                </a:lnTo>
                <a:lnTo>
                  <a:pt x="825873" y="1672656"/>
                </a:lnTo>
                <a:lnTo>
                  <a:pt x="82587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1E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68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4"/>
            <a:stretch>
              <a:fillRect l="0" t="0" r="0" b="0"/>
            </a:stretch>
          </a:blipFill>
        </p:spPr>
      </p:sp>
      <p:sp>
        <p:nvSpPr>
          <p:cNvPr name="Freeform 6" id="6"/>
          <p:cNvSpPr/>
          <p:nvPr/>
        </p:nvSpPr>
        <p:spPr>
          <a:xfrm flipH="false" flipV="false" rot="0">
            <a:off x="429975" y="5970756"/>
            <a:ext cx="3686629" cy="3921946"/>
          </a:xfrm>
          <a:custGeom>
            <a:avLst/>
            <a:gdLst/>
            <a:ahLst/>
            <a:cxnLst/>
            <a:rect r="r" b="b" t="t" l="l"/>
            <a:pathLst>
              <a:path h="3921946" w="3686629">
                <a:moveTo>
                  <a:pt x="0" y="0"/>
                </a:moveTo>
                <a:lnTo>
                  <a:pt x="3686629" y="0"/>
                </a:lnTo>
                <a:lnTo>
                  <a:pt x="3686629" y="3921945"/>
                </a:lnTo>
                <a:lnTo>
                  <a:pt x="0" y="3921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79745" y="2842912"/>
            <a:ext cx="5608533" cy="4601175"/>
          </a:xfrm>
          <a:custGeom>
            <a:avLst/>
            <a:gdLst/>
            <a:ahLst/>
            <a:cxnLst/>
            <a:rect r="r" b="b" t="t" l="l"/>
            <a:pathLst>
              <a:path h="4601175" w="5608533">
                <a:moveTo>
                  <a:pt x="0" y="0"/>
                </a:moveTo>
                <a:lnTo>
                  <a:pt x="5608533" y="0"/>
                </a:lnTo>
                <a:lnTo>
                  <a:pt x="5608533" y="4601176"/>
                </a:lnTo>
                <a:lnTo>
                  <a:pt x="0" y="46011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63104">
            <a:off x="479745" y="2406283"/>
            <a:ext cx="5608533" cy="5474433"/>
          </a:xfrm>
          <a:custGeom>
            <a:avLst/>
            <a:gdLst/>
            <a:ahLst/>
            <a:cxnLst/>
            <a:rect r="r" b="b" t="t" l="l"/>
            <a:pathLst>
              <a:path h="5474433" w="5608533">
                <a:moveTo>
                  <a:pt x="0" y="0"/>
                </a:moveTo>
                <a:lnTo>
                  <a:pt x="5608533" y="0"/>
                </a:lnTo>
                <a:lnTo>
                  <a:pt x="5608533" y="5474434"/>
                </a:lnTo>
                <a:lnTo>
                  <a:pt x="0" y="54744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030972" y="2842912"/>
            <a:ext cx="5608533" cy="4601175"/>
          </a:xfrm>
          <a:custGeom>
            <a:avLst/>
            <a:gdLst/>
            <a:ahLst/>
            <a:cxnLst/>
            <a:rect r="r" b="b" t="t" l="l"/>
            <a:pathLst>
              <a:path h="4601175" w="5608533">
                <a:moveTo>
                  <a:pt x="0" y="0"/>
                </a:moveTo>
                <a:lnTo>
                  <a:pt x="5608533" y="0"/>
                </a:lnTo>
                <a:lnTo>
                  <a:pt x="5608533" y="4601176"/>
                </a:lnTo>
                <a:lnTo>
                  <a:pt x="0" y="46011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63104">
            <a:off x="12030972" y="2406283"/>
            <a:ext cx="5608533" cy="5474433"/>
          </a:xfrm>
          <a:custGeom>
            <a:avLst/>
            <a:gdLst/>
            <a:ahLst/>
            <a:cxnLst/>
            <a:rect r="r" b="b" t="t" l="l"/>
            <a:pathLst>
              <a:path h="5474433" w="5608533">
                <a:moveTo>
                  <a:pt x="0" y="0"/>
                </a:moveTo>
                <a:lnTo>
                  <a:pt x="5608533" y="0"/>
                </a:lnTo>
                <a:lnTo>
                  <a:pt x="5608533" y="5474434"/>
                </a:lnTo>
                <a:lnTo>
                  <a:pt x="0" y="54744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322899" y="2842912"/>
            <a:ext cx="5608533" cy="4601175"/>
          </a:xfrm>
          <a:custGeom>
            <a:avLst/>
            <a:gdLst/>
            <a:ahLst/>
            <a:cxnLst/>
            <a:rect r="r" b="b" t="t" l="l"/>
            <a:pathLst>
              <a:path h="4601175" w="5608533">
                <a:moveTo>
                  <a:pt x="0" y="0"/>
                </a:moveTo>
                <a:lnTo>
                  <a:pt x="5608533" y="0"/>
                </a:lnTo>
                <a:lnTo>
                  <a:pt x="5608533" y="4601176"/>
                </a:lnTo>
                <a:lnTo>
                  <a:pt x="0" y="46011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63104">
            <a:off x="6322899" y="2406283"/>
            <a:ext cx="5608533" cy="5474433"/>
          </a:xfrm>
          <a:custGeom>
            <a:avLst/>
            <a:gdLst/>
            <a:ahLst/>
            <a:cxnLst/>
            <a:rect r="r" b="b" t="t" l="l"/>
            <a:pathLst>
              <a:path h="5474433" w="5608533">
                <a:moveTo>
                  <a:pt x="0" y="0"/>
                </a:moveTo>
                <a:lnTo>
                  <a:pt x="5608533" y="0"/>
                </a:lnTo>
                <a:lnTo>
                  <a:pt x="5608533" y="5474434"/>
                </a:lnTo>
                <a:lnTo>
                  <a:pt x="0" y="54744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3638629" y="3211719"/>
            <a:ext cx="2393219" cy="2127790"/>
          </a:xfrm>
          <a:custGeom>
            <a:avLst/>
            <a:gdLst/>
            <a:ahLst/>
            <a:cxnLst/>
            <a:rect r="r" b="b" t="t" l="l"/>
            <a:pathLst>
              <a:path h="2127790" w="2393219">
                <a:moveTo>
                  <a:pt x="0" y="0"/>
                </a:moveTo>
                <a:lnTo>
                  <a:pt x="2393219" y="0"/>
                </a:lnTo>
                <a:lnTo>
                  <a:pt x="2393219" y="2127789"/>
                </a:lnTo>
                <a:lnTo>
                  <a:pt x="0" y="21277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746462" y="3211719"/>
            <a:ext cx="2977823" cy="2127790"/>
          </a:xfrm>
          <a:custGeom>
            <a:avLst/>
            <a:gdLst/>
            <a:ahLst/>
            <a:cxnLst/>
            <a:rect r="r" b="b" t="t" l="l"/>
            <a:pathLst>
              <a:path h="2127790" w="2977823">
                <a:moveTo>
                  <a:pt x="0" y="0"/>
                </a:moveTo>
                <a:lnTo>
                  <a:pt x="2977822" y="0"/>
                </a:lnTo>
                <a:lnTo>
                  <a:pt x="2977822" y="2127789"/>
                </a:lnTo>
                <a:lnTo>
                  <a:pt x="0" y="212778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8051537" y="3211719"/>
            <a:ext cx="2151258" cy="2127790"/>
          </a:xfrm>
          <a:custGeom>
            <a:avLst/>
            <a:gdLst/>
            <a:ahLst/>
            <a:cxnLst/>
            <a:rect r="r" b="b" t="t" l="l"/>
            <a:pathLst>
              <a:path h="2127790" w="2151258">
                <a:moveTo>
                  <a:pt x="0" y="0"/>
                </a:moveTo>
                <a:lnTo>
                  <a:pt x="2151258" y="0"/>
                </a:lnTo>
                <a:lnTo>
                  <a:pt x="2151258" y="2127789"/>
                </a:lnTo>
                <a:lnTo>
                  <a:pt x="0" y="212778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660185" y="6664650"/>
            <a:ext cx="5247653" cy="554906"/>
          </a:xfrm>
          <a:prstGeom prst="rect">
            <a:avLst/>
          </a:prstGeom>
        </p:spPr>
        <p:txBody>
          <a:bodyPr anchor="t" rtlCol="false" tIns="0" lIns="0" bIns="0" rIns="0">
            <a:spAutoFit/>
          </a:bodyPr>
          <a:lstStyle/>
          <a:p>
            <a:pPr algn="ctr">
              <a:lnSpc>
                <a:spcPts val="4589"/>
              </a:lnSpc>
            </a:pPr>
            <a:r>
              <a:rPr lang="en-US" sz="3278">
                <a:solidFill>
                  <a:srgbClr val="B85D3B"/>
                </a:solidFill>
                <a:latin typeface="Capriola"/>
                <a:ea typeface="Capriola"/>
                <a:cs typeface="Capriola"/>
                <a:sym typeface="Capriola"/>
              </a:rPr>
              <a:t>Teh Hong Kai</a:t>
            </a:r>
          </a:p>
        </p:txBody>
      </p:sp>
      <p:sp>
        <p:nvSpPr>
          <p:cNvPr name="TextBox 17" id="17"/>
          <p:cNvSpPr txBox="true"/>
          <p:nvPr/>
        </p:nvSpPr>
        <p:spPr>
          <a:xfrm rot="0">
            <a:off x="3026972" y="478466"/>
            <a:ext cx="12065306" cy="1677920"/>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our  team</a:t>
            </a:r>
          </a:p>
        </p:txBody>
      </p:sp>
      <p:sp>
        <p:nvSpPr>
          <p:cNvPr name="TextBox 18" id="18"/>
          <p:cNvSpPr txBox="true"/>
          <p:nvPr/>
        </p:nvSpPr>
        <p:spPr>
          <a:xfrm rot="0">
            <a:off x="12211412" y="6664650"/>
            <a:ext cx="5247653" cy="554906"/>
          </a:xfrm>
          <a:prstGeom prst="rect">
            <a:avLst/>
          </a:prstGeom>
        </p:spPr>
        <p:txBody>
          <a:bodyPr anchor="t" rtlCol="false" tIns="0" lIns="0" bIns="0" rIns="0">
            <a:spAutoFit/>
          </a:bodyPr>
          <a:lstStyle/>
          <a:p>
            <a:pPr algn="ctr">
              <a:lnSpc>
                <a:spcPts val="4589"/>
              </a:lnSpc>
            </a:pPr>
            <a:r>
              <a:rPr lang="en-US" sz="3278">
                <a:solidFill>
                  <a:srgbClr val="B85D3B"/>
                </a:solidFill>
                <a:latin typeface="Capriola"/>
                <a:ea typeface="Capriola"/>
                <a:cs typeface="Capriola"/>
                <a:sym typeface="Capriola"/>
              </a:rPr>
              <a:t>Tong Yue Luong</a:t>
            </a:r>
          </a:p>
        </p:txBody>
      </p:sp>
      <p:sp>
        <p:nvSpPr>
          <p:cNvPr name="TextBox 19" id="19"/>
          <p:cNvSpPr txBox="true"/>
          <p:nvPr/>
        </p:nvSpPr>
        <p:spPr>
          <a:xfrm rot="0">
            <a:off x="6503339" y="6664650"/>
            <a:ext cx="5247653" cy="554906"/>
          </a:xfrm>
          <a:prstGeom prst="rect">
            <a:avLst/>
          </a:prstGeom>
        </p:spPr>
        <p:txBody>
          <a:bodyPr anchor="t" rtlCol="false" tIns="0" lIns="0" bIns="0" rIns="0">
            <a:spAutoFit/>
          </a:bodyPr>
          <a:lstStyle/>
          <a:p>
            <a:pPr algn="ctr">
              <a:lnSpc>
                <a:spcPts val="4589"/>
              </a:lnSpc>
            </a:pPr>
            <a:r>
              <a:rPr lang="en-US" sz="3278">
                <a:solidFill>
                  <a:srgbClr val="B85D3B"/>
                </a:solidFill>
                <a:latin typeface="Capriola"/>
                <a:ea typeface="Capriola"/>
                <a:cs typeface="Capriola"/>
                <a:sym typeface="Capriola"/>
              </a:rPr>
              <a:t>Tan Kai Sheng</a:t>
            </a:r>
          </a:p>
        </p:txBody>
      </p:sp>
      <p:sp>
        <p:nvSpPr>
          <p:cNvPr name="TextBox 20" id="20"/>
          <p:cNvSpPr txBox="true"/>
          <p:nvPr/>
        </p:nvSpPr>
        <p:spPr>
          <a:xfrm rot="0">
            <a:off x="877972" y="5418146"/>
            <a:ext cx="4714802" cy="1303655"/>
          </a:xfrm>
          <a:prstGeom prst="rect">
            <a:avLst/>
          </a:prstGeom>
        </p:spPr>
        <p:txBody>
          <a:bodyPr anchor="t" rtlCol="false" tIns="0" lIns="0" bIns="0" rIns="0">
            <a:spAutoFit/>
          </a:bodyPr>
          <a:lstStyle/>
          <a:p>
            <a:pPr algn="ctr">
              <a:lnSpc>
                <a:spcPts val="5320"/>
              </a:lnSpc>
            </a:pPr>
            <a:r>
              <a:rPr lang="en-US" sz="3800">
                <a:solidFill>
                  <a:srgbClr val="B85D3B"/>
                </a:solidFill>
                <a:latin typeface="League Spartan"/>
                <a:ea typeface="League Spartan"/>
                <a:cs typeface="League Spartan"/>
                <a:sym typeface="League Spartan"/>
              </a:rPr>
              <a:t>Front-End Developer</a:t>
            </a:r>
          </a:p>
        </p:txBody>
      </p:sp>
      <p:sp>
        <p:nvSpPr>
          <p:cNvPr name="TextBox 21" id="21"/>
          <p:cNvSpPr txBox="true"/>
          <p:nvPr/>
        </p:nvSpPr>
        <p:spPr>
          <a:xfrm rot="0">
            <a:off x="12917158" y="5418146"/>
            <a:ext cx="3923252" cy="1303655"/>
          </a:xfrm>
          <a:prstGeom prst="rect">
            <a:avLst/>
          </a:prstGeom>
        </p:spPr>
        <p:txBody>
          <a:bodyPr anchor="t" rtlCol="false" tIns="0" lIns="0" bIns="0" rIns="0">
            <a:spAutoFit/>
          </a:bodyPr>
          <a:lstStyle/>
          <a:p>
            <a:pPr algn="ctr">
              <a:lnSpc>
                <a:spcPts val="5320"/>
              </a:lnSpc>
            </a:pPr>
            <a:r>
              <a:rPr lang="en-US" sz="3800">
                <a:solidFill>
                  <a:srgbClr val="B85D3B"/>
                </a:solidFill>
                <a:latin typeface="League Spartan"/>
                <a:ea typeface="League Spartan"/>
                <a:cs typeface="League Spartan"/>
                <a:sym typeface="League Spartan"/>
              </a:rPr>
              <a:t>Content Creator</a:t>
            </a:r>
          </a:p>
        </p:txBody>
      </p:sp>
      <p:sp>
        <p:nvSpPr>
          <p:cNvPr name="TextBox 22" id="22"/>
          <p:cNvSpPr txBox="true"/>
          <p:nvPr/>
        </p:nvSpPr>
        <p:spPr>
          <a:xfrm rot="0">
            <a:off x="6747084" y="5418146"/>
            <a:ext cx="4847253" cy="1303655"/>
          </a:xfrm>
          <a:prstGeom prst="rect">
            <a:avLst/>
          </a:prstGeom>
        </p:spPr>
        <p:txBody>
          <a:bodyPr anchor="t" rtlCol="false" tIns="0" lIns="0" bIns="0" rIns="0">
            <a:spAutoFit/>
          </a:bodyPr>
          <a:lstStyle/>
          <a:p>
            <a:pPr algn="ctr">
              <a:lnSpc>
                <a:spcPts val="5320"/>
              </a:lnSpc>
            </a:pPr>
            <a:r>
              <a:rPr lang="en-US" sz="3800">
                <a:solidFill>
                  <a:srgbClr val="B85D3B"/>
                </a:solidFill>
                <a:latin typeface="League Spartan"/>
                <a:ea typeface="League Spartan"/>
                <a:cs typeface="League Spartan"/>
                <a:sym typeface="League Spartan"/>
              </a:rPr>
              <a:t>Back-End Developer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04128" y="3189511"/>
            <a:ext cx="14479744" cy="5570179"/>
            <a:chOff x="0" y="0"/>
            <a:chExt cx="3813595" cy="1467043"/>
          </a:xfrm>
        </p:grpSpPr>
        <p:sp>
          <p:nvSpPr>
            <p:cNvPr name="Freeform 5" id="5"/>
            <p:cNvSpPr/>
            <p:nvPr/>
          </p:nvSpPr>
          <p:spPr>
            <a:xfrm flipH="false" flipV="false" rot="0">
              <a:off x="0" y="0"/>
              <a:ext cx="3813595" cy="1467043"/>
            </a:xfrm>
            <a:custGeom>
              <a:avLst/>
              <a:gdLst/>
              <a:ahLst/>
              <a:cxnLst/>
              <a:rect r="r" b="b" t="t" l="l"/>
              <a:pathLst>
                <a:path h="1467043" w="3813595">
                  <a:moveTo>
                    <a:pt x="27268" y="0"/>
                  </a:moveTo>
                  <a:lnTo>
                    <a:pt x="3786327" y="0"/>
                  </a:lnTo>
                  <a:cubicBezTo>
                    <a:pt x="3801387" y="0"/>
                    <a:pt x="3813595" y="12208"/>
                    <a:pt x="3813595" y="27268"/>
                  </a:cubicBezTo>
                  <a:lnTo>
                    <a:pt x="3813595" y="1439775"/>
                  </a:lnTo>
                  <a:cubicBezTo>
                    <a:pt x="3813595" y="1447007"/>
                    <a:pt x="3810722" y="1453943"/>
                    <a:pt x="3805608" y="1459056"/>
                  </a:cubicBezTo>
                  <a:cubicBezTo>
                    <a:pt x="3800495" y="1464170"/>
                    <a:pt x="3793559" y="1467043"/>
                    <a:pt x="3786327" y="1467043"/>
                  </a:cubicBezTo>
                  <a:lnTo>
                    <a:pt x="27268" y="1467043"/>
                  </a:lnTo>
                  <a:cubicBezTo>
                    <a:pt x="20036" y="1467043"/>
                    <a:pt x="13100" y="1464170"/>
                    <a:pt x="7987" y="1459056"/>
                  </a:cubicBezTo>
                  <a:cubicBezTo>
                    <a:pt x="2873" y="1453943"/>
                    <a:pt x="0" y="1447007"/>
                    <a:pt x="0" y="1439775"/>
                  </a:cubicBezTo>
                  <a:lnTo>
                    <a:pt x="0" y="27268"/>
                  </a:lnTo>
                  <a:cubicBezTo>
                    <a:pt x="0" y="20036"/>
                    <a:pt x="2873" y="13100"/>
                    <a:pt x="7987" y="7987"/>
                  </a:cubicBezTo>
                  <a:cubicBezTo>
                    <a:pt x="13100" y="2873"/>
                    <a:pt x="20036" y="0"/>
                    <a:pt x="27268" y="0"/>
                  </a:cubicBezTo>
                  <a:close/>
                </a:path>
              </a:pathLst>
            </a:custGeom>
            <a:solidFill>
              <a:srgbClr val="FDE9E2"/>
            </a:solidFill>
          </p:spPr>
        </p:sp>
        <p:sp>
          <p:nvSpPr>
            <p:cNvPr name="TextBox 6" id="6"/>
            <p:cNvSpPr txBox="true"/>
            <p:nvPr/>
          </p:nvSpPr>
          <p:spPr>
            <a:xfrm>
              <a:off x="0" y="-38100"/>
              <a:ext cx="3813595" cy="150514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284222">
            <a:off x="16342089" y="-51676"/>
            <a:ext cx="1426951" cy="3711880"/>
          </a:xfrm>
          <a:custGeom>
            <a:avLst/>
            <a:gdLst/>
            <a:ahLst/>
            <a:cxnLst/>
            <a:rect r="r" b="b" t="t" l="l"/>
            <a:pathLst>
              <a:path h="3711880" w="1426951">
                <a:moveTo>
                  <a:pt x="0" y="0"/>
                </a:moveTo>
                <a:lnTo>
                  <a:pt x="1426951" y="0"/>
                </a:lnTo>
                <a:lnTo>
                  <a:pt x="1426951" y="3711880"/>
                </a:lnTo>
                <a:lnTo>
                  <a:pt x="0" y="3711880"/>
                </a:lnTo>
                <a:lnTo>
                  <a:pt x="0" y="0"/>
                </a:lnTo>
                <a:close/>
              </a:path>
            </a:pathLst>
          </a:custGeom>
          <a:blipFill>
            <a:blip r:embed="rId4"/>
            <a:stretch>
              <a:fillRect l="0" t="0" r="0" b="0"/>
            </a:stretch>
          </a:blipFill>
        </p:spPr>
      </p:sp>
      <p:sp>
        <p:nvSpPr>
          <p:cNvPr name="TextBox 8" id="8"/>
          <p:cNvSpPr txBox="true"/>
          <p:nvPr/>
        </p:nvSpPr>
        <p:spPr>
          <a:xfrm rot="0">
            <a:off x="2380819" y="3469506"/>
            <a:ext cx="13526363" cy="4423410"/>
          </a:xfrm>
          <a:prstGeom prst="rect">
            <a:avLst/>
          </a:prstGeom>
        </p:spPr>
        <p:txBody>
          <a:bodyPr anchor="t" rtlCol="false" tIns="0" lIns="0" bIns="0" rIns="0">
            <a:spAutoFit/>
          </a:bodyPr>
          <a:lstStyle/>
          <a:p>
            <a:pPr algn="l">
              <a:lnSpc>
                <a:spcPts val="5099"/>
              </a:lnSpc>
            </a:pPr>
            <a:r>
              <a:rPr lang="en-US" sz="3399">
                <a:solidFill>
                  <a:srgbClr val="B85D3B"/>
                </a:solidFill>
                <a:latin typeface="Capriola"/>
                <a:ea typeface="Capriola"/>
                <a:cs typeface="Capriola"/>
                <a:sym typeface="Capriola"/>
              </a:rPr>
              <a:t>Budgetify is a simple and friendly tool to help you take control of your spending. Whether you're planning for daily expenses or saving up for something big, Budgetify lets you manage budgets, track spending, and reflect on your progress, all in one place. We designed it to be clean, easy to use, and helpful, so anyone can manage their budgets with confidence.</a:t>
            </a:r>
          </a:p>
        </p:txBody>
      </p:sp>
      <p:sp>
        <p:nvSpPr>
          <p:cNvPr name="Freeform 9" id="9"/>
          <p:cNvSpPr/>
          <p:nvPr/>
        </p:nvSpPr>
        <p:spPr>
          <a:xfrm flipH="true" flipV="false" rot="0">
            <a:off x="264716" y="7892916"/>
            <a:ext cx="2954973" cy="2057400"/>
          </a:xfrm>
          <a:custGeom>
            <a:avLst/>
            <a:gdLst/>
            <a:ahLst/>
            <a:cxnLst/>
            <a:rect r="r" b="b" t="t" l="l"/>
            <a:pathLst>
              <a:path h="2057400" w="2954973">
                <a:moveTo>
                  <a:pt x="2954973" y="0"/>
                </a:moveTo>
                <a:lnTo>
                  <a:pt x="0" y="0"/>
                </a:lnTo>
                <a:lnTo>
                  <a:pt x="0" y="2057400"/>
                </a:lnTo>
                <a:lnTo>
                  <a:pt x="2954973" y="2057400"/>
                </a:lnTo>
                <a:lnTo>
                  <a:pt x="295497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111347" y="838200"/>
            <a:ext cx="12065306" cy="1677920"/>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1E2"/>
        </a:solidFill>
      </p:bgPr>
    </p:bg>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4"/>
            <a:stretch>
              <a:fillRect l="0" t="0" r="0" b="0"/>
            </a:stretch>
          </a:blipFill>
        </p:spPr>
      </p:sp>
      <p:sp>
        <p:nvSpPr>
          <p:cNvPr name="Freeform 5" id="5"/>
          <p:cNvSpPr/>
          <p:nvPr/>
        </p:nvSpPr>
        <p:spPr>
          <a:xfrm flipH="false" flipV="false" rot="0">
            <a:off x="1527067" y="3090390"/>
            <a:ext cx="7827227" cy="6421366"/>
          </a:xfrm>
          <a:custGeom>
            <a:avLst/>
            <a:gdLst/>
            <a:ahLst/>
            <a:cxnLst/>
            <a:rect r="r" b="b" t="t" l="l"/>
            <a:pathLst>
              <a:path h="6421366" w="7827227">
                <a:moveTo>
                  <a:pt x="0" y="0"/>
                </a:moveTo>
                <a:lnTo>
                  <a:pt x="7827227" y="0"/>
                </a:lnTo>
                <a:lnTo>
                  <a:pt x="7827227" y="6421366"/>
                </a:lnTo>
                <a:lnTo>
                  <a:pt x="0" y="6421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82630" y="898542"/>
            <a:ext cx="2288873" cy="3235156"/>
          </a:xfrm>
          <a:custGeom>
            <a:avLst/>
            <a:gdLst/>
            <a:ahLst/>
            <a:cxnLst/>
            <a:rect r="r" b="b" t="t" l="l"/>
            <a:pathLst>
              <a:path h="3235156" w="2288873">
                <a:moveTo>
                  <a:pt x="0" y="0"/>
                </a:moveTo>
                <a:lnTo>
                  <a:pt x="2288873" y="0"/>
                </a:lnTo>
                <a:lnTo>
                  <a:pt x="2288873" y="3235156"/>
                </a:lnTo>
                <a:lnTo>
                  <a:pt x="0" y="32351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89512" y="3090390"/>
            <a:ext cx="6318997" cy="6167910"/>
          </a:xfrm>
          <a:custGeom>
            <a:avLst/>
            <a:gdLst/>
            <a:ahLst/>
            <a:cxnLst/>
            <a:rect r="r" b="b" t="t" l="l"/>
            <a:pathLst>
              <a:path h="6167910" w="6318997">
                <a:moveTo>
                  <a:pt x="0" y="0"/>
                </a:moveTo>
                <a:lnTo>
                  <a:pt x="6318996" y="0"/>
                </a:lnTo>
                <a:lnTo>
                  <a:pt x="6318996" y="6167910"/>
                </a:lnTo>
                <a:lnTo>
                  <a:pt x="0" y="61679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527067" y="4076548"/>
            <a:ext cx="7616933" cy="4781550"/>
          </a:xfrm>
          <a:prstGeom prst="rect">
            <a:avLst/>
          </a:prstGeom>
        </p:spPr>
        <p:txBody>
          <a:bodyPr anchor="t" rtlCol="false" tIns="0" lIns="0" bIns="0" rIns="0">
            <a:spAutoFit/>
          </a:bodyPr>
          <a:lstStyle/>
          <a:p>
            <a:pPr algn="ctr">
              <a:lnSpc>
                <a:spcPts val="4200"/>
              </a:lnSpc>
            </a:pPr>
            <a:r>
              <a:rPr lang="en-US" sz="3000">
                <a:solidFill>
                  <a:srgbClr val="B85D3B"/>
                </a:solidFill>
                <a:latin typeface="Capriola"/>
                <a:ea typeface="Capriola"/>
                <a:cs typeface="Capriola"/>
                <a:sym typeface="Capriola"/>
              </a:rPr>
              <a:t>In today's fast-paced world, being financially aware and managing our spending wisely is essential for achieving future goals. Unfortunately, many teenagers lack the necessary skills to handle their finances effectively, often due to constant distractions or limited exposure to practical budgeting habits.</a:t>
            </a:r>
          </a:p>
        </p:txBody>
      </p:sp>
      <p:sp>
        <p:nvSpPr>
          <p:cNvPr name="TextBox 9" id="9"/>
          <p:cNvSpPr txBox="true"/>
          <p:nvPr/>
        </p:nvSpPr>
        <p:spPr>
          <a:xfrm rot="0">
            <a:off x="3111347" y="838200"/>
            <a:ext cx="12065306" cy="1677920"/>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Background</a:t>
            </a:r>
          </a:p>
        </p:txBody>
      </p:sp>
      <p:sp>
        <p:nvSpPr>
          <p:cNvPr name="TextBox 10" id="10"/>
          <p:cNvSpPr txBox="true"/>
          <p:nvPr/>
        </p:nvSpPr>
        <p:spPr>
          <a:xfrm rot="0">
            <a:off x="10787091" y="4148423"/>
            <a:ext cx="5323838" cy="4248150"/>
          </a:xfrm>
          <a:prstGeom prst="rect">
            <a:avLst/>
          </a:prstGeom>
        </p:spPr>
        <p:txBody>
          <a:bodyPr anchor="t" rtlCol="false" tIns="0" lIns="0" bIns="0" rIns="0">
            <a:spAutoFit/>
          </a:bodyPr>
          <a:lstStyle/>
          <a:p>
            <a:pPr algn="ctr">
              <a:lnSpc>
                <a:spcPts val="4200"/>
              </a:lnSpc>
            </a:pPr>
            <a:r>
              <a:rPr lang="en-US" sz="3000">
                <a:solidFill>
                  <a:srgbClr val="B85D3B"/>
                </a:solidFill>
                <a:latin typeface="Capriola"/>
                <a:ea typeface="Capriola"/>
                <a:cs typeface="Capriola"/>
                <a:sym typeface="Capriola"/>
              </a:rPr>
              <a:t>Budgetify was made to help teenagers build financial awareness by creating simple budgets, tracking expenses, and reflecting on spending habits for smarter money decisions.</a:t>
            </a:r>
          </a:p>
        </p:txBody>
      </p:sp>
      <p:sp>
        <p:nvSpPr>
          <p:cNvPr name="TextBox 11" id="11"/>
          <p:cNvSpPr txBox="true"/>
          <p:nvPr/>
        </p:nvSpPr>
        <p:spPr>
          <a:xfrm rot="0">
            <a:off x="1758053" y="3108853"/>
            <a:ext cx="7385947" cy="1024845"/>
          </a:xfrm>
          <a:prstGeom prst="rect">
            <a:avLst/>
          </a:prstGeom>
        </p:spPr>
        <p:txBody>
          <a:bodyPr anchor="t" rtlCol="false" tIns="0" lIns="0" bIns="0" rIns="0">
            <a:spAutoFit/>
          </a:bodyPr>
          <a:lstStyle/>
          <a:p>
            <a:pPr algn="ctr">
              <a:lnSpc>
                <a:spcPts val="8378"/>
              </a:lnSpc>
            </a:pPr>
            <a:r>
              <a:rPr lang="en-US" sz="5984">
                <a:solidFill>
                  <a:srgbClr val="B85D3B"/>
                </a:solidFill>
                <a:latin typeface="Balabeloo"/>
                <a:ea typeface="Balabeloo"/>
                <a:cs typeface="Balabeloo"/>
                <a:sym typeface="Balabeloo"/>
              </a:rPr>
              <a:t>Problem  Statement</a:t>
            </a:r>
          </a:p>
        </p:txBody>
      </p:sp>
      <p:sp>
        <p:nvSpPr>
          <p:cNvPr name="TextBox 12" id="12"/>
          <p:cNvSpPr txBox="true"/>
          <p:nvPr/>
        </p:nvSpPr>
        <p:spPr>
          <a:xfrm rot="0">
            <a:off x="9756036" y="3108853"/>
            <a:ext cx="7385947" cy="1024845"/>
          </a:xfrm>
          <a:prstGeom prst="rect">
            <a:avLst/>
          </a:prstGeom>
        </p:spPr>
        <p:txBody>
          <a:bodyPr anchor="t" rtlCol="false" tIns="0" lIns="0" bIns="0" rIns="0">
            <a:spAutoFit/>
          </a:bodyPr>
          <a:lstStyle/>
          <a:p>
            <a:pPr algn="ctr">
              <a:lnSpc>
                <a:spcPts val="8378"/>
              </a:lnSpc>
            </a:pPr>
            <a:r>
              <a:rPr lang="en-US" sz="5984">
                <a:solidFill>
                  <a:srgbClr val="B85D3B"/>
                </a:solidFill>
                <a:latin typeface="Balabeloo"/>
                <a:ea typeface="Balabeloo"/>
                <a:cs typeface="Balabeloo"/>
                <a:sym typeface="Balabeloo"/>
              </a:rPr>
              <a:t>Our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84222">
            <a:off x="16342089" y="-51676"/>
            <a:ext cx="1426951" cy="3711880"/>
          </a:xfrm>
          <a:custGeom>
            <a:avLst/>
            <a:gdLst/>
            <a:ahLst/>
            <a:cxnLst/>
            <a:rect r="r" b="b" t="t" l="l"/>
            <a:pathLst>
              <a:path h="3711880" w="1426951">
                <a:moveTo>
                  <a:pt x="0" y="0"/>
                </a:moveTo>
                <a:lnTo>
                  <a:pt x="1426951" y="0"/>
                </a:lnTo>
                <a:lnTo>
                  <a:pt x="1426951" y="3711880"/>
                </a:lnTo>
                <a:lnTo>
                  <a:pt x="0" y="3711880"/>
                </a:lnTo>
                <a:lnTo>
                  <a:pt x="0" y="0"/>
                </a:lnTo>
                <a:close/>
              </a:path>
            </a:pathLst>
          </a:custGeom>
          <a:blipFill>
            <a:blip r:embed="rId4"/>
            <a:stretch>
              <a:fillRect l="0" t="0" r="0" b="0"/>
            </a:stretch>
          </a:blipFill>
        </p:spPr>
      </p:sp>
      <p:sp>
        <p:nvSpPr>
          <p:cNvPr name="Freeform 5" id="5"/>
          <p:cNvSpPr/>
          <p:nvPr/>
        </p:nvSpPr>
        <p:spPr>
          <a:xfrm flipH="true" flipV="false" rot="-129637">
            <a:off x="2051426" y="4881251"/>
            <a:ext cx="3569062" cy="4352515"/>
          </a:xfrm>
          <a:custGeom>
            <a:avLst/>
            <a:gdLst/>
            <a:ahLst/>
            <a:cxnLst/>
            <a:rect r="r" b="b" t="t" l="l"/>
            <a:pathLst>
              <a:path h="4352515" w="3569062">
                <a:moveTo>
                  <a:pt x="3569062" y="0"/>
                </a:moveTo>
                <a:lnTo>
                  <a:pt x="0" y="0"/>
                </a:lnTo>
                <a:lnTo>
                  <a:pt x="0" y="4352515"/>
                </a:lnTo>
                <a:lnTo>
                  <a:pt x="3569062" y="4352515"/>
                </a:lnTo>
                <a:lnTo>
                  <a:pt x="356906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422383" y="2448494"/>
            <a:ext cx="7443233" cy="7264005"/>
          </a:xfrm>
          <a:custGeom>
            <a:avLst/>
            <a:gdLst/>
            <a:ahLst/>
            <a:cxnLst/>
            <a:rect r="r" b="b" t="t" l="l"/>
            <a:pathLst>
              <a:path h="7264005" w="7443233">
                <a:moveTo>
                  <a:pt x="0" y="0"/>
                </a:moveTo>
                <a:lnTo>
                  <a:pt x="7443234" y="0"/>
                </a:lnTo>
                <a:lnTo>
                  <a:pt x="7443234" y="7264005"/>
                </a:lnTo>
                <a:lnTo>
                  <a:pt x="0" y="72640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111347" y="772772"/>
            <a:ext cx="12065306" cy="1675722"/>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Target  Audience</a:t>
            </a:r>
          </a:p>
        </p:txBody>
      </p:sp>
      <p:sp>
        <p:nvSpPr>
          <p:cNvPr name="TextBox 8" id="8"/>
          <p:cNvSpPr txBox="true"/>
          <p:nvPr/>
        </p:nvSpPr>
        <p:spPr>
          <a:xfrm rot="0">
            <a:off x="5422383" y="2973124"/>
            <a:ext cx="6899513" cy="6157595"/>
          </a:xfrm>
          <a:prstGeom prst="rect">
            <a:avLst/>
          </a:prstGeom>
        </p:spPr>
        <p:txBody>
          <a:bodyPr anchor="t" rtlCol="false" tIns="0" lIns="0" bIns="0" rIns="0">
            <a:spAutoFit/>
          </a:bodyPr>
          <a:lstStyle/>
          <a:p>
            <a:pPr algn="l" marL="690882" indent="-345441" lvl="1">
              <a:lnSpc>
                <a:spcPts val="4480"/>
              </a:lnSpc>
              <a:buFont typeface="Arial"/>
              <a:buChar char="•"/>
            </a:pPr>
            <a:r>
              <a:rPr lang="en-US" sz="3200">
                <a:solidFill>
                  <a:srgbClr val="B85D3B"/>
                </a:solidFill>
                <a:latin typeface="Capriola"/>
                <a:ea typeface="Capriola"/>
                <a:cs typeface="Capriola"/>
                <a:sym typeface="Capriola"/>
              </a:rPr>
              <a:t>Teenagers and students who are starting to manage their own money.</a:t>
            </a:r>
          </a:p>
          <a:p>
            <a:pPr algn="l">
              <a:lnSpc>
                <a:spcPts val="4480"/>
              </a:lnSpc>
            </a:pPr>
          </a:p>
          <a:p>
            <a:pPr algn="l" marL="690882" indent="-345441" lvl="1">
              <a:lnSpc>
                <a:spcPts val="4480"/>
              </a:lnSpc>
              <a:buFont typeface="Arial"/>
              <a:buChar char="•"/>
            </a:pPr>
            <a:r>
              <a:rPr lang="en-US" sz="3200">
                <a:solidFill>
                  <a:srgbClr val="B85D3B"/>
                </a:solidFill>
                <a:latin typeface="Capriola"/>
                <a:ea typeface="Capriola"/>
                <a:cs typeface="Capriola"/>
                <a:sym typeface="Capriola"/>
              </a:rPr>
              <a:t>Many lack budgeting skills and face distractions that affect their spending.</a:t>
            </a:r>
          </a:p>
          <a:p>
            <a:pPr algn="l">
              <a:lnSpc>
                <a:spcPts val="4480"/>
              </a:lnSpc>
            </a:pPr>
          </a:p>
          <a:p>
            <a:pPr algn="l" marL="690882" indent="-345441" lvl="1">
              <a:lnSpc>
                <a:spcPts val="4480"/>
              </a:lnSpc>
              <a:buFont typeface="Arial"/>
              <a:buChar char="•"/>
            </a:pPr>
            <a:r>
              <a:rPr lang="en-US" sz="3200">
                <a:solidFill>
                  <a:srgbClr val="B85D3B"/>
                </a:solidFill>
                <a:latin typeface="Capriola"/>
                <a:ea typeface="Capriola"/>
                <a:cs typeface="Capriola"/>
                <a:sym typeface="Capriola"/>
              </a:rPr>
              <a:t>Budgetify helps them track expenses, set limits, and build good money habits early 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714" y="2647134"/>
            <a:ext cx="6774286" cy="6611166"/>
          </a:xfrm>
          <a:custGeom>
            <a:avLst/>
            <a:gdLst/>
            <a:ahLst/>
            <a:cxnLst/>
            <a:rect r="r" b="b" t="t" l="l"/>
            <a:pathLst>
              <a:path h="6611166" w="6774286">
                <a:moveTo>
                  <a:pt x="0" y="0"/>
                </a:moveTo>
                <a:lnTo>
                  <a:pt x="6774286" y="0"/>
                </a:lnTo>
                <a:lnTo>
                  <a:pt x="6774286" y="6611166"/>
                </a:lnTo>
                <a:lnTo>
                  <a:pt x="0" y="6611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85014" y="2647134"/>
            <a:ext cx="6774286" cy="6611166"/>
          </a:xfrm>
          <a:custGeom>
            <a:avLst/>
            <a:gdLst/>
            <a:ahLst/>
            <a:cxnLst/>
            <a:rect r="r" b="b" t="t" l="l"/>
            <a:pathLst>
              <a:path h="6611166" w="6774286">
                <a:moveTo>
                  <a:pt x="0" y="0"/>
                </a:moveTo>
                <a:lnTo>
                  <a:pt x="6774286" y="0"/>
                </a:lnTo>
                <a:lnTo>
                  <a:pt x="6774286" y="6611166"/>
                </a:lnTo>
                <a:lnTo>
                  <a:pt x="0" y="6611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19320" y="2206667"/>
            <a:ext cx="3389075" cy="1008350"/>
          </a:xfrm>
          <a:custGeom>
            <a:avLst/>
            <a:gdLst/>
            <a:ahLst/>
            <a:cxnLst/>
            <a:rect r="r" b="b" t="t" l="l"/>
            <a:pathLst>
              <a:path h="1008350" w="3389075">
                <a:moveTo>
                  <a:pt x="0" y="0"/>
                </a:moveTo>
                <a:lnTo>
                  <a:pt x="3389074" y="0"/>
                </a:lnTo>
                <a:lnTo>
                  <a:pt x="3389074" y="1008350"/>
                </a:lnTo>
                <a:lnTo>
                  <a:pt x="0" y="1008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340410" y="2206667"/>
            <a:ext cx="3389075" cy="1008350"/>
          </a:xfrm>
          <a:custGeom>
            <a:avLst/>
            <a:gdLst/>
            <a:ahLst/>
            <a:cxnLst/>
            <a:rect r="r" b="b" t="t" l="l"/>
            <a:pathLst>
              <a:path h="1008350" w="3389075">
                <a:moveTo>
                  <a:pt x="0" y="0"/>
                </a:moveTo>
                <a:lnTo>
                  <a:pt x="3389074" y="0"/>
                </a:lnTo>
                <a:lnTo>
                  <a:pt x="3389074" y="1008350"/>
                </a:lnTo>
                <a:lnTo>
                  <a:pt x="0" y="1008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81113">
            <a:off x="8115300" y="5143500"/>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060322" y="819189"/>
            <a:ext cx="12167357" cy="1358903"/>
          </a:xfrm>
          <a:prstGeom prst="rect">
            <a:avLst/>
          </a:prstGeom>
        </p:spPr>
        <p:txBody>
          <a:bodyPr anchor="t" rtlCol="false" tIns="0" lIns="0" bIns="0" rIns="0">
            <a:spAutoFit/>
          </a:bodyPr>
          <a:lstStyle/>
          <a:p>
            <a:pPr algn="ctr">
              <a:lnSpc>
                <a:spcPts val="11199"/>
              </a:lnSpc>
            </a:pPr>
            <a:r>
              <a:rPr lang="en-US" sz="7999">
                <a:solidFill>
                  <a:srgbClr val="B85D3B"/>
                </a:solidFill>
                <a:latin typeface="Balabeloo"/>
                <a:ea typeface="Balabeloo"/>
                <a:cs typeface="Balabeloo"/>
                <a:sym typeface="Balabeloo"/>
              </a:rPr>
              <a:t>Programming  Languages</a:t>
            </a:r>
          </a:p>
        </p:txBody>
      </p:sp>
      <p:sp>
        <p:nvSpPr>
          <p:cNvPr name="TextBox 10" id="10"/>
          <p:cNvSpPr txBox="true"/>
          <p:nvPr/>
        </p:nvSpPr>
        <p:spPr>
          <a:xfrm rot="0">
            <a:off x="1632556" y="3166539"/>
            <a:ext cx="5962602" cy="5718600"/>
          </a:xfrm>
          <a:prstGeom prst="rect">
            <a:avLst/>
          </a:prstGeom>
        </p:spPr>
        <p:txBody>
          <a:bodyPr anchor="t" rtlCol="false" tIns="0" lIns="0" bIns="0" rIns="0">
            <a:spAutoFit/>
          </a:bodyPr>
          <a:lstStyle/>
          <a:p>
            <a:pPr algn="ctr">
              <a:lnSpc>
                <a:spcPts val="5031"/>
              </a:lnSpc>
            </a:pPr>
            <a:r>
              <a:rPr lang="en-US" sz="3593">
                <a:solidFill>
                  <a:srgbClr val="B85D3B"/>
                </a:solidFill>
                <a:latin typeface="Capriola"/>
                <a:ea typeface="Capriola"/>
                <a:cs typeface="Capriola"/>
                <a:sym typeface="Capriola"/>
              </a:rPr>
              <a:t>We used HTML, CSS, and JavaScript to build the interface. These technologies helped us design a clean layout, interactive features, and responsive design suitable for users on different devices.</a:t>
            </a:r>
          </a:p>
        </p:txBody>
      </p:sp>
      <p:sp>
        <p:nvSpPr>
          <p:cNvPr name="TextBox 11" id="11"/>
          <p:cNvSpPr txBox="true"/>
          <p:nvPr/>
        </p:nvSpPr>
        <p:spPr>
          <a:xfrm rot="0">
            <a:off x="10890856" y="3485077"/>
            <a:ext cx="5962602" cy="5081525"/>
          </a:xfrm>
          <a:prstGeom prst="rect">
            <a:avLst/>
          </a:prstGeom>
        </p:spPr>
        <p:txBody>
          <a:bodyPr anchor="t" rtlCol="false" tIns="0" lIns="0" bIns="0" rIns="0">
            <a:spAutoFit/>
          </a:bodyPr>
          <a:lstStyle/>
          <a:p>
            <a:pPr algn="ctr">
              <a:lnSpc>
                <a:spcPts val="5031"/>
              </a:lnSpc>
            </a:pPr>
            <a:r>
              <a:rPr lang="en-US" sz="3593">
                <a:solidFill>
                  <a:srgbClr val="B85D3B"/>
                </a:solidFill>
                <a:latin typeface="Capriola"/>
                <a:ea typeface="Capriola"/>
                <a:cs typeface="Capriola"/>
                <a:sym typeface="Capriola"/>
              </a:rPr>
              <a:t>We used PHP and MySQL to manage user accounts and store budgeting data. This allow users to save their progress, access data anytime, and enjoy a more personalized experience.</a:t>
            </a:r>
          </a:p>
        </p:txBody>
      </p:sp>
      <p:sp>
        <p:nvSpPr>
          <p:cNvPr name="TextBox 12" id="12"/>
          <p:cNvSpPr txBox="true"/>
          <p:nvPr/>
        </p:nvSpPr>
        <p:spPr>
          <a:xfrm rot="0">
            <a:off x="3168027" y="2361195"/>
            <a:ext cx="2891660" cy="623095"/>
          </a:xfrm>
          <a:prstGeom prst="rect">
            <a:avLst/>
          </a:prstGeom>
        </p:spPr>
        <p:txBody>
          <a:bodyPr anchor="t" rtlCol="false" tIns="0" lIns="0" bIns="0" rIns="0">
            <a:spAutoFit/>
          </a:bodyPr>
          <a:lstStyle/>
          <a:p>
            <a:pPr algn="ctr">
              <a:lnSpc>
                <a:spcPts val="5031"/>
              </a:lnSpc>
            </a:pPr>
            <a:r>
              <a:rPr lang="en-US" sz="3593">
                <a:solidFill>
                  <a:srgbClr val="FFFFFF"/>
                </a:solidFill>
                <a:latin typeface="Capriola"/>
                <a:ea typeface="Capriola"/>
                <a:cs typeface="Capriola"/>
                <a:sym typeface="Capriola"/>
              </a:rPr>
              <a:t>Front-end</a:t>
            </a:r>
          </a:p>
        </p:txBody>
      </p:sp>
      <p:sp>
        <p:nvSpPr>
          <p:cNvPr name="TextBox 13" id="13"/>
          <p:cNvSpPr txBox="true"/>
          <p:nvPr/>
        </p:nvSpPr>
        <p:spPr>
          <a:xfrm rot="0">
            <a:off x="12589117" y="2361195"/>
            <a:ext cx="2891660" cy="623095"/>
          </a:xfrm>
          <a:prstGeom prst="rect">
            <a:avLst/>
          </a:prstGeom>
        </p:spPr>
        <p:txBody>
          <a:bodyPr anchor="t" rtlCol="false" tIns="0" lIns="0" bIns="0" rIns="0">
            <a:spAutoFit/>
          </a:bodyPr>
          <a:lstStyle/>
          <a:p>
            <a:pPr algn="ctr">
              <a:lnSpc>
                <a:spcPts val="5031"/>
              </a:lnSpc>
            </a:pPr>
            <a:r>
              <a:rPr lang="en-US" sz="3593">
                <a:solidFill>
                  <a:srgbClr val="FFFFFF"/>
                </a:solidFill>
                <a:latin typeface="Capriola"/>
                <a:ea typeface="Capriola"/>
                <a:cs typeface="Capriola"/>
                <a:sym typeface="Capriola"/>
              </a:rPr>
              <a:t>Back-end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1E2"/>
        </a:solidFill>
      </p:bgPr>
    </p:bg>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4"/>
            <a:stretch>
              <a:fillRect l="0" t="0" r="0" b="0"/>
            </a:stretch>
          </a:blipFill>
        </p:spPr>
      </p:sp>
      <p:sp>
        <p:nvSpPr>
          <p:cNvPr name="Freeform 5" id="5"/>
          <p:cNvSpPr/>
          <p:nvPr/>
        </p:nvSpPr>
        <p:spPr>
          <a:xfrm flipH="false" flipV="false" rot="0">
            <a:off x="9432073" y="2836934"/>
            <a:ext cx="7827227" cy="6421366"/>
          </a:xfrm>
          <a:custGeom>
            <a:avLst/>
            <a:gdLst/>
            <a:ahLst/>
            <a:cxnLst/>
            <a:rect r="r" b="b" t="t" l="l"/>
            <a:pathLst>
              <a:path h="6421366" w="7827227">
                <a:moveTo>
                  <a:pt x="0" y="0"/>
                </a:moveTo>
                <a:lnTo>
                  <a:pt x="7827227" y="0"/>
                </a:lnTo>
                <a:lnTo>
                  <a:pt x="7827227" y="6421366"/>
                </a:lnTo>
                <a:lnTo>
                  <a:pt x="0" y="6421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380894" y="6788067"/>
            <a:ext cx="2908617" cy="2839537"/>
          </a:xfrm>
          <a:custGeom>
            <a:avLst/>
            <a:gdLst/>
            <a:ahLst/>
            <a:cxnLst/>
            <a:rect r="r" b="b" t="t" l="l"/>
            <a:pathLst>
              <a:path h="2839537" w="2908617">
                <a:moveTo>
                  <a:pt x="0" y="0"/>
                </a:moveTo>
                <a:lnTo>
                  <a:pt x="2908618" y="0"/>
                </a:lnTo>
                <a:lnTo>
                  <a:pt x="2908618" y="2839537"/>
                </a:lnTo>
                <a:lnTo>
                  <a:pt x="0" y="28395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9723356" y="3468755"/>
            <a:ext cx="7244661" cy="5081525"/>
          </a:xfrm>
          <a:prstGeom prst="rect">
            <a:avLst/>
          </a:prstGeom>
        </p:spPr>
        <p:txBody>
          <a:bodyPr anchor="t" rtlCol="false" tIns="0" lIns="0" bIns="0" rIns="0">
            <a:spAutoFit/>
          </a:bodyPr>
          <a:lstStyle/>
          <a:p>
            <a:pPr algn="ctr">
              <a:lnSpc>
                <a:spcPts val="5031"/>
              </a:lnSpc>
            </a:pPr>
            <a:r>
              <a:rPr lang="en-US" sz="3593">
                <a:solidFill>
                  <a:srgbClr val="FFFFFF"/>
                </a:solidFill>
                <a:latin typeface="Capriola"/>
                <a:ea typeface="Capriola"/>
                <a:cs typeface="Capriola"/>
                <a:sym typeface="Capriola"/>
              </a:rPr>
              <a:t>We didn’t use major frontend or backend frameworks like React or Laravel, but we did use Google Fonts to improve the site’s typography. We also referred to a draft website given by our mentor as a layout and design guide.</a:t>
            </a:r>
          </a:p>
        </p:txBody>
      </p:sp>
      <p:pic>
        <p:nvPicPr>
          <p:cNvPr name="Picture 8" id="8"/>
          <p:cNvPicPr>
            <a:picLocks noChangeAspect="true"/>
          </p:cNvPicPr>
          <p:nvPr/>
        </p:nvPicPr>
        <p:blipFill>
          <a:blip r:embed="rId9"/>
          <a:stretch>
            <a:fillRect/>
          </a:stretch>
        </p:blipFill>
        <p:spPr>
          <a:xfrm rot="0">
            <a:off x="416872" y="2750693"/>
            <a:ext cx="7341932" cy="7174344"/>
          </a:xfrm>
          <a:prstGeom prst="rect">
            <a:avLst/>
          </a:prstGeom>
        </p:spPr>
      </p:pic>
      <p:sp>
        <p:nvSpPr>
          <p:cNvPr name="TextBox 9" id="9"/>
          <p:cNvSpPr txBox="true"/>
          <p:nvPr/>
        </p:nvSpPr>
        <p:spPr>
          <a:xfrm rot="0">
            <a:off x="3526513" y="819189"/>
            <a:ext cx="11234973" cy="1358903"/>
          </a:xfrm>
          <a:prstGeom prst="rect">
            <a:avLst/>
          </a:prstGeom>
        </p:spPr>
        <p:txBody>
          <a:bodyPr anchor="t" rtlCol="false" tIns="0" lIns="0" bIns="0" rIns="0">
            <a:spAutoFit/>
          </a:bodyPr>
          <a:lstStyle/>
          <a:p>
            <a:pPr algn="ctr">
              <a:lnSpc>
                <a:spcPts val="11199"/>
              </a:lnSpc>
            </a:pPr>
            <a:r>
              <a:rPr lang="en-US" sz="7999">
                <a:solidFill>
                  <a:srgbClr val="B85D3B"/>
                </a:solidFill>
                <a:latin typeface="Balabeloo"/>
                <a:ea typeface="Balabeloo"/>
                <a:cs typeface="Balabeloo"/>
                <a:sym typeface="Balabeloo"/>
              </a:rPr>
              <a:t>Frameworks  &amp;  Libraries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1E2"/>
        </a:solidFill>
      </p:bgPr>
    </p:bg>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84222">
            <a:off x="16338531" y="-383370"/>
            <a:ext cx="1426951" cy="3711880"/>
          </a:xfrm>
          <a:custGeom>
            <a:avLst/>
            <a:gdLst/>
            <a:ahLst/>
            <a:cxnLst/>
            <a:rect r="r" b="b" t="t" l="l"/>
            <a:pathLst>
              <a:path h="3711880" w="1426951">
                <a:moveTo>
                  <a:pt x="0" y="0"/>
                </a:moveTo>
                <a:lnTo>
                  <a:pt x="1426952" y="0"/>
                </a:lnTo>
                <a:lnTo>
                  <a:pt x="1426952" y="3711880"/>
                </a:lnTo>
                <a:lnTo>
                  <a:pt x="0" y="3711880"/>
                </a:lnTo>
                <a:lnTo>
                  <a:pt x="0" y="0"/>
                </a:lnTo>
                <a:close/>
              </a:path>
            </a:pathLst>
          </a:custGeom>
          <a:blipFill>
            <a:blip r:embed="rId4"/>
            <a:stretch>
              <a:fillRect l="0" t="0" r="0" b="0"/>
            </a:stretch>
          </a:blipFill>
        </p:spPr>
      </p:sp>
      <p:sp>
        <p:nvSpPr>
          <p:cNvPr name="Freeform 5" id="5"/>
          <p:cNvSpPr/>
          <p:nvPr/>
        </p:nvSpPr>
        <p:spPr>
          <a:xfrm flipH="false" flipV="false" rot="0">
            <a:off x="1655313" y="2525335"/>
            <a:ext cx="14977375" cy="4456211"/>
          </a:xfrm>
          <a:custGeom>
            <a:avLst/>
            <a:gdLst/>
            <a:ahLst/>
            <a:cxnLst/>
            <a:rect r="r" b="b" t="t" l="l"/>
            <a:pathLst>
              <a:path h="4456211" w="14977375">
                <a:moveTo>
                  <a:pt x="0" y="0"/>
                </a:moveTo>
                <a:lnTo>
                  <a:pt x="14977374" y="0"/>
                </a:lnTo>
                <a:lnTo>
                  <a:pt x="14977374" y="4456211"/>
                </a:lnTo>
                <a:lnTo>
                  <a:pt x="0" y="4456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0">
            <a:off x="438805" y="5831236"/>
            <a:ext cx="2902908" cy="4103050"/>
          </a:xfrm>
          <a:custGeom>
            <a:avLst/>
            <a:gdLst/>
            <a:ahLst/>
            <a:cxnLst/>
            <a:rect r="r" b="b" t="t" l="l"/>
            <a:pathLst>
              <a:path h="4103050" w="2902908">
                <a:moveTo>
                  <a:pt x="2902908" y="0"/>
                </a:moveTo>
                <a:lnTo>
                  <a:pt x="0" y="0"/>
                </a:lnTo>
                <a:lnTo>
                  <a:pt x="0" y="4103050"/>
                </a:lnTo>
                <a:lnTo>
                  <a:pt x="2902908" y="4103050"/>
                </a:lnTo>
                <a:lnTo>
                  <a:pt x="290290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526513" y="819189"/>
            <a:ext cx="11234973" cy="1358903"/>
          </a:xfrm>
          <a:prstGeom prst="rect">
            <a:avLst/>
          </a:prstGeom>
        </p:spPr>
        <p:txBody>
          <a:bodyPr anchor="t" rtlCol="false" tIns="0" lIns="0" bIns="0" rIns="0">
            <a:spAutoFit/>
          </a:bodyPr>
          <a:lstStyle/>
          <a:p>
            <a:pPr algn="ctr">
              <a:lnSpc>
                <a:spcPts val="11199"/>
              </a:lnSpc>
            </a:pPr>
            <a:r>
              <a:rPr lang="en-US" sz="7999">
                <a:solidFill>
                  <a:srgbClr val="B85D3B"/>
                </a:solidFill>
                <a:latin typeface="Balabeloo"/>
                <a:ea typeface="Balabeloo"/>
                <a:cs typeface="Balabeloo"/>
                <a:sym typeface="Balabeloo"/>
              </a:rPr>
              <a:t>Tools  &amp;  Technologies</a:t>
            </a:r>
          </a:p>
        </p:txBody>
      </p:sp>
      <p:sp>
        <p:nvSpPr>
          <p:cNvPr name="TextBox 8" id="8"/>
          <p:cNvSpPr txBox="true"/>
          <p:nvPr/>
        </p:nvSpPr>
        <p:spPr>
          <a:xfrm rot="0">
            <a:off x="2121056" y="3171536"/>
            <a:ext cx="14045888" cy="2411730"/>
          </a:xfrm>
          <a:prstGeom prst="rect">
            <a:avLst/>
          </a:prstGeom>
        </p:spPr>
        <p:txBody>
          <a:bodyPr anchor="t" rtlCol="false" tIns="0" lIns="0" bIns="0" rIns="0">
            <a:spAutoFit/>
          </a:bodyPr>
          <a:lstStyle/>
          <a:p>
            <a:pPr algn="l">
              <a:lnSpc>
                <a:spcPts val="4800"/>
              </a:lnSpc>
            </a:pPr>
            <a:r>
              <a:rPr lang="en-US" sz="3200">
                <a:solidFill>
                  <a:srgbClr val="B85D3B"/>
                </a:solidFill>
                <a:latin typeface="Capriola"/>
                <a:ea typeface="Capriola"/>
                <a:cs typeface="Capriola"/>
                <a:sym typeface="Capriola"/>
              </a:rPr>
              <a:t>Throughout development, we used Visual Studio Code for coding, Git and GitHub for version control, Canva for design, Discord for team communication, and ChatGPT to assist with grammar, coding, and research.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84222">
            <a:off x="16342089" y="-51676"/>
            <a:ext cx="1426951" cy="3711880"/>
          </a:xfrm>
          <a:custGeom>
            <a:avLst/>
            <a:gdLst/>
            <a:ahLst/>
            <a:cxnLst/>
            <a:rect r="r" b="b" t="t" l="l"/>
            <a:pathLst>
              <a:path h="3711880" w="1426951">
                <a:moveTo>
                  <a:pt x="0" y="0"/>
                </a:moveTo>
                <a:lnTo>
                  <a:pt x="1426951" y="0"/>
                </a:lnTo>
                <a:lnTo>
                  <a:pt x="1426951" y="3711880"/>
                </a:lnTo>
                <a:lnTo>
                  <a:pt x="0" y="3711880"/>
                </a:lnTo>
                <a:lnTo>
                  <a:pt x="0" y="0"/>
                </a:lnTo>
                <a:close/>
              </a:path>
            </a:pathLst>
          </a:custGeom>
          <a:blipFill>
            <a:blip r:embed="rId4"/>
            <a:stretch>
              <a:fillRect l="0" t="0" r="0" b="0"/>
            </a:stretch>
          </a:blipFill>
        </p:spPr>
      </p:sp>
      <p:sp>
        <p:nvSpPr>
          <p:cNvPr name="Freeform 5" id="5"/>
          <p:cNvSpPr/>
          <p:nvPr/>
        </p:nvSpPr>
        <p:spPr>
          <a:xfrm flipH="false" flipV="false" rot="0">
            <a:off x="11257730" y="7206694"/>
            <a:ext cx="5551435" cy="1651716"/>
          </a:xfrm>
          <a:custGeom>
            <a:avLst/>
            <a:gdLst/>
            <a:ahLst/>
            <a:cxnLst/>
            <a:rect r="r" b="b" t="t" l="l"/>
            <a:pathLst>
              <a:path h="1651716" w="5551435">
                <a:moveTo>
                  <a:pt x="0" y="0"/>
                </a:moveTo>
                <a:lnTo>
                  <a:pt x="5551434" y="0"/>
                </a:lnTo>
                <a:lnTo>
                  <a:pt x="5551434" y="1651716"/>
                </a:lnTo>
                <a:lnTo>
                  <a:pt x="0" y="16517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257730" y="5415457"/>
            <a:ext cx="5551435" cy="1651716"/>
          </a:xfrm>
          <a:custGeom>
            <a:avLst/>
            <a:gdLst/>
            <a:ahLst/>
            <a:cxnLst/>
            <a:rect r="r" b="b" t="t" l="l"/>
            <a:pathLst>
              <a:path h="1651716" w="5551435">
                <a:moveTo>
                  <a:pt x="0" y="0"/>
                </a:moveTo>
                <a:lnTo>
                  <a:pt x="5551434" y="0"/>
                </a:lnTo>
                <a:lnTo>
                  <a:pt x="5551434" y="1651716"/>
                </a:lnTo>
                <a:lnTo>
                  <a:pt x="0" y="16517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129637">
            <a:off x="534141" y="4244480"/>
            <a:ext cx="3569062" cy="4352515"/>
          </a:xfrm>
          <a:custGeom>
            <a:avLst/>
            <a:gdLst/>
            <a:ahLst/>
            <a:cxnLst/>
            <a:rect r="r" b="b" t="t" l="l"/>
            <a:pathLst>
              <a:path h="4352515" w="3569062">
                <a:moveTo>
                  <a:pt x="3569063" y="0"/>
                </a:moveTo>
                <a:lnTo>
                  <a:pt x="0" y="0"/>
                </a:lnTo>
                <a:lnTo>
                  <a:pt x="0" y="4352515"/>
                </a:lnTo>
                <a:lnTo>
                  <a:pt x="3569063" y="4352515"/>
                </a:lnTo>
                <a:lnTo>
                  <a:pt x="356906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257730" y="3624220"/>
            <a:ext cx="5551435" cy="1651716"/>
          </a:xfrm>
          <a:custGeom>
            <a:avLst/>
            <a:gdLst/>
            <a:ahLst/>
            <a:cxnLst/>
            <a:rect r="r" b="b" t="t" l="l"/>
            <a:pathLst>
              <a:path h="1651716" w="5551435">
                <a:moveTo>
                  <a:pt x="0" y="0"/>
                </a:moveTo>
                <a:lnTo>
                  <a:pt x="5551434" y="0"/>
                </a:lnTo>
                <a:lnTo>
                  <a:pt x="5551434" y="1651716"/>
                </a:lnTo>
                <a:lnTo>
                  <a:pt x="0" y="16517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3963181" y="2878852"/>
            <a:ext cx="6579065" cy="6420646"/>
          </a:xfrm>
          <a:custGeom>
            <a:avLst/>
            <a:gdLst/>
            <a:ahLst/>
            <a:cxnLst/>
            <a:rect r="r" b="b" t="t" l="l"/>
            <a:pathLst>
              <a:path h="6420646" w="6579065">
                <a:moveTo>
                  <a:pt x="0" y="0"/>
                </a:moveTo>
                <a:lnTo>
                  <a:pt x="6579065" y="0"/>
                </a:lnTo>
                <a:lnTo>
                  <a:pt x="6579065" y="6420646"/>
                </a:lnTo>
                <a:lnTo>
                  <a:pt x="0" y="642064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3111347" y="772772"/>
            <a:ext cx="12065306" cy="1675722"/>
          </a:xfrm>
          <a:prstGeom prst="rect">
            <a:avLst/>
          </a:prstGeom>
        </p:spPr>
        <p:txBody>
          <a:bodyPr anchor="t" rtlCol="false" tIns="0" lIns="0" bIns="0" rIns="0">
            <a:spAutoFit/>
          </a:bodyPr>
          <a:lstStyle/>
          <a:p>
            <a:pPr algn="ctr">
              <a:lnSpc>
                <a:spcPts val="13687"/>
              </a:lnSpc>
            </a:pPr>
            <a:r>
              <a:rPr lang="en-US" sz="9776">
                <a:solidFill>
                  <a:srgbClr val="B85D3B"/>
                </a:solidFill>
                <a:latin typeface="Balabeloo"/>
                <a:ea typeface="Balabeloo"/>
                <a:cs typeface="Balabeloo"/>
                <a:sym typeface="Balabeloo"/>
              </a:rPr>
              <a:t>Key  Features</a:t>
            </a:r>
          </a:p>
        </p:txBody>
      </p:sp>
      <p:sp>
        <p:nvSpPr>
          <p:cNvPr name="TextBox 11" id="11"/>
          <p:cNvSpPr txBox="true"/>
          <p:nvPr/>
        </p:nvSpPr>
        <p:spPr>
          <a:xfrm rot="0">
            <a:off x="4639008" y="3262790"/>
            <a:ext cx="5227409" cy="5595620"/>
          </a:xfrm>
          <a:prstGeom prst="rect">
            <a:avLst/>
          </a:prstGeom>
        </p:spPr>
        <p:txBody>
          <a:bodyPr anchor="t" rtlCol="false" tIns="0" lIns="0" bIns="0" rIns="0">
            <a:spAutoFit/>
          </a:bodyPr>
          <a:lstStyle/>
          <a:p>
            <a:pPr algn="ctr">
              <a:lnSpc>
                <a:spcPts val="4479"/>
              </a:lnSpc>
            </a:pPr>
            <a:r>
              <a:rPr lang="en-US" sz="3199">
                <a:solidFill>
                  <a:srgbClr val="B85D3B"/>
                </a:solidFill>
                <a:latin typeface="Capriola"/>
                <a:ea typeface="Capriola"/>
                <a:cs typeface="Capriola"/>
                <a:sym typeface="Capriola"/>
              </a:rPr>
              <a:t>Budgetify helps users manage their money with simple tools for planning budgets, tracking expenses, and reflecting on spending habits. It supports short-term and long-term goals for better financial decisions.</a:t>
            </a:r>
          </a:p>
        </p:txBody>
      </p:sp>
      <p:sp>
        <p:nvSpPr>
          <p:cNvPr name="TextBox 12" id="12"/>
          <p:cNvSpPr txBox="true"/>
          <p:nvPr/>
        </p:nvSpPr>
        <p:spPr>
          <a:xfrm rot="0">
            <a:off x="12159643" y="3915978"/>
            <a:ext cx="3747608" cy="1011050"/>
          </a:xfrm>
          <a:prstGeom prst="rect">
            <a:avLst/>
          </a:prstGeom>
        </p:spPr>
        <p:txBody>
          <a:bodyPr anchor="t" rtlCol="false" tIns="0" lIns="0" bIns="0" rIns="0">
            <a:spAutoFit/>
          </a:bodyPr>
          <a:lstStyle/>
          <a:p>
            <a:pPr algn="ctr">
              <a:lnSpc>
                <a:spcPts val="4122"/>
              </a:lnSpc>
            </a:pPr>
            <a:r>
              <a:rPr lang="en-US" sz="2944">
                <a:solidFill>
                  <a:srgbClr val="FFFFFF"/>
                </a:solidFill>
                <a:latin typeface="Capriola"/>
                <a:ea typeface="Capriola"/>
                <a:cs typeface="Capriola"/>
                <a:sym typeface="Capriola"/>
              </a:rPr>
              <a:t>Smart budget planning</a:t>
            </a:r>
          </a:p>
        </p:txBody>
      </p:sp>
      <p:sp>
        <p:nvSpPr>
          <p:cNvPr name="TextBox 13" id="13"/>
          <p:cNvSpPr txBox="true"/>
          <p:nvPr/>
        </p:nvSpPr>
        <p:spPr>
          <a:xfrm rot="0">
            <a:off x="11580566" y="5771952"/>
            <a:ext cx="4905761" cy="1011050"/>
          </a:xfrm>
          <a:prstGeom prst="rect">
            <a:avLst/>
          </a:prstGeom>
        </p:spPr>
        <p:txBody>
          <a:bodyPr anchor="t" rtlCol="false" tIns="0" lIns="0" bIns="0" rIns="0">
            <a:spAutoFit/>
          </a:bodyPr>
          <a:lstStyle/>
          <a:p>
            <a:pPr algn="ctr">
              <a:lnSpc>
                <a:spcPts val="4122"/>
              </a:lnSpc>
            </a:pPr>
            <a:r>
              <a:rPr lang="en-US" sz="2944">
                <a:solidFill>
                  <a:srgbClr val="B85D3B"/>
                </a:solidFill>
                <a:latin typeface="Capriola"/>
                <a:ea typeface="Capriola"/>
                <a:cs typeface="Capriola"/>
                <a:sym typeface="Capriola"/>
              </a:rPr>
              <a:t>Categorized expense tracking</a:t>
            </a:r>
          </a:p>
        </p:txBody>
      </p:sp>
      <p:sp>
        <p:nvSpPr>
          <p:cNvPr name="TextBox 14" id="14"/>
          <p:cNvSpPr txBox="true"/>
          <p:nvPr/>
        </p:nvSpPr>
        <p:spPr>
          <a:xfrm rot="0">
            <a:off x="11882443" y="7498452"/>
            <a:ext cx="4302008" cy="1011050"/>
          </a:xfrm>
          <a:prstGeom prst="rect">
            <a:avLst/>
          </a:prstGeom>
        </p:spPr>
        <p:txBody>
          <a:bodyPr anchor="t" rtlCol="false" tIns="0" lIns="0" bIns="0" rIns="0">
            <a:spAutoFit/>
          </a:bodyPr>
          <a:lstStyle/>
          <a:p>
            <a:pPr algn="ctr">
              <a:lnSpc>
                <a:spcPts val="4122"/>
              </a:lnSpc>
            </a:pPr>
            <a:r>
              <a:rPr lang="en-US" sz="2944">
                <a:solidFill>
                  <a:srgbClr val="B85D3B"/>
                </a:solidFill>
                <a:latin typeface="Capriola"/>
                <a:ea typeface="Capriola"/>
                <a:cs typeface="Capriola"/>
                <a:sym typeface="Capriola"/>
              </a:rPr>
              <a:t>Goal-driven spending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DAGuIaPylJU</dc:identifier>
  <dcterms:modified xsi:type="dcterms:W3CDTF">2011-08-01T06:04:30Z</dcterms:modified>
  <cp:revision>1</cp:revision>
  <dc:title>Budgetify slides</dc:title>
</cp:coreProperties>
</file>