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arystafford/environmental-sensor-data-132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harvard.edu/file.xhtml?persistentId=doi:10.7910/DVN/EA1SAP/VBHTIQ&amp;version=1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C813-6E4B-E434-D8A3-677F829BF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Servisno-orjentisane</a:t>
            </a:r>
            <a:r>
              <a:rPr lang="en-US"/>
              <a:t> </a:t>
            </a:r>
            <a:r>
              <a:rPr lang="en-US" err="1"/>
              <a:t>arhitekture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64522-221E-095E-AAE7-264950650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Odbrana</a:t>
            </a:r>
            <a:r>
              <a:rPr lang="en-US"/>
              <a:t> </a:t>
            </a:r>
            <a:r>
              <a:rPr lang="en-US" err="1"/>
              <a:t>projekata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1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C2B-FBDD-4AD8-D6A0-8748C0D3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Edgex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86E8-8BE5-D726-CCF2-E89F57D4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0888"/>
          </a:xfrm>
        </p:spPr>
        <p:txBody>
          <a:bodyPr>
            <a:normAutofit/>
          </a:bodyPr>
          <a:lstStyle/>
          <a:p>
            <a:r>
              <a:rPr lang="sr-Latn-RS" sz="2000"/>
              <a:t>Tema: sistem za praćenje parametara okruženja u okviru industrijskog objekta</a:t>
            </a:r>
          </a:p>
          <a:p>
            <a:r>
              <a:rPr lang="sr-Latn-RS" sz="2000"/>
              <a:t>Dataset: Environmental Sensor Telemetry Data (</a:t>
            </a:r>
            <a:r>
              <a:rPr lang="sr-Latn-RS" sz="2000">
                <a:hlinkClick r:id="rId2"/>
              </a:rPr>
              <a:t>https://www.kaggle.com/datasets/garystafford/environmental-sensor-data-132k</a:t>
            </a:r>
            <a:r>
              <a:rPr lang="sr-Latn-RS" sz="2000"/>
              <a:t>)</a:t>
            </a:r>
          </a:p>
          <a:p>
            <a:r>
              <a:rPr lang="sr-Latn-RS" sz="2000"/>
              <a:t>Mikroservisi:</a:t>
            </a:r>
          </a:p>
          <a:p>
            <a:pPr lvl="1"/>
            <a:r>
              <a:rPr lang="sr-Latn-RS" sz="1800"/>
              <a:t>Visualization mikroservis</a:t>
            </a:r>
          </a:p>
          <a:p>
            <a:pPr lvl="1"/>
            <a:r>
              <a:rPr lang="sr-Latn-RS" sz="1800"/>
              <a:t>Monitoring mikroservis</a:t>
            </a:r>
          </a:p>
          <a:p>
            <a:r>
              <a:rPr lang="sr-Latn-RS" sz="2000"/>
              <a:t>Pomoćne aplikacije:</a:t>
            </a:r>
          </a:p>
          <a:p>
            <a:pPr lvl="1"/>
            <a:r>
              <a:rPr lang="sr-Latn-RS" sz="1800"/>
              <a:t>Sensor Data Generation</a:t>
            </a:r>
          </a:p>
          <a:p>
            <a:pPr lvl="1"/>
            <a:r>
              <a:rPr lang="sr-Latn-RS" sz="1800"/>
              <a:t>Color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E89-E5DA-CA95-38A4-7CE659F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E9E4-DD89-2AAE-444C-AC94BB113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3664"/>
            <a:ext cx="11029615" cy="4882896"/>
          </a:xfrm>
        </p:spPr>
        <p:txBody>
          <a:bodyPr>
            <a:normAutofit/>
          </a:bodyPr>
          <a:lstStyle/>
          <a:p>
            <a:r>
              <a:rPr lang="sr-Latn-RS" sz="2000"/>
              <a:t>Sadržaj:</a:t>
            </a:r>
          </a:p>
          <a:p>
            <a:pPr lvl="1"/>
            <a:endParaRPr lang="sr-Latn-RS"/>
          </a:p>
          <a:p>
            <a:endParaRPr lang="sr-Latn-RS" sz="2000"/>
          </a:p>
          <a:p>
            <a:r>
              <a:rPr lang="sr-Latn-RS" sz="2000"/>
              <a:t>Podaci koje koristimo:</a:t>
            </a:r>
          </a:p>
          <a:p>
            <a:pPr lvl="1"/>
            <a:r>
              <a:rPr lang="sr-Latn-RS" sz="1800"/>
              <a:t>co – ugljen-monoksid (ppm ili mg/L)</a:t>
            </a:r>
          </a:p>
          <a:p>
            <a:pPr lvl="1"/>
            <a:r>
              <a:rPr lang="sr-Latn-RS" sz="1800"/>
              <a:t>humidity – vlažnost vazduha (%)</a:t>
            </a:r>
          </a:p>
          <a:p>
            <a:pPr lvl="1"/>
            <a:r>
              <a:rPr lang="sr-Latn-RS" sz="1800"/>
              <a:t>lpg – liquified petroleum gas (ppm ili mg/L)</a:t>
            </a:r>
          </a:p>
          <a:p>
            <a:pPr lvl="1"/>
            <a:r>
              <a:rPr lang="sr-Latn-RS" sz="1800"/>
              <a:t>smoke – količina dima (ppm ili mg/L)</a:t>
            </a:r>
          </a:p>
          <a:p>
            <a:pPr lvl="1"/>
            <a:r>
              <a:rPr lang="sr-Latn-RS" sz="1800"/>
              <a:t>temp – temperatura (stepeni C) </a:t>
            </a:r>
          </a:p>
          <a:p>
            <a:r>
              <a:rPr lang="sr-Latn-RS" sz="2000"/>
              <a:t>Pomoćna aplikacija Sensor Data Generation čita iz dataseta radi simulacije senzora, i šalje na EdgeX endpoint za očitavanja senzorskog klastera:</a:t>
            </a:r>
          </a:p>
          <a:p>
            <a:pPr lvl="1"/>
            <a:r>
              <a:rPr lang="en-US" sz="1800"/>
              <a:t>edgexip = 'http://localhost:49986/api/v1/resource/Environment_sensor_cluster_01/'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8569C-203F-CDF4-1AF4-5B88844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00" y="2368296"/>
            <a:ext cx="7144556" cy="6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visualization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SOA/Projekti/Projekat3/edgex/visualization/app.py</a:t>
            </a:r>
          </a:p>
          <a:p>
            <a:r>
              <a:rPr lang="sr-Latn-RS" sz="2000"/>
              <a:t>Tehnologija: Python (paho mqtt, influxdb client)</a:t>
            </a:r>
          </a:p>
          <a:p>
            <a:r>
              <a:rPr lang="sr-Latn-RS" sz="2000"/>
              <a:t>Komunicira sa InfluxDB bazom </a:t>
            </a:r>
          </a:p>
          <a:p>
            <a:r>
              <a:rPr lang="sr-Latn-RS" sz="2000"/>
              <a:t>Osluškuje „environment-data“ topic na EdgeX-u (MQTT tehnologija)</a:t>
            </a:r>
          </a:p>
          <a:p>
            <a:r>
              <a:rPr lang="sr-Latn-RS" sz="2000"/>
              <a:t>Prima sva očitavanja sa senzora i skladišti ih u InfluxDB</a:t>
            </a:r>
          </a:p>
          <a:p>
            <a:r>
              <a:rPr lang="sr-Latn-RS" sz="2000"/>
              <a:t>InfluxDB je zaseban Docker kontejner u okviru projekta</a:t>
            </a:r>
          </a:p>
          <a:p>
            <a:r>
              <a:rPr lang="sr-Latn-RS" sz="2000"/>
              <a:t>Dodatni Docker kontejner sadrži Grafana mikroservis koja vrši prikaz podataka upisanih u bazu</a:t>
            </a:r>
          </a:p>
        </p:txBody>
      </p:sp>
    </p:spTree>
    <p:extLst>
      <p:ext uri="{BB962C8B-B14F-4D97-AF65-F5344CB8AC3E}">
        <p14:creationId xmlns:p14="http://schemas.microsoft.com/office/powerpoint/2010/main" val="339434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Monitoring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4520"/>
            <a:ext cx="11029615" cy="4617720"/>
          </a:xfrm>
        </p:spPr>
        <p:txBody>
          <a:bodyPr>
            <a:normAutofit/>
          </a:bodyPr>
          <a:lstStyle/>
          <a:p>
            <a:r>
              <a:rPr lang="sr-Latn-RS" sz="2000"/>
              <a:t>SOA/Projekti/Projekat3/edgex/monitoring/Controllers/MonitoringController.cs</a:t>
            </a:r>
          </a:p>
          <a:p>
            <a:r>
              <a:rPr lang="sr-Latn-RS" sz="2000"/>
              <a:t>Tehnologija: Dotnet 6.0</a:t>
            </a:r>
          </a:p>
          <a:p>
            <a:r>
              <a:rPr lang="sr-Latn-RS" sz="2000"/>
              <a:t>Sadrži POST endpoint-e za podešavanje limita normalne vrednosti za sve parametre</a:t>
            </a:r>
          </a:p>
          <a:p>
            <a:r>
              <a:rPr lang="sr-Latn-RS" sz="2000"/>
              <a:t>Osluškuje „environment-data“ topic na EdgeX-u </a:t>
            </a:r>
          </a:p>
          <a:p>
            <a:r>
              <a:rPr lang="sr-Latn-RS" sz="2000"/>
              <a:t>Prima sva očitavanja sa senzora u aplikaciji, i prati njihove vrednosti pomoću MonitoringService-a (Singleton)</a:t>
            </a:r>
          </a:p>
          <a:p>
            <a:r>
              <a:rPr lang="sr-Latn-RS" sz="2000"/>
              <a:t>Ako se desi POST zahtev, i za neki parametar se postavi granica, ukoliko taj parametar pređe graničnu vrednost dovoljno puta desiće se „prekoračenje“</a:t>
            </a:r>
          </a:p>
          <a:p>
            <a:r>
              <a:rPr lang="sr-Latn-RS" sz="2000"/>
              <a:t>U tom slučaju, servis šalje odgovarajuću komandu na EdgeX Command endpoint: </a:t>
            </a:r>
          </a:p>
          <a:p>
            <a:pPr lvl="1"/>
            <a:r>
              <a:rPr lang="sr-Latn-RS" sz="1800"/>
              <a:t>http://edgex-core-command:48082/api/v1/device/e606acef-b6a9-471a-b2a8-e01e5eb34987/command/0032615f-20f6-4aef-88dd-2256e46937fd</a:t>
            </a:r>
          </a:p>
        </p:txBody>
      </p:sp>
    </p:spTree>
    <p:extLst>
      <p:ext uri="{BB962C8B-B14F-4D97-AF65-F5344CB8AC3E}">
        <p14:creationId xmlns:p14="http://schemas.microsoft.com/office/powerpoint/2010/main" val="408407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0A8-C970-3FED-78C6-6BEB201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– EdgeX konfiguracija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313E-9635-17BF-271B-A2356BA4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EdgeX je podešen da koristi Mosquitto Message Broker u okviru sistema</a:t>
            </a:r>
          </a:p>
          <a:p>
            <a:r>
              <a:rPr lang="sr-Latn-RS" sz="2000"/>
              <a:t>Podešeni su senzori (sensorClusterDeviceProfile.yml) pomoću odgovarajućih zahteva ka EdgeX-u</a:t>
            </a:r>
          </a:p>
          <a:p>
            <a:r>
              <a:rPr lang="sr-Latn-RS" sz="2000"/>
              <a:t>Podešena je aplikacija koja služi kao aktuator (Color App)</a:t>
            </a:r>
          </a:p>
          <a:p>
            <a:pPr lvl="1"/>
            <a:r>
              <a:rPr lang="sr-Latn-RS" sz="1800"/>
              <a:t>Ova aplikacija prikazuje boju kao status</a:t>
            </a:r>
          </a:p>
          <a:p>
            <a:pPr lvl="1"/>
            <a:r>
              <a:rPr lang="sr-Latn-RS" sz="1800"/>
              <a:t>Ako je neki parametar prekoračio podešeni limit, šalje se zahtev ka EdgeX-ovom endpointu za aktuator</a:t>
            </a:r>
          </a:p>
          <a:p>
            <a:pPr lvl="1"/>
            <a:r>
              <a:rPr lang="sr-Latn-RS" sz="1800"/>
              <a:t>EdgeX zatim parsira zahtev i prosleđuje ga samoj aplikaciji koja će prikazati boju koja odgovara datom parametru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683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29A-4CD0-B68C-A0FE-2610FCD5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6754-CF85-8C7A-3AA2-B263C11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76" y="6302747"/>
            <a:ext cx="3332441" cy="344967"/>
          </a:xfrm>
        </p:spPr>
        <p:txBody>
          <a:bodyPr>
            <a:normAutofit lnSpcReduction="10000"/>
          </a:bodyPr>
          <a:lstStyle/>
          <a:p>
            <a:r>
              <a:rPr lang="sr-Latn-RS"/>
              <a:t>Username i password: admin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9DE22-DEFF-973D-C8CB-CF755D31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862859"/>
            <a:ext cx="8919474" cy="42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9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29A-4CD0-B68C-A0FE-2610FCD5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3 -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6754-CF85-8C7A-3AA2-B263C11C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772" y="4125382"/>
            <a:ext cx="3332441" cy="344967"/>
          </a:xfrm>
        </p:spPr>
        <p:txBody>
          <a:bodyPr>
            <a:normAutofit lnSpcReduction="10000"/>
          </a:bodyPr>
          <a:lstStyle/>
          <a:p>
            <a:r>
              <a:rPr lang="sr-Latn-RS"/>
              <a:t>Datasource je InfluxDB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07A09-77E9-C533-ABA0-EC518F24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4" y="1820003"/>
            <a:ext cx="6074762" cy="495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329A-4CD0-B68C-A0FE-2610FCD59D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sr-Latn-RS"/>
              <a:t>Projekat 3 - Grafana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6754-CF85-8C7A-3AA2-B263C11C90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5006" y="3524091"/>
            <a:ext cx="3332162" cy="344487"/>
          </a:xfrm>
        </p:spPr>
        <p:txBody>
          <a:bodyPr>
            <a:normAutofit lnSpcReduction="10000"/>
          </a:bodyPr>
          <a:lstStyle/>
          <a:p>
            <a:r>
              <a:rPr lang="sr-Latn-RS"/>
              <a:t>Podešavanje grafika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45E09-27CA-72E8-DF07-1F30548C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2" y="701675"/>
            <a:ext cx="5759741" cy="598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7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F1F59-9702-3E40-87F4-73A663A4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" y="1133299"/>
            <a:ext cx="11356848" cy="242371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A7485-9762-5E5F-A870-3AFE929F3A85}"/>
              </a:ext>
            </a:extLst>
          </p:cNvPr>
          <p:cNvSpPr txBox="1">
            <a:spLocks/>
          </p:cNvSpPr>
          <p:nvPr/>
        </p:nvSpPr>
        <p:spPr>
          <a:xfrm>
            <a:off x="1325182" y="3999579"/>
            <a:ext cx="9711626" cy="1853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Prikaz grafika</a:t>
            </a:r>
          </a:p>
          <a:p>
            <a:r>
              <a:rPr lang="sr-Latn-RS"/>
              <a:t>Temperatura i vlažnost vazduha su izostavljeni iz razloga što su njihove vrednosti daleko veće od vrednosti za LPG, CO i dim, te se one ne bi videle korektno na grafiku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0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24F1E8-64B7-8072-EAFC-FC584A5E6AA0}"/>
              </a:ext>
            </a:extLst>
          </p:cNvPr>
          <p:cNvSpPr txBox="1">
            <a:spLocks/>
          </p:cNvSpPr>
          <p:nvPr/>
        </p:nvSpPr>
        <p:spPr>
          <a:xfrm>
            <a:off x="4053078" y="2463975"/>
            <a:ext cx="4085844" cy="1930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4800"/>
              <a:t>Hvala na pažnji!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1333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BB95-CE50-E631-E7E2-AC772EE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Projekat 1 – </a:t>
            </a:r>
            <a:r>
              <a:rPr lang="sr-Latn-RS"/>
              <a:t>Pametni sat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F0D1-7753-D583-C265-97125517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77992" cy="4092288"/>
          </a:xfrm>
        </p:spPr>
        <p:txBody>
          <a:bodyPr/>
          <a:lstStyle/>
          <a:p>
            <a:r>
              <a:rPr lang="sr-Latn-RS" sz="2000"/>
              <a:t>Tema: sistem za analizu fizioloških podataka dobijenih sa pametnog sata ili narukvice</a:t>
            </a:r>
          </a:p>
          <a:p>
            <a:r>
              <a:rPr lang="sr-Latn-RS" sz="2000"/>
              <a:t>Dataset: Blood Pressure Data (</a:t>
            </a:r>
            <a:r>
              <a:rPr lang="sr-Latn-RS" sz="2000">
                <a:hlinkClick r:id="rId2"/>
              </a:rPr>
              <a:t>https://dataverse.harvard.edu/file.xhtml?persistentId=doi:10.7910/DVN/EA1SAP/VBHTIQ&amp;version=1.1</a:t>
            </a:r>
            <a:r>
              <a:rPr lang="sr-Latn-RS" sz="2000"/>
              <a:t>)</a:t>
            </a:r>
          </a:p>
          <a:p>
            <a:r>
              <a:rPr lang="sr-Latn-RS" sz="2000"/>
              <a:t>API: Youtube API</a:t>
            </a:r>
          </a:p>
          <a:p>
            <a:r>
              <a:rPr lang="sr-Latn-RS" sz="2000"/>
              <a:t>Mikroservisi:</a:t>
            </a:r>
          </a:p>
          <a:p>
            <a:pPr lvl="1"/>
            <a:r>
              <a:rPr lang="sr-Latn-RS" sz="1800"/>
              <a:t>Data mikroservis</a:t>
            </a:r>
          </a:p>
          <a:p>
            <a:pPr lvl="1"/>
            <a:r>
              <a:rPr lang="sr-Latn-RS" sz="1800"/>
              <a:t>Gateway mikroservis</a:t>
            </a:r>
          </a:p>
          <a:p>
            <a:r>
              <a:rPr lang="sr-Latn-RS" sz="2000"/>
              <a:t>Pomoćna aplikacija:</a:t>
            </a:r>
          </a:p>
          <a:p>
            <a:pPr lvl="1"/>
            <a:r>
              <a:rPr lang="sr-Latn-RS" sz="1800"/>
              <a:t>Sensor App</a:t>
            </a:r>
          </a:p>
        </p:txBody>
      </p:sp>
    </p:spTree>
    <p:extLst>
      <p:ext uri="{BB962C8B-B14F-4D97-AF65-F5344CB8AC3E}">
        <p14:creationId xmlns:p14="http://schemas.microsoft.com/office/powerpoint/2010/main" val="6447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BE89-E5DA-CA95-38A4-7CE659F6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1 -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E9E4-DD89-2AAE-444C-AC94BB11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Sadržaj:</a:t>
            </a:r>
          </a:p>
          <a:p>
            <a:pPr lvl="1"/>
            <a:endParaRPr lang="sr-Latn-RS"/>
          </a:p>
          <a:p>
            <a:endParaRPr lang="sr-Latn-RS" sz="2000"/>
          </a:p>
          <a:p>
            <a:r>
              <a:rPr lang="sr-Latn-RS" sz="2000"/>
              <a:t>Podaci koje koristimo:</a:t>
            </a:r>
          </a:p>
          <a:p>
            <a:pPr lvl="1"/>
            <a:r>
              <a:rPr lang="sr-Latn-RS" sz="1800"/>
              <a:t>Sys – sistolički (gornji) pritisak</a:t>
            </a:r>
          </a:p>
          <a:p>
            <a:pPr lvl="1"/>
            <a:r>
              <a:rPr lang="sr-Latn-RS" sz="1800"/>
              <a:t>Dias – diastolički (donji) pritisak</a:t>
            </a:r>
          </a:p>
          <a:p>
            <a:pPr lvl="1"/>
            <a:r>
              <a:rPr lang="sr-Latn-RS" sz="1800"/>
              <a:t>Pulse – puls </a:t>
            </a:r>
          </a:p>
          <a:p>
            <a:r>
              <a:rPr lang="sr-Latn-RS" sz="2000"/>
              <a:t>Pomoćna aplikacija čita iz dataseta radi simulacije senzora, odnosno pametne narukvice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78CBD-3F3C-34A7-0CE7-7ABDDDD9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43785"/>
            <a:ext cx="10885492" cy="65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2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3AEC-8DD2-5D93-2848-67A474F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pomoćna aplikacija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74F9-956D-96E3-5C33-65FFE64A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/>
              <a:t>Projekat1/sensor-app/smartwatch.js</a:t>
            </a:r>
          </a:p>
          <a:p>
            <a:r>
              <a:rPr lang="sr-Latn-RS" sz="2000"/>
              <a:t>Tehnologija: NodeJS</a:t>
            </a:r>
          </a:p>
          <a:p>
            <a:r>
              <a:rPr lang="sr-Latn-RS" sz="2000"/>
              <a:t>Čita iz Blood_pressure.csv i šalje periodično HTTP POST zahtev ka Gateway servisu, na svakih 5 sekundi</a:t>
            </a:r>
          </a:p>
          <a:p>
            <a:r>
              <a:rPr lang="sr-Latn-RS" sz="2000"/>
              <a:t>Pamti default userID</a:t>
            </a:r>
          </a:p>
          <a:p>
            <a:r>
              <a:rPr lang="sr-Latn-RS" sz="2000"/>
              <a:t>Generiše timestamp u trenutku slanja</a:t>
            </a:r>
          </a:p>
          <a:p>
            <a:r>
              <a:rPr lang="sr-Latn-RS" sz="2000"/>
              <a:t>Šalje { sys, dias, pulse, userID, timestamp } kao POST parametar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6713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AD6C-3DC3-BF77-1945-98024536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Data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0D5-B459-4456-C3AB-204AE481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000"/>
              <a:t>Projekat1/services/data/data.service.js</a:t>
            </a:r>
          </a:p>
          <a:p>
            <a:r>
              <a:rPr lang="sr-Latn-RS" sz="2000"/>
              <a:t>Tehnologija: NodeJS</a:t>
            </a:r>
          </a:p>
          <a:p>
            <a:r>
              <a:rPr lang="sr-Latn-RS" sz="2000"/>
              <a:t>Komunicira sa InfluxDB bazom </a:t>
            </a:r>
          </a:p>
          <a:p>
            <a:r>
              <a:rPr lang="sr-Latn-RS" sz="2000"/>
              <a:t>API:</a:t>
            </a:r>
          </a:p>
          <a:p>
            <a:pPr lvl="1"/>
            <a:r>
              <a:rPr lang="sr-Latn-RS" sz="1800"/>
              <a:t>GET: vraća najnoviji podatak za korisnika sa prosleđenim ID-jem</a:t>
            </a:r>
          </a:p>
          <a:p>
            <a:pPr lvl="1"/>
            <a:r>
              <a:rPr lang="sr-Latn-RS" sz="1800"/>
              <a:t>POST: upisuje primljeni podatak u bazu</a:t>
            </a:r>
          </a:p>
          <a:p>
            <a:pPr lvl="1"/>
            <a:r>
              <a:rPr lang="sr-Latn-RS" sz="1800"/>
              <a:t>PUT: vrši izmenu podatka sa datim timestamp-om za datog korisnika</a:t>
            </a:r>
          </a:p>
          <a:p>
            <a:pPr lvl="1"/>
            <a:r>
              <a:rPr lang="sr-Latn-RS" sz="1800"/>
              <a:t>DELETE: briše sve podatke za korisnika sa prosleđenim ID-jem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789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A236-B50D-B27D-E0C4-0641D3A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1 – Gateeway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611D-06D9-83ED-F2DA-96608480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3728"/>
          </a:xfrm>
        </p:spPr>
        <p:txBody>
          <a:bodyPr/>
          <a:lstStyle/>
          <a:p>
            <a:r>
              <a:rPr lang="en-US" sz="2000"/>
              <a:t>Projekat1/services/gateway/Controllers/GatewayController.cs </a:t>
            </a:r>
            <a:endParaRPr lang="sr-Latn-RS" sz="2000"/>
          </a:p>
          <a:p>
            <a:r>
              <a:rPr lang="sr-Latn-RS" sz="2000"/>
              <a:t>Tehnologija: Dotnet 6.0</a:t>
            </a:r>
          </a:p>
          <a:p>
            <a:r>
              <a:rPr lang="sr-Latn-RS" sz="2000"/>
              <a:t>Prosleđuje i obrađuje REST zahteve koji dolaze u sistem</a:t>
            </a:r>
          </a:p>
          <a:p>
            <a:r>
              <a:rPr lang="sr-Latn-RS" sz="2000"/>
              <a:t>API:</a:t>
            </a:r>
          </a:p>
          <a:p>
            <a:pPr lvl="1"/>
            <a:r>
              <a:rPr lang="sr-Latn-RS" sz="1800"/>
              <a:t>GET: šalje GET zahtev Data mikroservisu, i na osnovu analize trenutnih podataka zaključuje stanje korisnika i preporučuje neki Youtube sadržaj</a:t>
            </a:r>
          </a:p>
          <a:p>
            <a:pPr lvl="1"/>
            <a:r>
              <a:rPr lang="sr-Latn-RS" sz="1800"/>
              <a:t>POST: šalje POST zahtev Data mikroservisu</a:t>
            </a:r>
          </a:p>
          <a:p>
            <a:pPr lvl="1"/>
            <a:r>
              <a:rPr lang="sr-Latn-RS" sz="1800"/>
              <a:t>PUT: šalje PUT zahtev Data mikroservisu</a:t>
            </a:r>
          </a:p>
          <a:p>
            <a:pPr lvl="1"/>
            <a:r>
              <a:rPr lang="sr-Latn-RS" sz="1800"/>
              <a:t>DELETE: šalje DELETE zahtev Data mikroservisu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2157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DF7F-2CCF-4476-15A0-9AE46C2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Proširenje sistema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8CC7E-323E-D694-0088-8C6EFEE7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/>
              <a:t>Dodati servisi: Analytics mikroservis, Notification mikroservis</a:t>
            </a:r>
          </a:p>
          <a:p>
            <a:r>
              <a:rPr lang="sr-Latn-RS" sz="2000" dirty="0"/>
              <a:t>Izmena u Gateway mikroservisu</a:t>
            </a:r>
          </a:p>
          <a:p>
            <a:r>
              <a:rPr lang="sr-Latn-RS" sz="2000" dirty="0"/>
              <a:t>Dodat Message Broker – Mosquitto (MQTT)</a:t>
            </a:r>
          </a:p>
          <a:p>
            <a:r>
              <a:rPr lang="sr-Latn-RS" sz="2000" dirty="0"/>
              <a:t>Korišćenje Ekuiper-a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57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D7B9-CE27-5FC6-2A3B-04EB57BB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Analytics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3BA1-9920-684E-6F68-DD451B54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808"/>
            <a:ext cx="11029615" cy="4626864"/>
          </a:xfrm>
        </p:spPr>
        <p:txBody>
          <a:bodyPr>
            <a:normAutofit/>
          </a:bodyPr>
          <a:lstStyle/>
          <a:p>
            <a:r>
              <a:rPr lang="sr-Latn-RS"/>
              <a:t>Projekti/Projekat/services/analytics/app.py</a:t>
            </a:r>
          </a:p>
          <a:p>
            <a:r>
              <a:rPr lang="sr-Latn-RS"/>
              <a:t>Tehnologija: Python (paho mqtt, grpc)</a:t>
            </a:r>
          </a:p>
          <a:p>
            <a:r>
              <a:rPr lang="sr-Latn-RS"/>
              <a:t>Prima podatke sa topic-a koje publikuje Gateway servis	i pomoću eKuiper-a ih analizira</a:t>
            </a:r>
          </a:p>
          <a:p>
            <a:r>
              <a:rPr lang="sr-Latn-RS"/>
              <a:t>Ako se detektuje značajan događaj, servis ga skladišti u Mongodb bazi i šalje preko gRPC protokola poruku ka Notification mikroservisu</a:t>
            </a:r>
          </a:p>
          <a:p>
            <a:r>
              <a:rPr lang="sr-Latn-RS"/>
              <a:t>Pretplaćen na 4 MQTT topic-a:</a:t>
            </a:r>
          </a:p>
          <a:p>
            <a:pPr lvl="1"/>
            <a:r>
              <a:rPr lang="en-US"/>
              <a:t>analysis/high-pulse</a:t>
            </a:r>
          </a:p>
          <a:p>
            <a:pPr lvl="1"/>
            <a:r>
              <a:rPr lang="en-US"/>
              <a:t>analysis/high-pressure</a:t>
            </a:r>
          </a:p>
          <a:p>
            <a:pPr lvl="1"/>
            <a:r>
              <a:rPr lang="en-US"/>
              <a:t>analysis/low-pulse</a:t>
            </a:r>
          </a:p>
          <a:p>
            <a:pPr lvl="1"/>
            <a:r>
              <a:rPr lang="en-US"/>
              <a:t>analysis/low-pressure</a:t>
            </a:r>
            <a:endParaRPr lang="sr-Latn-RS"/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ED842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sr-Latn-RS" sz="17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Preko ovih topic-a, eKuiper obaveštava o vrednostima pritiska i pulsa van normalnog opsega</a:t>
            </a:r>
          </a:p>
        </p:txBody>
      </p:sp>
    </p:spTree>
    <p:extLst>
      <p:ext uri="{BB962C8B-B14F-4D97-AF65-F5344CB8AC3E}">
        <p14:creationId xmlns:p14="http://schemas.microsoft.com/office/powerpoint/2010/main" val="34342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7272-2965-0AE4-1C1D-DB12ACE1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Projekat 2 – Notification mikroservis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53A5-8B60-EB97-854D-71169AC46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Projekti/Projekat/services/notification/Services/NotificationService.cs</a:t>
            </a:r>
            <a:endParaRPr lang="sr-Latn-RS"/>
          </a:p>
          <a:p>
            <a:r>
              <a:rPr lang="sr-Latn-RS"/>
              <a:t>Tehnologija: Dotnet 6.0</a:t>
            </a:r>
          </a:p>
          <a:p>
            <a:r>
              <a:rPr lang="sr-Latn-RS"/>
              <a:t>Predstavlja gRPC servis koji pruža endpoint za primanje gRPC poruke</a:t>
            </a:r>
          </a:p>
          <a:p>
            <a:r>
              <a:rPr lang="sr-Latn-RS"/>
              <a:t>Klijent (u ovom slučaju Analytics mikroservis) poziva NotifyEvent metodu kojom obavešava servis da se desio neki događaj</a:t>
            </a:r>
          </a:p>
          <a:p>
            <a:r>
              <a:rPr lang="sr-Latn-RS"/>
              <a:t>Metoda NotifyEvent je unarna komunikacija (klijent šalje zahtev i server mu odgovara)</a:t>
            </a:r>
          </a:p>
          <a:p>
            <a:r>
              <a:rPr lang="sr-Latn-RS"/>
              <a:t>Šalje se ime događaja koji se desio i fiziološki parametri koji su izmereni, kao request objekat</a:t>
            </a:r>
          </a:p>
          <a:p>
            <a:r>
              <a:rPr lang="sr-Latn-RS"/>
              <a:t>Notification mikroservis odgovara porukom da je primio događaj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97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179</TotalTime>
  <Words>993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Gill Sans MT</vt:lpstr>
      <vt:lpstr>Wingdings 2</vt:lpstr>
      <vt:lpstr>Dividend</vt:lpstr>
      <vt:lpstr>Servisno-orjentisane arhitekture</vt:lpstr>
      <vt:lpstr>Projekat 1 – Pametni sat</vt:lpstr>
      <vt:lpstr>Projekat 1 - dataset</vt:lpstr>
      <vt:lpstr>Projekat 1 – pomoćna aplikacija</vt:lpstr>
      <vt:lpstr>Projekat 1 – Data mikroservis</vt:lpstr>
      <vt:lpstr>Projekat 1 – Gateeway mikroservis</vt:lpstr>
      <vt:lpstr>Projekat 2 – Proširenje sistema </vt:lpstr>
      <vt:lpstr>Projekat 2 – Analytics mikroservis</vt:lpstr>
      <vt:lpstr>Projekat 2 – Notification mikroservis</vt:lpstr>
      <vt:lpstr>Projekat 3 - Edgex</vt:lpstr>
      <vt:lpstr>Projekat 3 - dataset</vt:lpstr>
      <vt:lpstr>Projekat 3 – visualization mikroservis</vt:lpstr>
      <vt:lpstr>Projekat 3 – Monitoring mikroservis</vt:lpstr>
      <vt:lpstr>Projekat 3 – EdgeX konfiguracija</vt:lpstr>
      <vt:lpstr>Projekat 3 - Grafana</vt:lpstr>
      <vt:lpstr>Projekat 3 - Grafana</vt:lpstr>
      <vt:lpstr>Projekat 3 - Grafana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Servisno-orjentisane arhitekture</dc:title>
  <dc:creator>Nevena Tufegdzic</dc:creator>
  <cp:lastModifiedBy>Teodora S</cp:lastModifiedBy>
  <cp:revision>4</cp:revision>
  <dcterms:created xsi:type="dcterms:W3CDTF">2022-06-28T09:49:39Z</dcterms:created>
  <dcterms:modified xsi:type="dcterms:W3CDTF">2022-07-01T11:57:09Z</dcterms:modified>
</cp:coreProperties>
</file>