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90" r:id="rId2"/>
  </p:sldMasterIdLst>
  <p:sldIdLst>
    <p:sldId id="256" r:id="rId3"/>
    <p:sldId id="257" r:id="rId4"/>
    <p:sldId id="283" r:id="rId5"/>
    <p:sldId id="258" r:id="rId6"/>
    <p:sldId id="259" r:id="rId7"/>
    <p:sldId id="260" r:id="rId8"/>
    <p:sldId id="276" r:id="rId9"/>
    <p:sldId id="261" r:id="rId10"/>
    <p:sldId id="277" r:id="rId11"/>
    <p:sldId id="280" r:id="rId12"/>
    <p:sldId id="278" r:id="rId13"/>
    <p:sldId id="279" r:id="rId14"/>
    <p:sldId id="262" r:id="rId15"/>
    <p:sldId id="284" r:id="rId16"/>
    <p:sldId id="263" r:id="rId17"/>
    <p:sldId id="281" r:id="rId18"/>
    <p:sldId id="282" r:id="rId19"/>
    <p:sldId id="264" r:id="rId20"/>
    <p:sldId id="265" r:id="rId21"/>
    <p:sldId id="285" r:id="rId22"/>
    <p:sldId id="266" r:id="rId23"/>
    <p:sldId id="267" r:id="rId24"/>
    <p:sldId id="269" r:id="rId25"/>
    <p:sldId id="270" r:id="rId26"/>
    <p:sldId id="271" r:id="rId27"/>
    <p:sldId id="272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4AF0-1B33-D54D-CD2D-FCB0E50C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EDB23-8DDB-0647-48FB-C577A5A7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B47C-5E5D-0E3C-C4E7-96FEDCA0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8A60-1F53-07B2-E019-EF4CC7F3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7667-8235-FFFA-A89D-322FE0D9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4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7080-AC5D-A27F-5EF8-6729E81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85CE-3C58-8863-F5EC-3199BA47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04FE-1631-4092-8ABF-509E7252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BEDD-48AA-434E-8A21-9CC289C2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D0D97-743A-8D05-C705-7EC443AE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28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F3B1-0524-BB4F-4F06-373D462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C71B-513A-DB67-2AF1-DBF91A38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A0F2B-729A-4B08-CDC2-D34D85F9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57AF-09B7-C552-A82A-1BD189E8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4F97-06FC-8B03-9832-50D91BC3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B3F1-3BA7-9A1A-D3E6-B1460BF7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907D-31AA-54E6-CC1F-6853D1031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6EF31-13AC-FC35-FA98-B8F33459B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C2A0-D45C-F4B6-0B32-4BAF4FA0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4AF69-EBF8-3028-106A-46E2D40D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99E0-97E4-0019-9FB4-48492221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37F7-DBCB-5EC8-6686-EDC200D7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8944-FC41-4AAE-55C0-265E54709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045DB-023F-7878-885C-2EC0A90F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81918-8495-94FA-D8A0-2B1ADE8C3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DDAD2-2C24-B7B4-BAAE-334E1B3E9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E82B6-B87D-26BC-D317-2FD06263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CE17-B690-48E8-229F-2A7A2517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C15B1-BDC3-BF94-B107-A925CB20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6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AC99-DB30-7A70-F9FB-D57FE143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C97DC-3480-BE0B-FEDF-7ABE760F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2BD55-9E4C-6BA2-8944-FFDEAA42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AD618-5636-E925-2623-BB22C8E9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6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CBA46-DC99-ACB5-EF23-1BC6CB36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93C33-4937-AFF2-44BA-3208353A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3B9BE-DEC2-A57E-3769-730CB30C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7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CA48-7142-C5FD-D629-2AF0E0B6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B55C-D574-C506-5666-D88F23AF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48CA-07FB-4E07-1A88-4617F61F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BBF54-B56A-2392-D604-E5BABB49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EA80-1DB0-F529-EA9D-700DFD98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C902C-7921-A74A-0BD8-04C162FE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EAB9-D7A4-B43A-CE4F-49612B10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953D-6BCF-293E-1B77-CD789C899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A434A-C65B-6CB3-6BE5-9780B3F7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E9BDC-C8A6-AB1D-8B2B-113DA1AD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63E62-45D7-698F-2881-CD1A44F2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970F-E625-1A6C-2C6F-05A3E56F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107-D5D3-F7D8-384E-B14ADC16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405F1-4EDF-0305-EB31-F061AA0DD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D273-D934-D3DC-95EF-EBF6E2A2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9067-9707-9BB7-8E3A-6184D821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E0D6-AD48-000F-F711-CABEBE76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0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A5A26-E21A-C1E7-C151-AE91896E1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431E2-9493-441F-8BC3-86E36162F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51939-6AE6-A407-2363-8D598C6E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72AC-F3F3-88EA-4BC2-C878E6CB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57A5-7904-5756-6E1C-9D4C3325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21377-201D-FF1F-847F-D4AA56FC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BA53B-BE62-5409-252D-F001434B0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C4D3F-5739-C50A-56F1-B99370D9E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3B56-25BA-002E-7634-0BFAF787B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4C3-2D09-BB2D-7D6D-1A764716A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3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arystafford/environmental-sensor-data-132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verse.harvard.edu/file.xhtml?persistentId=doi:10.7910/DVN/EA1SAP/VBHTIQ&amp;version=1.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C813-6E4B-E434-D8A3-677F829BF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Servisno-orjentisane</a:t>
            </a:r>
            <a:r>
              <a:rPr lang="en-US"/>
              <a:t> </a:t>
            </a:r>
            <a:r>
              <a:rPr lang="en-US" err="1"/>
              <a:t>arhitekture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64522-221E-095E-AAE7-264950650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Odbrana</a:t>
            </a:r>
            <a:r>
              <a:rPr lang="en-US"/>
              <a:t> </a:t>
            </a:r>
            <a:r>
              <a:rPr lang="en-US" err="1"/>
              <a:t>projekata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1116EF-9DDD-A23B-E1A3-573D4C880401}"/>
              </a:ext>
            </a:extLst>
          </p:cNvPr>
          <p:cNvSpPr txBox="1">
            <a:spLocks/>
          </p:cNvSpPr>
          <p:nvPr/>
        </p:nvSpPr>
        <p:spPr>
          <a:xfrm>
            <a:off x="7841663" y="5337778"/>
            <a:ext cx="3733077" cy="1169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cap="none">
                <a:solidFill>
                  <a:schemeClr val="bg1"/>
                </a:solidFill>
              </a:rPr>
              <a:t>Teodora </a:t>
            </a:r>
            <a:r>
              <a:rPr lang="en-US" sz="2000" cap="none" err="1">
                <a:solidFill>
                  <a:schemeClr val="bg1"/>
                </a:solidFill>
              </a:rPr>
              <a:t>Stamenkovi</a:t>
            </a:r>
            <a:r>
              <a:rPr lang="sr-Latn-RS" sz="2000" cap="none">
                <a:solidFill>
                  <a:schemeClr val="bg1"/>
                </a:solidFill>
              </a:rPr>
              <a:t>ć, 17414</a:t>
            </a:r>
          </a:p>
          <a:p>
            <a:pPr algn="r"/>
            <a:r>
              <a:rPr lang="sr-Latn-RS" sz="2000" cap="none">
                <a:solidFill>
                  <a:schemeClr val="bg1"/>
                </a:solidFill>
              </a:rPr>
              <a:t>Nevena Tufegdžić, 17506</a:t>
            </a:r>
          </a:p>
        </p:txBody>
      </p:sp>
    </p:spTree>
    <p:extLst>
      <p:ext uri="{BB962C8B-B14F-4D97-AF65-F5344CB8AC3E}">
        <p14:creationId xmlns:p14="http://schemas.microsoft.com/office/powerpoint/2010/main" val="82470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115CC2B-3CD5-DB07-1794-07F32EEA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4" y="1307505"/>
            <a:ext cx="11313111" cy="55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744C-49CB-BE82-76C8-3559507E4A36}"/>
              </a:ext>
            </a:extLst>
          </p:cNvPr>
          <p:cNvSpPr txBox="1">
            <a:spLocks/>
          </p:cNvSpPr>
          <p:nvPr/>
        </p:nvSpPr>
        <p:spPr>
          <a:xfrm>
            <a:off x="439444" y="639194"/>
            <a:ext cx="7887810" cy="585926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800" cap="small"/>
              <a:t>Poziv GetStatus metode iz Postman-a</a:t>
            </a:r>
            <a:endParaRPr lang="en-US" sz="2800" cap="small"/>
          </a:p>
        </p:txBody>
      </p:sp>
    </p:spTree>
    <p:extLst>
      <p:ext uri="{BB962C8B-B14F-4D97-AF65-F5344CB8AC3E}">
        <p14:creationId xmlns:p14="http://schemas.microsoft.com/office/powerpoint/2010/main" val="359041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9DF9FEA-71C9-67B5-9FF5-DF4CB971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1450"/>
            <a:ext cx="12192000" cy="541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EC82-E9CF-B119-C2B2-7075EC5B4103}"/>
              </a:ext>
            </a:extLst>
          </p:cNvPr>
          <p:cNvSpPr txBox="1">
            <a:spLocks/>
          </p:cNvSpPr>
          <p:nvPr/>
        </p:nvSpPr>
        <p:spPr>
          <a:xfrm>
            <a:off x="371864" y="692460"/>
            <a:ext cx="4999126" cy="585926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800" cap="small"/>
              <a:t>Vizualizacija u Grafani</a:t>
            </a:r>
            <a:endParaRPr lang="en-US" sz="2800" cap="small"/>
          </a:p>
        </p:txBody>
      </p:sp>
    </p:spTree>
    <p:extLst>
      <p:ext uri="{BB962C8B-B14F-4D97-AF65-F5344CB8AC3E}">
        <p14:creationId xmlns:p14="http://schemas.microsoft.com/office/powerpoint/2010/main" val="70834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169407E-3966-B12B-BDA7-2A97737FA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9950"/>
            <a:ext cx="12192000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6126932-1958-FD7B-461F-57FC8144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8933"/>
            <a:ext cx="12192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2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DF7F-2CCF-4476-15A0-9AE46C28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2 – Proširenje sistema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CC7E-323E-D694-0088-8C6EFEE7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/>
              <a:t>Dodati servisi: Analytics mikroservis, Notification mikroservis</a:t>
            </a:r>
          </a:p>
          <a:p>
            <a:r>
              <a:rPr lang="sr-Latn-RS" sz="2000"/>
              <a:t>Izmena u Gateway mikroservisu</a:t>
            </a:r>
          </a:p>
          <a:p>
            <a:r>
              <a:rPr lang="sr-Latn-RS" sz="2000"/>
              <a:t>Dodat Message Broker – Mosquitto (MQTT)</a:t>
            </a:r>
          </a:p>
          <a:p>
            <a:r>
              <a:rPr lang="sr-Latn-RS" sz="2000"/>
              <a:t>Korišćenje eKuiper-a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957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98FAAC5-78BA-7B7E-B172-3403B10F2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67" y="145539"/>
            <a:ext cx="7838983" cy="656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952836-A6DD-A5A0-8484-0A3B179CBC0A}"/>
              </a:ext>
            </a:extLst>
          </p:cNvPr>
          <p:cNvSpPr txBox="1">
            <a:spLocks/>
          </p:cNvSpPr>
          <p:nvPr/>
        </p:nvSpPr>
        <p:spPr>
          <a:xfrm>
            <a:off x="377300" y="372863"/>
            <a:ext cx="3395709" cy="585926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800" cap="small"/>
              <a:t>Arhitektura Projekta 2</a:t>
            </a:r>
            <a:endParaRPr lang="en-US" sz="2800" cap="small"/>
          </a:p>
        </p:txBody>
      </p:sp>
    </p:spTree>
    <p:extLst>
      <p:ext uri="{BB962C8B-B14F-4D97-AF65-F5344CB8AC3E}">
        <p14:creationId xmlns:p14="http://schemas.microsoft.com/office/powerpoint/2010/main" val="381105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D7B9-CE27-5FC6-2A3B-04EB57BB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2 – Analytics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3BA1-9920-684E-6F68-DD451B54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808"/>
            <a:ext cx="11029615" cy="4626864"/>
          </a:xfrm>
        </p:spPr>
        <p:txBody>
          <a:bodyPr>
            <a:normAutofit/>
          </a:bodyPr>
          <a:lstStyle/>
          <a:p>
            <a:r>
              <a:rPr lang="sr-Latn-RS"/>
              <a:t>Projekti/Projekat/services/analytics/app.py</a:t>
            </a:r>
          </a:p>
          <a:p>
            <a:r>
              <a:rPr lang="sr-Latn-RS"/>
              <a:t>Tehnologija: Python (paho mqtt, grpc)</a:t>
            </a:r>
          </a:p>
          <a:p>
            <a:r>
              <a:rPr lang="sr-Latn-RS"/>
              <a:t>Prima podatke sa topic-a koje publikuje Gateway servis	i pomoću eKuiper-a ih analizira</a:t>
            </a:r>
          </a:p>
          <a:p>
            <a:r>
              <a:rPr lang="sr-Latn-RS"/>
              <a:t>Ako se detektuje značajan događaj, servis ga skladišti u Mongodb bazi i šalje preko gRPC protokola poruku ka Notification mikroservisu</a:t>
            </a:r>
          </a:p>
          <a:p>
            <a:r>
              <a:rPr lang="sr-Latn-RS"/>
              <a:t>Pretplaćen na 4 MQTT topic-a:</a:t>
            </a:r>
          </a:p>
          <a:p>
            <a:pPr lvl="1"/>
            <a:r>
              <a:rPr lang="en-US"/>
              <a:t>analysis/high-pulse</a:t>
            </a:r>
          </a:p>
          <a:p>
            <a:pPr lvl="1"/>
            <a:r>
              <a:rPr lang="en-US"/>
              <a:t>analysis/high-pressure</a:t>
            </a:r>
          </a:p>
          <a:p>
            <a:pPr lvl="1"/>
            <a:r>
              <a:rPr lang="en-US"/>
              <a:t>analysis/low-pulse</a:t>
            </a:r>
          </a:p>
          <a:p>
            <a:pPr lvl="1"/>
            <a:r>
              <a:rPr lang="en-US"/>
              <a:t>analysis/low-pressure</a:t>
            </a:r>
            <a:endParaRPr lang="sr-Latn-RS"/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sr-Latn-RS" sz="17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Preko ovih topic-a, eKuiper obaveštava o vrednostima pritiska i pulsa van normalnog opsega</a:t>
            </a:r>
          </a:p>
        </p:txBody>
      </p:sp>
    </p:spTree>
    <p:extLst>
      <p:ext uri="{BB962C8B-B14F-4D97-AF65-F5344CB8AC3E}">
        <p14:creationId xmlns:p14="http://schemas.microsoft.com/office/powerpoint/2010/main" val="343426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9EC1F4-6C53-C25B-8461-E3F86CCC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6" y="1335811"/>
            <a:ext cx="8441647" cy="53357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B2AC49-B9A2-3913-7DBB-F28E9E08377D}"/>
              </a:ext>
            </a:extLst>
          </p:cNvPr>
          <p:cNvSpPr txBox="1">
            <a:spLocks/>
          </p:cNvSpPr>
          <p:nvPr/>
        </p:nvSpPr>
        <p:spPr>
          <a:xfrm>
            <a:off x="389619" y="675381"/>
            <a:ext cx="4999126" cy="585926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800" cap="small"/>
              <a:t>Konfiguracija eKuiper-a</a:t>
            </a:r>
            <a:endParaRPr lang="en-US" sz="2800" cap="small"/>
          </a:p>
        </p:txBody>
      </p:sp>
    </p:spTree>
    <p:extLst>
      <p:ext uri="{BB962C8B-B14F-4D97-AF65-F5344CB8AC3E}">
        <p14:creationId xmlns:p14="http://schemas.microsoft.com/office/powerpoint/2010/main" val="308584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DA8D0-6860-03F7-51D3-BFD42D1C3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0" y="870011"/>
            <a:ext cx="4227732" cy="5678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06EF51-3191-F96D-3DAC-C6CEC695F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55" y="870011"/>
            <a:ext cx="4960875" cy="1793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32531-3DB1-5FDC-30D9-B47C0FC4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55" y="2762803"/>
            <a:ext cx="6847449" cy="3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7272-2965-0AE4-1C1D-DB12ACE1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2 – Notification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53A5-8B60-EB97-854D-71169AC4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Projekti/Projekat/services/notification/Services/NotificationService.cs</a:t>
            </a:r>
            <a:endParaRPr lang="sr-Latn-RS"/>
          </a:p>
          <a:p>
            <a:r>
              <a:rPr lang="sr-Latn-RS"/>
              <a:t>Tehnologija: Dotnet 6.0</a:t>
            </a:r>
          </a:p>
          <a:p>
            <a:r>
              <a:rPr lang="sr-Latn-RS"/>
              <a:t>Predstavlja gRPC servis koji pruža endpoint za primanje gRPC poruke</a:t>
            </a:r>
          </a:p>
          <a:p>
            <a:r>
              <a:rPr lang="sr-Latn-RS"/>
              <a:t>Klijent (u ovom slučaju Analytics mikroservis) poziva NotifyEvent metodu kojom obavešava servis da se desio neki događaj</a:t>
            </a:r>
          </a:p>
          <a:p>
            <a:r>
              <a:rPr lang="sr-Latn-RS"/>
              <a:t>Metoda NotifyEvent je unarna komunikacija (klijent šalje zahtev i server mu odgovara)</a:t>
            </a:r>
          </a:p>
          <a:p>
            <a:r>
              <a:rPr lang="sr-Latn-RS"/>
              <a:t>Šalje se ime događaja koji se desio i fiziološki parametri koji su izmereni, kao request objekat</a:t>
            </a:r>
          </a:p>
          <a:p>
            <a:r>
              <a:rPr lang="sr-Latn-RS"/>
              <a:t>Notification mikroservis odgovara porukom da je primio događaj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0C2B-FBDD-4AD8-D6A0-8748C0D3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3 - Edgex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86E8-8BE5-D726-CCF2-E89F57D4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0888"/>
          </a:xfrm>
        </p:spPr>
        <p:txBody>
          <a:bodyPr>
            <a:normAutofit/>
          </a:bodyPr>
          <a:lstStyle/>
          <a:p>
            <a:r>
              <a:rPr lang="sr-Latn-RS" sz="2000"/>
              <a:t>Tema: sistem za praćenje parametara okruženja u okviru industrijskog objekta</a:t>
            </a:r>
          </a:p>
          <a:p>
            <a:r>
              <a:rPr lang="sr-Latn-RS" sz="2000"/>
              <a:t>Dataset: Environmental Sensor Telemetry Data (</a:t>
            </a:r>
            <a:r>
              <a:rPr lang="sr-Latn-RS" sz="2000">
                <a:hlinkClick r:id="rId2"/>
              </a:rPr>
              <a:t>https://www.kaggle.com/datasets/garystafford/environmental-sensor-data-132k</a:t>
            </a:r>
            <a:r>
              <a:rPr lang="sr-Latn-RS" sz="2000"/>
              <a:t>)</a:t>
            </a:r>
          </a:p>
          <a:p>
            <a:r>
              <a:rPr lang="sr-Latn-RS" sz="2000"/>
              <a:t>Mikroservisi:</a:t>
            </a:r>
          </a:p>
          <a:p>
            <a:pPr lvl="1"/>
            <a:r>
              <a:rPr lang="sr-Latn-RS" sz="1800"/>
              <a:t>Visualization mikroservis</a:t>
            </a:r>
          </a:p>
          <a:p>
            <a:pPr lvl="1"/>
            <a:r>
              <a:rPr lang="sr-Latn-RS" sz="1800"/>
              <a:t>Monitoring mikroservis</a:t>
            </a:r>
          </a:p>
          <a:p>
            <a:r>
              <a:rPr lang="sr-Latn-RS" sz="2000"/>
              <a:t>Pomoćne aplikacije:</a:t>
            </a:r>
          </a:p>
          <a:p>
            <a:pPr lvl="1"/>
            <a:r>
              <a:rPr lang="sr-Latn-RS" sz="1800"/>
              <a:t>Sensor Data Generation</a:t>
            </a:r>
          </a:p>
          <a:p>
            <a:pPr lvl="1"/>
            <a:r>
              <a:rPr lang="sr-Latn-RS" sz="1800"/>
              <a:t>Color App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BB95-CE50-E631-E7E2-AC772EEF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Projekat 1 – </a:t>
            </a:r>
            <a:r>
              <a:rPr lang="sr-Latn-RS"/>
              <a:t>Pametni sat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F0D1-7753-D583-C265-97125517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77992" cy="4092288"/>
          </a:xfrm>
        </p:spPr>
        <p:txBody>
          <a:bodyPr/>
          <a:lstStyle/>
          <a:p>
            <a:r>
              <a:rPr lang="sr-Latn-RS" sz="2000"/>
              <a:t>Tema: sistem za analizu fizioloških podataka dobijenih sa pametnog sata ili narukvice</a:t>
            </a:r>
          </a:p>
          <a:p>
            <a:r>
              <a:rPr lang="sr-Latn-RS" sz="2000"/>
              <a:t>Dataset: Blood Pressure Data (</a:t>
            </a:r>
            <a:r>
              <a:rPr lang="sr-Latn-RS" sz="2000">
                <a:hlinkClick r:id="rId2"/>
              </a:rPr>
              <a:t>https://dataverse.harvard.edu/file.xhtml?persistentId=doi:10.7910/DVN/EA1SAP/VBHTIQ&amp;version=1.1</a:t>
            </a:r>
            <a:r>
              <a:rPr lang="sr-Latn-RS" sz="2000"/>
              <a:t>)</a:t>
            </a:r>
          </a:p>
          <a:p>
            <a:r>
              <a:rPr lang="sr-Latn-RS" sz="2000"/>
              <a:t>API: Youtube API</a:t>
            </a:r>
          </a:p>
          <a:p>
            <a:r>
              <a:rPr lang="sr-Latn-RS" sz="2000"/>
              <a:t>Mikroservisi:</a:t>
            </a:r>
          </a:p>
          <a:p>
            <a:pPr lvl="1"/>
            <a:r>
              <a:rPr lang="sr-Latn-RS" sz="1800"/>
              <a:t>Data mikroservis</a:t>
            </a:r>
          </a:p>
          <a:p>
            <a:pPr lvl="1"/>
            <a:r>
              <a:rPr lang="sr-Latn-RS" sz="1800"/>
              <a:t>Gateway mikroservis</a:t>
            </a:r>
          </a:p>
          <a:p>
            <a:r>
              <a:rPr lang="sr-Latn-RS" sz="2000"/>
              <a:t>Pomoćna aplikacija:</a:t>
            </a:r>
          </a:p>
          <a:p>
            <a:pPr lvl="1"/>
            <a:r>
              <a:rPr lang="sr-Latn-RS" sz="1800"/>
              <a:t>Sensor App</a:t>
            </a:r>
          </a:p>
        </p:txBody>
      </p:sp>
    </p:spTree>
    <p:extLst>
      <p:ext uri="{BB962C8B-B14F-4D97-AF65-F5344CB8AC3E}">
        <p14:creationId xmlns:p14="http://schemas.microsoft.com/office/powerpoint/2010/main" val="644709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94C3922-3F6C-49CD-09BF-732CBC8D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09" y="372863"/>
            <a:ext cx="11477625" cy="61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E7DFCC-0D8B-13CA-F14C-C5C6085B5281}"/>
              </a:ext>
            </a:extLst>
          </p:cNvPr>
          <p:cNvSpPr txBox="1">
            <a:spLocks/>
          </p:cNvSpPr>
          <p:nvPr/>
        </p:nvSpPr>
        <p:spPr>
          <a:xfrm>
            <a:off x="377300" y="372863"/>
            <a:ext cx="3395709" cy="585926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800" cap="small"/>
              <a:t>Arhitektura Projekta 3</a:t>
            </a:r>
            <a:endParaRPr lang="en-US" sz="2800" cap="small"/>
          </a:p>
        </p:txBody>
      </p:sp>
    </p:spTree>
    <p:extLst>
      <p:ext uri="{BB962C8B-B14F-4D97-AF65-F5344CB8AC3E}">
        <p14:creationId xmlns:p14="http://schemas.microsoft.com/office/powerpoint/2010/main" val="113709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BE89-E5DA-CA95-38A4-7CE659F6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3 -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E9E4-DD89-2AAE-444C-AC94BB11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3664"/>
            <a:ext cx="11029615" cy="4882896"/>
          </a:xfrm>
        </p:spPr>
        <p:txBody>
          <a:bodyPr>
            <a:normAutofit/>
          </a:bodyPr>
          <a:lstStyle/>
          <a:p>
            <a:r>
              <a:rPr lang="sr-Latn-RS" sz="2000"/>
              <a:t>Sadržaj:</a:t>
            </a:r>
          </a:p>
          <a:p>
            <a:pPr lvl="1"/>
            <a:endParaRPr lang="sr-Latn-RS"/>
          </a:p>
          <a:p>
            <a:endParaRPr lang="sr-Latn-RS" sz="2000"/>
          </a:p>
          <a:p>
            <a:r>
              <a:rPr lang="sr-Latn-RS" sz="2000"/>
              <a:t>Podaci koje koristimo:</a:t>
            </a:r>
          </a:p>
          <a:p>
            <a:pPr lvl="1"/>
            <a:r>
              <a:rPr lang="sr-Latn-RS" sz="1800"/>
              <a:t>co – ugljen-monoksid (ppm ili mg/L)</a:t>
            </a:r>
          </a:p>
          <a:p>
            <a:pPr lvl="1"/>
            <a:r>
              <a:rPr lang="sr-Latn-RS" sz="1800"/>
              <a:t>humidity – vlažnost vazduha (%)</a:t>
            </a:r>
          </a:p>
          <a:p>
            <a:pPr lvl="1"/>
            <a:r>
              <a:rPr lang="sr-Latn-RS" sz="1800"/>
              <a:t>lpg – liquified petroleum gas (ppm ili mg/L)</a:t>
            </a:r>
          </a:p>
          <a:p>
            <a:pPr lvl="1"/>
            <a:r>
              <a:rPr lang="sr-Latn-RS" sz="1800"/>
              <a:t>smoke – količina dima (ppm ili mg/L)</a:t>
            </a:r>
          </a:p>
          <a:p>
            <a:pPr lvl="1"/>
            <a:r>
              <a:rPr lang="sr-Latn-RS" sz="1800"/>
              <a:t>temp – temperatura (stepeni C) </a:t>
            </a:r>
          </a:p>
          <a:p>
            <a:r>
              <a:rPr lang="sr-Latn-RS" sz="2000"/>
              <a:t>Pomoćna aplikacija Sensor Data Generation čita iz dataseta radi simulacije senzora, i šalje na EdgeX endpoint za očitavanja senzorskog klastera:</a:t>
            </a:r>
          </a:p>
          <a:p>
            <a:pPr lvl="1"/>
            <a:r>
              <a:rPr lang="en-US" sz="1800"/>
              <a:t>edgexip = 'http://localhost:49986/api/v1/resource/Environment_sensor_cluster_01/'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8569C-203F-CDF4-1AF4-5B888449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0" y="2368296"/>
            <a:ext cx="7144556" cy="6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00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AD6C-3DC3-BF77-1945-98024536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– visualization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B0D5-B459-4456-C3AB-204AE481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/>
              <a:t>SOA/Projekti/Projekat3/edgex/visualization/app.py</a:t>
            </a:r>
          </a:p>
          <a:p>
            <a:r>
              <a:rPr lang="sr-Latn-RS" sz="2000"/>
              <a:t>Tehnologija: Python (paho mqtt, influxdb client)</a:t>
            </a:r>
          </a:p>
          <a:p>
            <a:r>
              <a:rPr lang="sr-Latn-RS" sz="2000"/>
              <a:t>Komunicira sa InfluxDB bazom </a:t>
            </a:r>
          </a:p>
          <a:p>
            <a:r>
              <a:rPr lang="sr-Latn-RS" sz="2000"/>
              <a:t>Osluškuje „environment-data“ topic na EdgeX-u (MQTT tehnologija)</a:t>
            </a:r>
          </a:p>
          <a:p>
            <a:r>
              <a:rPr lang="sr-Latn-RS" sz="2000"/>
              <a:t>Prima sva očitavanja sa senzora i skladišti ih u InfluxDB</a:t>
            </a:r>
          </a:p>
          <a:p>
            <a:r>
              <a:rPr lang="sr-Latn-RS" sz="2000"/>
              <a:t>InfluxDB je zaseban Docker kontejner u okviru projekta</a:t>
            </a:r>
          </a:p>
          <a:p>
            <a:r>
              <a:rPr lang="sr-Latn-RS" sz="2000"/>
              <a:t>Dodatni Docker kontejner sadrži Grafana mikroservis koja vrši prikaz podataka upisanih u bazu</a:t>
            </a:r>
          </a:p>
        </p:txBody>
      </p:sp>
    </p:spTree>
    <p:extLst>
      <p:ext uri="{BB962C8B-B14F-4D97-AF65-F5344CB8AC3E}">
        <p14:creationId xmlns:p14="http://schemas.microsoft.com/office/powerpoint/2010/main" val="3394344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AD6C-3DC3-BF77-1945-98024536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– Monitoring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B0D5-B459-4456-C3AB-204AE481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4520"/>
            <a:ext cx="11029615" cy="4617720"/>
          </a:xfrm>
        </p:spPr>
        <p:txBody>
          <a:bodyPr>
            <a:normAutofit/>
          </a:bodyPr>
          <a:lstStyle/>
          <a:p>
            <a:r>
              <a:rPr lang="sr-Latn-RS" sz="2000"/>
              <a:t>SOA/Projekti/Projekat3/edgex/monitoring/Controllers/MonitoringController.cs</a:t>
            </a:r>
          </a:p>
          <a:p>
            <a:r>
              <a:rPr lang="sr-Latn-RS" sz="2000"/>
              <a:t>Tehnologija: Dotnet 6.0</a:t>
            </a:r>
          </a:p>
          <a:p>
            <a:r>
              <a:rPr lang="sr-Latn-RS" sz="2000"/>
              <a:t>Sadrži POST endpoint-e za podešavanje limita normalne vrednosti za sve parametre</a:t>
            </a:r>
          </a:p>
          <a:p>
            <a:r>
              <a:rPr lang="sr-Latn-RS" sz="2000"/>
              <a:t>Osluškuje „environment-data“ topic na EdgeX-u </a:t>
            </a:r>
          </a:p>
          <a:p>
            <a:r>
              <a:rPr lang="sr-Latn-RS" sz="2000"/>
              <a:t>Prima sva očitavanja sa senzora u aplikaciji, i prati njihove vrednosti pomoću MonitoringService-a (Singleton)</a:t>
            </a:r>
          </a:p>
          <a:p>
            <a:r>
              <a:rPr lang="sr-Latn-RS" sz="2000"/>
              <a:t>Ako se desi POST zahtev, i za neki parametar se postavi granica, ukoliko taj parametar pređe graničnu vrednost dovoljno puta desiće se „prekoračenje“</a:t>
            </a:r>
          </a:p>
          <a:p>
            <a:r>
              <a:rPr lang="sr-Latn-RS" sz="2000"/>
              <a:t>U tom slučaju, servis šalje odgovarajuću komandu na EdgeX Command endpoint: </a:t>
            </a:r>
          </a:p>
          <a:p>
            <a:pPr lvl="1"/>
            <a:r>
              <a:rPr lang="sr-Latn-RS" sz="1800"/>
              <a:t>http://edgex-core-command:48082/api/v1/device/e606acef-b6a9-471a-b2a8-e01e5eb34987/command/0032615f-20f6-4aef-88dd-2256e46937fd</a:t>
            </a:r>
          </a:p>
        </p:txBody>
      </p:sp>
    </p:spTree>
    <p:extLst>
      <p:ext uri="{BB962C8B-B14F-4D97-AF65-F5344CB8AC3E}">
        <p14:creationId xmlns:p14="http://schemas.microsoft.com/office/powerpoint/2010/main" val="408407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50A8-C970-3FED-78C6-6BEB201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– EdgeX konfiguracija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313E-9635-17BF-271B-A2356BA4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/>
              <a:t>EdgeX je podešen da koristi Mosquitto Message Broker u okviru sistema</a:t>
            </a:r>
          </a:p>
          <a:p>
            <a:r>
              <a:rPr lang="sr-Latn-RS" sz="2000"/>
              <a:t>Podešeni su senzori (sensorClusterDeviceProfile.yml) pomoću odgovarajućih zahteva ka EdgeX-u</a:t>
            </a:r>
          </a:p>
          <a:p>
            <a:r>
              <a:rPr lang="sr-Latn-RS" sz="2000"/>
              <a:t>Podešena je aplikacija koja služi kao aktuator (Color App)</a:t>
            </a:r>
          </a:p>
          <a:p>
            <a:pPr lvl="1"/>
            <a:r>
              <a:rPr lang="sr-Latn-RS" sz="1800"/>
              <a:t>Ova aplikacija prikazuje boju kao status</a:t>
            </a:r>
          </a:p>
          <a:p>
            <a:pPr lvl="1"/>
            <a:r>
              <a:rPr lang="sr-Latn-RS" sz="1800"/>
              <a:t>Ako je neki parametar prekoračio podešeni limit, šalje se zahtev ka EdgeX-ovom endpointu za aktuator</a:t>
            </a:r>
          </a:p>
          <a:p>
            <a:pPr lvl="1"/>
            <a:r>
              <a:rPr lang="sr-Latn-RS" sz="1800"/>
              <a:t>EdgeX zatim parsira zahtev i prosleđuje ga samoj aplikaciji koja će prikazati boju koja odgovara datom parametru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0683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329A-4CD0-B68C-A0FE-2610FCD5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3 - Grafana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6754-CF85-8C7A-3AA2-B263C11C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76" y="6302747"/>
            <a:ext cx="3332441" cy="344967"/>
          </a:xfrm>
        </p:spPr>
        <p:txBody>
          <a:bodyPr>
            <a:normAutofit lnSpcReduction="10000"/>
          </a:bodyPr>
          <a:lstStyle/>
          <a:p>
            <a:r>
              <a:rPr lang="sr-Latn-RS"/>
              <a:t>Username i password: admin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9DE22-DEFF-973D-C8CB-CF755D31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862859"/>
            <a:ext cx="8919474" cy="42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7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329A-4CD0-B68C-A0FE-2610FCD59D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sr-Latn-RS"/>
              <a:t>Projekat 3 - Grafana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6754-CF85-8C7A-3AA2-B263C11C90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9328" y="5921163"/>
            <a:ext cx="3631044" cy="470324"/>
          </a:xfrm>
        </p:spPr>
        <p:txBody>
          <a:bodyPr>
            <a:normAutofit/>
          </a:bodyPr>
          <a:lstStyle/>
          <a:p>
            <a:r>
              <a:rPr lang="sr-Latn-RS" sz="2000"/>
              <a:t>Datasource je InfluxDB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07A09-77E9-C533-ABA0-EC518F24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0" y="639870"/>
            <a:ext cx="6074762" cy="4955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BEB55-5167-C1EA-ABE0-CB981376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559" y="639870"/>
            <a:ext cx="5759741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4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4A7485-9762-5E5F-A870-3AFE929F3A85}"/>
              </a:ext>
            </a:extLst>
          </p:cNvPr>
          <p:cNvSpPr txBox="1">
            <a:spLocks/>
          </p:cNvSpPr>
          <p:nvPr/>
        </p:nvSpPr>
        <p:spPr>
          <a:xfrm>
            <a:off x="6658032" y="2816461"/>
            <a:ext cx="5204133" cy="271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000"/>
              <a:t>Prikaz grafika</a:t>
            </a:r>
          </a:p>
          <a:p>
            <a:r>
              <a:rPr lang="sr-Latn-RS" sz="2000"/>
              <a:t>Temperatura i vlažnost vazduha su izostavljeni iz razloga što su njihove vrednosti daleko veće od vrednosti za LPG, CO i dim, te se one ne bi videle korektno na grafiku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846AF-1E25-6CC4-76CA-033E2C57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9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4547F-E999-1ACB-DB9A-C908E745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99676"/>
            <a:ext cx="6328199" cy="48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0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124F1E8-64B7-8072-EAFC-FC584A5E6AA0}"/>
              </a:ext>
            </a:extLst>
          </p:cNvPr>
          <p:cNvSpPr txBox="1">
            <a:spLocks/>
          </p:cNvSpPr>
          <p:nvPr/>
        </p:nvSpPr>
        <p:spPr>
          <a:xfrm>
            <a:off x="4053078" y="2463975"/>
            <a:ext cx="4085844" cy="193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800"/>
              <a:t>Hvala na pažnji!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133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9E430C-1568-D11D-A52A-59EDF077B6F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262" y="639194"/>
            <a:ext cx="7537137" cy="615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D0CFE9-4021-5B75-223F-46FC33D8D5AD}"/>
              </a:ext>
            </a:extLst>
          </p:cNvPr>
          <p:cNvSpPr txBox="1">
            <a:spLocks/>
          </p:cNvSpPr>
          <p:nvPr/>
        </p:nvSpPr>
        <p:spPr>
          <a:xfrm>
            <a:off x="439444" y="639194"/>
            <a:ext cx="7887810" cy="585926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800" cap="small"/>
              <a:t>Arhitektura Projekta 1</a:t>
            </a:r>
            <a:endParaRPr lang="en-US" sz="2800" cap="small"/>
          </a:p>
        </p:txBody>
      </p:sp>
    </p:spTree>
    <p:extLst>
      <p:ext uri="{BB962C8B-B14F-4D97-AF65-F5344CB8AC3E}">
        <p14:creationId xmlns:p14="http://schemas.microsoft.com/office/powerpoint/2010/main" val="10194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BE89-E5DA-CA95-38A4-7CE659F6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1 -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E9E4-DD89-2AAE-444C-AC94BB11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/>
              <a:t>Sadržaj:</a:t>
            </a:r>
          </a:p>
          <a:p>
            <a:pPr lvl="1"/>
            <a:endParaRPr lang="sr-Latn-RS"/>
          </a:p>
          <a:p>
            <a:endParaRPr lang="sr-Latn-RS" sz="2000"/>
          </a:p>
          <a:p>
            <a:r>
              <a:rPr lang="sr-Latn-RS" sz="2000"/>
              <a:t>Podaci koje koristimo:</a:t>
            </a:r>
          </a:p>
          <a:p>
            <a:pPr lvl="1"/>
            <a:r>
              <a:rPr lang="sr-Latn-RS" sz="1800"/>
              <a:t>Sys – sistolički (gornji) pritisak</a:t>
            </a:r>
          </a:p>
          <a:p>
            <a:pPr lvl="1"/>
            <a:r>
              <a:rPr lang="sr-Latn-RS" sz="1800"/>
              <a:t>Dias – diastolički (donji) pritisak</a:t>
            </a:r>
          </a:p>
          <a:p>
            <a:pPr lvl="1"/>
            <a:r>
              <a:rPr lang="sr-Latn-RS" sz="1800"/>
              <a:t>Pulse – puls </a:t>
            </a:r>
          </a:p>
          <a:p>
            <a:r>
              <a:rPr lang="sr-Latn-RS" sz="2000"/>
              <a:t>Pomoćna aplikacija čita iz dataseta radi simulacije senzora, odnosno pametne narukvice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78CBD-3F3C-34A7-0CE7-7ABDDDD9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843785"/>
            <a:ext cx="10885492" cy="6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2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3AEC-8DD2-5D93-2848-67A474FA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1 – pomoćna aplikacija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74F9-956D-96E3-5C33-65FFE64A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1045"/>
            <a:ext cx="5428991" cy="3922901"/>
          </a:xfrm>
        </p:spPr>
        <p:txBody>
          <a:bodyPr>
            <a:normAutofit/>
          </a:bodyPr>
          <a:lstStyle/>
          <a:p>
            <a:r>
              <a:rPr lang="sr-Latn-RS" sz="2000"/>
              <a:t>Projekat1/sensor-app/smartwatch.js</a:t>
            </a:r>
          </a:p>
          <a:p>
            <a:r>
              <a:rPr lang="sr-Latn-RS" sz="2000"/>
              <a:t>Tehnologija: NodeJS</a:t>
            </a:r>
          </a:p>
          <a:p>
            <a:r>
              <a:rPr lang="sr-Latn-RS" sz="2000"/>
              <a:t>Čita iz Blood_pressure.csv i šalje periodično HTTP POST zahtev ka Gateway servisu, na svakih 5 sekundi</a:t>
            </a:r>
          </a:p>
          <a:p>
            <a:r>
              <a:rPr lang="sr-Latn-RS" sz="2000"/>
              <a:t>Pamti default userID</a:t>
            </a:r>
          </a:p>
          <a:p>
            <a:r>
              <a:rPr lang="sr-Latn-RS" sz="2000"/>
              <a:t>Generiše timestamp u trenutku slanja</a:t>
            </a:r>
          </a:p>
          <a:p>
            <a:r>
              <a:rPr lang="sr-Latn-RS" sz="2000"/>
              <a:t>Šalje { sys, dias, pulse, userID, timestamp } kao POST parametar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991D0-4B7C-CB80-B758-801BB348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56" y="1991045"/>
            <a:ext cx="5953956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AD6C-3DC3-BF77-1945-98024536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1 – Data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B0D5-B459-4456-C3AB-204AE481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/>
              <a:t>Projekat1/services/data/data.service.js</a:t>
            </a:r>
          </a:p>
          <a:p>
            <a:r>
              <a:rPr lang="sr-Latn-RS" sz="2000"/>
              <a:t>Tehnologija: NodeJS</a:t>
            </a:r>
          </a:p>
          <a:p>
            <a:r>
              <a:rPr lang="sr-Latn-RS" sz="2000"/>
              <a:t>Komunicira sa InfluxDB bazom </a:t>
            </a:r>
          </a:p>
          <a:p>
            <a:r>
              <a:rPr lang="sr-Latn-RS" sz="2000"/>
              <a:t>API:</a:t>
            </a:r>
          </a:p>
          <a:p>
            <a:pPr lvl="1"/>
            <a:r>
              <a:rPr lang="sr-Latn-RS" sz="1800"/>
              <a:t>GET: vraća najnoviji podatak za korisnika sa prosleđenim ID-jem</a:t>
            </a:r>
          </a:p>
          <a:p>
            <a:pPr lvl="1"/>
            <a:r>
              <a:rPr lang="sr-Latn-RS" sz="1800"/>
              <a:t>POST: upisuje primljeni podatak u bazu</a:t>
            </a:r>
          </a:p>
          <a:p>
            <a:pPr lvl="1"/>
            <a:r>
              <a:rPr lang="sr-Latn-RS" sz="1800"/>
              <a:t>PUT: vrši izmenu podatka sa datim timestamp-om za datog korisnika</a:t>
            </a:r>
          </a:p>
          <a:p>
            <a:pPr lvl="1"/>
            <a:r>
              <a:rPr lang="sr-Latn-RS" sz="1800"/>
              <a:t>DELETE: briše sve podatke za korisnika sa prosleđenim ID-jem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8789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3BAE0A-1136-204C-53C4-FEC32F772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343"/>
            <a:ext cx="12192000" cy="598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62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A236-B50D-B27D-E0C4-0641D3A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1 – Gateway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611D-06D9-83ED-F2DA-96608480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3728"/>
          </a:xfrm>
        </p:spPr>
        <p:txBody>
          <a:bodyPr/>
          <a:lstStyle/>
          <a:p>
            <a:r>
              <a:rPr lang="en-US" sz="2000"/>
              <a:t>Projekat1/services/gateway/Controllers/GatewayController.cs </a:t>
            </a:r>
            <a:endParaRPr lang="sr-Latn-RS" sz="2000"/>
          </a:p>
          <a:p>
            <a:r>
              <a:rPr lang="sr-Latn-RS" sz="2000"/>
              <a:t>Tehnologija: Dotnet 6.0</a:t>
            </a:r>
          </a:p>
          <a:p>
            <a:r>
              <a:rPr lang="sr-Latn-RS" sz="2000"/>
              <a:t>Prosleđuje i obrađuje REST zahteve koji dolaze u sistem</a:t>
            </a:r>
          </a:p>
          <a:p>
            <a:r>
              <a:rPr lang="sr-Latn-RS" sz="2000"/>
              <a:t>API:</a:t>
            </a:r>
          </a:p>
          <a:p>
            <a:pPr lvl="1"/>
            <a:r>
              <a:rPr lang="sr-Latn-RS" sz="1800"/>
              <a:t>GET: šalje GET zahtev Data mikroservisu, i na osnovu analize trenutnih podataka zaključuje stanje korisnika i preporučuje neki Youtube sadržaj</a:t>
            </a:r>
          </a:p>
          <a:p>
            <a:pPr lvl="1"/>
            <a:r>
              <a:rPr lang="sr-Latn-RS" sz="1800"/>
              <a:t>POST: šalje POST zahtev Data mikroservisu</a:t>
            </a:r>
          </a:p>
          <a:p>
            <a:pPr lvl="1"/>
            <a:r>
              <a:rPr lang="sr-Latn-RS" sz="1800"/>
              <a:t>PUT: šalje PUT zahtev Data mikroservisu</a:t>
            </a:r>
          </a:p>
          <a:p>
            <a:pPr lvl="1"/>
            <a:r>
              <a:rPr lang="sr-Latn-RS" sz="1800"/>
              <a:t>DELETE: šalje DELETE zahtev Data mikroservisu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2157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DC4D2FF-0ABA-27DA-64B4-28A76C5F5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997"/>
            <a:ext cx="121920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9027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1015</Words>
  <Application>Microsoft Office PowerPoint</Application>
  <PresentationFormat>Widescreen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Gill Sans MT</vt:lpstr>
      <vt:lpstr>Wingdings 2</vt:lpstr>
      <vt:lpstr>Dividend</vt:lpstr>
      <vt:lpstr>Office Theme</vt:lpstr>
      <vt:lpstr>Servisno-orjentisane arhitekture</vt:lpstr>
      <vt:lpstr>Projekat 1 – Pametni sat</vt:lpstr>
      <vt:lpstr>PowerPoint Presentation</vt:lpstr>
      <vt:lpstr>Projekat 1 - dataset</vt:lpstr>
      <vt:lpstr>Projekat 1 – pomoćna aplikacija</vt:lpstr>
      <vt:lpstr>Projekat 1 – Data mikroservis</vt:lpstr>
      <vt:lpstr>PowerPoint Presentation</vt:lpstr>
      <vt:lpstr>Projekat 1 – Gateway mikroservis</vt:lpstr>
      <vt:lpstr>PowerPoint Presentation</vt:lpstr>
      <vt:lpstr>PowerPoint Presentation</vt:lpstr>
      <vt:lpstr>PowerPoint Presentation</vt:lpstr>
      <vt:lpstr>PowerPoint Presentation</vt:lpstr>
      <vt:lpstr>Projekat 2 – Proširenje sistema </vt:lpstr>
      <vt:lpstr>PowerPoint Presentation</vt:lpstr>
      <vt:lpstr>Projekat 2 – Analytics mikroservis</vt:lpstr>
      <vt:lpstr>PowerPoint Presentation</vt:lpstr>
      <vt:lpstr>PowerPoint Presentation</vt:lpstr>
      <vt:lpstr>Projekat 2 – Notification mikroservis</vt:lpstr>
      <vt:lpstr>Projekat 3 - Edgex</vt:lpstr>
      <vt:lpstr>PowerPoint Presentation</vt:lpstr>
      <vt:lpstr>Projekat 3 - dataset</vt:lpstr>
      <vt:lpstr>Projekat 3 – visualization mikroservis</vt:lpstr>
      <vt:lpstr>Projekat 3 – Monitoring mikroservis</vt:lpstr>
      <vt:lpstr>Projekat 3 – EdgeX konfiguracija</vt:lpstr>
      <vt:lpstr>Projekat 3 - Grafana</vt:lpstr>
      <vt:lpstr>Projekat 3 - Grafana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Servisno-orjentisane arhitekture</dc:title>
  <dc:creator>Nevena Tufegdzic</dc:creator>
  <cp:lastModifiedBy>Nevena Tufegdzic</cp:lastModifiedBy>
  <cp:revision>14</cp:revision>
  <dcterms:created xsi:type="dcterms:W3CDTF">2022-06-28T09:49:39Z</dcterms:created>
  <dcterms:modified xsi:type="dcterms:W3CDTF">2022-07-03T14:02:54Z</dcterms:modified>
</cp:coreProperties>
</file>