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erriweather-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ca65571dd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ca65571dd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cac13be7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cac13be7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cac13be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cac13be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cac13be7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cac13be7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fca65571d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fca65571d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ca0c146c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ca0c146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ca0c146c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fca0c146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ca0c146c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ca0c146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Hypothetical image of an application we could create, that shows pass/fail and expected percent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fca65571d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fca65571d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ca65571d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ca65571d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fca65571d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fca65571d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ca65571dd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ca65571dd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ca65571dd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ca65571dd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ca65571dd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ca65571dd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ca65571dd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ca65571dd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ca65571dd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ca65571dd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ca65571d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ca65571d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Curriculum Optimization for Ontario Public Schools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Teamar Samison and Chiedza Magumbe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Evaluation: </a:t>
            </a:r>
            <a:r>
              <a:rPr i="1" lang="en" sz="2500"/>
              <a:t>Logistic Regression</a:t>
            </a:r>
            <a:endParaRPr i="1"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32" name="Google Shape;132;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04800" lvl="0" marL="457200" rtl="0" algn="l">
              <a:spcBef>
                <a:spcPts val="600"/>
              </a:spcBef>
              <a:spcAft>
                <a:spcPts val="0"/>
              </a:spcAft>
              <a:buClr>
                <a:srgbClr val="212121"/>
              </a:buClr>
              <a:buSzPts val="1200"/>
              <a:buChar char="●"/>
            </a:pPr>
            <a:r>
              <a:rPr lang="en" sz="1200">
                <a:solidFill>
                  <a:srgbClr val="212121"/>
                </a:solidFill>
                <a:highlight>
                  <a:srgbClr val="FFFFFF"/>
                </a:highlight>
              </a:rPr>
              <a:t>We chose Logistic Regression as our first model due to its simplicity, interpretability, and effectiveness in binary classification tasks. To align with this approach, we converted the percentage-based reading scores into a binary format (pass = 1, fail = 0), as applying logistic regression directly to continuous percentage data produced poor results.</a:t>
            </a:r>
            <a:endParaRPr sz="1200">
              <a:solidFill>
                <a:srgbClr val="212121"/>
              </a:solidFill>
              <a:highlight>
                <a:srgbClr val="FFFFFF"/>
              </a:highlight>
            </a:endParaRPr>
          </a:p>
          <a:p>
            <a:pPr indent="-304800" lvl="0" marL="457200" rtl="0" algn="l">
              <a:spcBef>
                <a:spcPts val="0"/>
              </a:spcBef>
              <a:spcAft>
                <a:spcPts val="0"/>
              </a:spcAft>
              <a:buClr>
                <a:srgbClr val="212121"/>
              </a:buClr>
              <a:buSzPts val="1200"/>
              <a:buChar char="●"/>
            </a:pPr>
            <a:r>
              <a:rPr lang="en" sz="1200">
                <a:solidFill>
                  <a:srgbClr val="212121"/>
                </a:solidFill>
                <a:highlight>
                  <a:srgbClr val="FFFFFF"/>
                </a:highlight>
              </a:rPr>
              <a:t>Logistic regression allows us to clearly understand the relationship between our independent variables, such as school demographics and socio-economic factors, and the target variable—reading performance. Additionally, its support for regularization techniques (Lasso and Ridge) helps manage overfitting, making it suitable for datasets with high dimensionality or noise. </a:t>
            </a:r>
            <a:endParaRPr sz="1200">
              <a:solidFill>
                <a:srgbClr val="212121"/>
              </a:solidFill>
              <a:highlight>
                <a:srgbClr val="FFFFFF"/>
              </a:highlight>
            </a:endParaRPr>
          </a:p>
          <a:p>
            <a:pPr indent="0" lvl="0" marL="0" rtl="0" algn="l">
              <a:lnSpc>
                <a:spcPct val="100000"/>
              </a:lnSpc>
              <a:spcBef>
                <a:spcPts val="5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Evaluation:</a:t>
            </a:r>
            <a:endParaRPr/>
          </a:p>
          <a:p>
            <a:pPr indent="0" lvl="0" marL="0" rtl="0" algn="l">
              <a:spcBef>
                <a:spcPts val="0"/>
              </a:spcBef>
              <a:spcAft>
                <a:spcPts val="0"/>
              </a:spcAft>
              <a:buNone/>
            </a:pPr>
            <a:r>
              <a:rPr i="1" lang="en" sz="2400"/>
              <a:t>Logistic Regression</a:t>
            </a:r>
            <a:endParaRPr i="1" sz="2400"/>
          </a:p>
        </p:txBody>
      </p:sp>
      <p:sp>
        <p:nvSpPr>
          <p:cNvPr id="138" name="Google Shape;138;p23"/>
          <p:cNvSpPr txBox="1"/>
          <p:nvPr>
            <p:ph idx="1" type="body"/>
          </p:nvPr>
        </p:nvSpPr>
        <p:spPr>
          <a:xfrm>
            <a:off x="4644675" y="500925"/>
            <a:ext cx="4166400" cy="97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100">
                <a:solidFill>
                  <a:srgbClr val="000000"/>
                </a:solidFill>
                <a:latin typeface="Arial"/>
                <a:ea typeface="Arial"/>
                <a:cs typeface="Arial"/>
                <a:sym typeface="Arial"/>
              </a:rPr>
              <a:t>Visualizing the Inputs and Outputs:</a:t>
            </a:r>
            <a:r>
              <a:rPr lang="en" sz="1100">
                <a:solidFill>
                  <a:srgbClr val="000000"/>
                </a:solidFill>
                <a:latin typeface="Arial"/>
                <a:ea typeface="Arial"/>
                <a:cs typeface="Arial"/>
                <a:sym typeface="Arial"/>
              </a:rPr>
              <a:t> This diagram shows how various socioeconomic and educational factors are fed into the logistic regression model to predict whether students will pass or fail their reading test.</a:t>
            </a:r>
            <a:endParaRPr/>
          </a:p>
        </p:txBody>
      </p:sp>
      <p:pic>
        <p:nvPicPr>
          <p:cNvPr id="139" name="Google Shape;139;p23"/>
          <p:cNvPicPr preferRelativeResize="0"/>
          <p:nvPr/>
        </p:nvPicPr>
        <p:blipFill>
          <a:blip r:embed="rId3">
            <a:alphaModFix/>
          </a:blip>
          <a:stretch>
            <a:fillRect/>
          </a:stretch>
        </p:blipFill>
        <p:spPr>
          <a:xfrm>
            <a:off x="0" y="1668000"/>
            <a:ext cx="9031001" cy="3475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76700" y="50095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Model Evaluation: </a:t>
            </a:r>
            <a:r>
              <a:rPr i="1" lang="en" sz="2300"/>
              <a:t>Logistic Regression</a:t>
            </a:r>
            <a:endParaRPr i="1" sz="2300"/>
          </a:p>
          <a:p>
            <a:pPr indent="0" lvl="0" marL="0" rtl="0" algn="l">
              <a:spcBef>
                <a:spcPts val="0"/>
              </a:spcBef>
              <a:spcAft>
                <a:spcPts val="0"/>
              </a:spcAft>
              <a:buNone/>
            </a:pPr>
            <a:r>
              <a:rPr i="1" lang="en" sz="2300"/>
              <a:t>Results</a:t>
            </a:r>
            <a:endParaRPr i="1" sz="2300"/>
          </a:p>
          <a:p>
            <a:pPr indent="0" lvl="0" marL="0" rtl="0" algn="l">
              <a:spcBef>
                <a:spcPts val="0"/>
              </a:spcBef>
              <a:spcAft>
                <a:spcPts val="0"/>
              </a:spcAft>
              <a:buNone/>
            </a:pPr>
            <a:r>
              <a:t/>
            </a:r>
            <a:endParaRPr sz="2600"/>
          </a:p>
        </p:txBody>
      </p:sp>
      <p:pic>
        <p:nvPicPr>
          <p:cNvPr id="145" name="Google Shape;145;p24"/>
          <p:cNvPicPr preferRelativeResize="0"/>
          <p:nvPr/>
        </p:nvPicPr>
        <p:blipFill rotWithShape="1">
          <a:blip r:embed="rId3">
            <a:alphaModFix/>
          </a:blip>
          <a:srcRect b="0" l="0" r="0" t="25964"/>
          <a:stretch/>
        </p:blipFill>
        <p:spPr>
          <a:xfrm>
            <a:off x="193022" y="2309300"/>
            <a:ext cx="2805246" cy="700550"/>
          </a:xfrm>
          <a:prstGeom prst="rect">
            <a:avLst/>
          </a:prstGeom>
          <a:noFill/>
          <a:ln>
            <a:noFill/>
          </a:ln>
        </p:spPr>
      </p:pic>
      <p:pic>
        <p:nvPicPr>
          <p:cNvPr id="146" name="Google Shape;146;p24"/>
          <p:cNvPicPr preferRelativeResize="0"/>
          <p:nvPr/>
        </p:nvPicPr>
        <p:blipFill>
          <a:blip r:embed="rId4">
            <a:alphaModFix/>
          </a:blip>
          <a:stretch>
            <a:fillRect/>
          </a:stretch>
        </p:blipFill>
        <p:spPr>
          <a:xfrm>
            <a:off x="3220950" y="0"/>
            <a:ext cx="1233800" cy="5143500"/>
          </a:xfrm>
          <a:prstGeom prst="rect">
            <a:avLst/>
          </a:prstGeom>
          <a:noFill/>
          <a:ln>
            <a:noFill/>
          </a:ln>
        </p:spPr>
      </p:pic>
      <p:pic>
        <p:nvPicPr>
          <p:cNvPr id="147" name="Google Shape;147;p24"/>
          <p:cNvPicPr preferRelativeResize="0"/>
          <p:nvPr/>
        </p:nvPicPr>
        <p:blipFill>
          <a:blip r:embed="rId5">
            <a:alphaModFix/>
          </a:blip>
          <a:stretch>
            <a:fillRect/>
          </a:stretch>
        </p:blipFill>
        <p:spPr>
          <a:xfrm>
            <a:off x="4265350" y="2367875"/>
            <a:ext cx="3531201" cy="2673150"/>
          </a:xfrm>
          <a:prstGeom prst="rect">
            <a:avLst/>
          </a:prstGeom>
          <a:noFill/>
          <a:ln>
            <a:noFill/>
          </a:ln>
        </p:spPr>
      </p:pic>
      <p:sp>
        <p:nvSpPr>
          <p:cNvPr id="148" name="Google Shape;148;p24"/>
          <p:cNvSpPr txBox="1"/>
          <p:nvPr>
            <p:ph idx="1" type="body"/>
          </p:nvPr>
        </p:nvSpPr>
        <p:spPr>
          <a:xfrm>
            <a:off x="3220950" y="130475"/>
            <a:ext cx="5962500" cy="2237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SzPts val="605"/>
              <a:buNone/>
            </a:pPr>
            <a:r>
              <a:rPr lang="en" sz="1100">
                <a:solidFill>
                  <a:srgbClr val="000000"/>
                </a:solidFill>
                <a:latin typeface="Arial"/>
                <a:ea typeface="Arial"/>
                <a:cs typeface="Arial"/>
                <a:sym typeface="Arial"/>
              </a:rPr>
              <a:t>This shows how well our logistic regression model performed in predicting whether students will pass or fail their reading test. The confusion matrix breaks down the model’s predictions:</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0</a:t>
            </a:r>
            <a:r>
              <a:rPr lang="en" sz="1100">
                <a:solidFill>
                  <a:srgbClr val="000000"/>
                </a:solidFill>
                <a:latin typeface="Arial"/>
                <a:ea typeface="Arial"/>
                <a:cs typeface="Arial"/>
                <a:sym typeface="Arial"/>
              </a:rPr>
              <a:t> represents students who are expected to </a:t>
            </a:r>
            <a:r>
              <a:rPr b="1" lang="en" sz="1100">
                <a:solidFill>
                  <a:srgbClr val="000000"/>
                </a:solidFill>
                <a:latin typeface="Arial"/>
                <a:ea typeface="Arial"/>
                <a:cs typeface="Arial"/>
                <a:sym typeface="Arial"/>
              </a:rPr>
              <a:t>fail</a:t>
            </a:r>
            <a:r>
              <a:rPr lang="en" sz="1100">
                <a:solidFill>
                  <a:srgbClr val="000000"/>
                </a:solidFill>
                <a:latin typeface="Arial"/>
                <a:ea typeface="Arial"/>
                <a:cs typeface="Arial"/>
                <a:sym typeface="Arial"/>
              </a:rPr>
              <a:t> the test.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1</a:t>
            </a:r>
            <a:r>
              <a:rPr lang="en" sz="1100">
                <a:solidFill>
                  <a:srgbClr val="000000"/>
                </a:solidFill>
                <a:latin typeface="Arial"/>
                <a:ea typeface="Arial"/>
                <a:cs typeface="Arial"/>
                <a:sym typeface="Arial"/>
              </a:rPr>
              <a:t> represents students who are expected to </a:t>
            </a:r>
            <a:r>
              <a:rPr b="1" lang="en" sz="1100">
                <a:solidFill>
                  <a:srgbClr val="000000"/>
                </a:solidFill>
                <a:latin typeface="Arial"/>
                <a:ea typeface="Arial"/>
                <a:cs typeface="Arial"/>
                <a:sym typeface="Arial"/>
              </a:rPr>
              <a:t>pass</a:t>
            </a:r>
            <a:r>
              <a:rPr lang="en" sz="1100">
                <a:solidFill>
                  <a:srgbClr val="000000"/>
                </a:solidFill>
                <a:latin typeface="Arial"/>
                <a:ea typeface="Arial"/>
                <a:cs typeface="Arial"/>
                <a:sym typeface="Arial"/>
              </a:rPr>
              <a:t> the test.</a:t>
            </a:r>
            <a:endParaRPr sz="1100">
              <a:solidFill>
                <a:srgbClr val="000000"/>
              </a:solidFill>
              <a:latin typeface="Arial"/>
              <a:ea typeface="Arial"/>
              <a:cs typeface="Arial"/>
              <a:sym typeface="Arial"/>
            </a:endParaRPr>
          </a:p>
          <a:p>
            <a:pPr indent="0" lvl="0" marL="0" rtl="0" algn="l">
              <a:spcBef>
                <a:spcPts val="1200"/>
              </a:spcBef>
              <a:spcAft>
                <a:spcPts val="0"/>
              </a:spcAft>
              <a:buSzPts val="605"/>
              <a:buNone/>
            </a:pPr>
            <a:r>
              <a:rPr lang="en" sz="1100">
                <a:solidFill>
                  <a:srgbClr val="000000"/>
                </a:solidFill>
                <a:latin typeface="Arial"/>
                <a:ea typeface="Arial"/>
                <a:cs typeface="Arial"/>
                <a:sym typeface="Arial"/>
              </a:rPr>
              <a:t>T</a:t>
            </a:r>
            <a:r>
              <a:rPr lang="en" sz="1100">
                <a:solidFill>
                  <a:srgbClr val="000000"/>
                </a:solidFill>
                <a:latin typeface="Arial"/>
                <a:ea typeface="Arial"/>
                <a:cs typeface="Arial"/>
                <a:sym typeface="Arial"/>
              </a:rPr>
              <a:t>he true values are represented vertically, and the predicted values are represented horizontally.</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For example, we can see that </a:t>
            </a:r>
            <a:r>
              <a:rPr b="1" lang="en" sz="1100">
                <a:solidFill>
                  <a:srgbClr val="000000"/>
                </a:solidFill>
                <a:latin typeface="Arial"/>
                <a:ea typeface="Arial"/>
                <a:cs typeface="Arial"/>
                <a:sym typeface="Arial"/>
              </a:rPr>
              <a:t>775 students</a:t>
            </a:r>
            <a:r>
              <a:rPr lang="en" sz="1100">
                <a:solidFill>
                  <a:srgbClr val="000000"/>
                </a:solidFill>
                <a:latin typeface="Arial"/>
                <a:ea typeface="Arial"/>
                <a:cs typeface="Arial"/>
                <a:sym typeface="Arial"/>
              </a:rPr>
              <a:t> were correctly predicted to pass the test. The prediction value outputted </a:t>
            </a:r>
            <a:r>
              <a:rPr lang="en" sz="1100">
                <a:solidFill>
                  <a:srgbClr val="000000"/>
                </a:solidFill>
                <a:latin typeface="Arial"/>
                <a:ea typeface="Arial"/>
                <a:cs typeface="Arial"/>
                <a:sym typeface="Arial"/>
              </a:rPr>
              <a:t>by</a:t>
            </a:r>
            <a:r>
              <a:rPr lang="en" sz="1100">
                <a:solidFill>
                  <a:srgbClr val="000000"/>
                </a:solidFill>
                <a:latin typeface="Arial"/>
                <a:ea typeface="Arial"/>
                <a:cs typeface="Arial"/>
                <a:sym typeface="Arial"/>
              </a:rPr>
              <a:t> the model was 1( </a:t>
            </a:r>
            <a:r>
              <a:rPr i="1" lang="en" sz="1100">
                <a:solidFill>
                  <a:srgbClr val="000000"/>
                </a:solidFill>
                <a:latin typeface="Arial"/>
                <a:ea typeface="Arial"/>
                <a:cs typeface="Arial"/>
                <a:sym typeface="Arial"/>
              </a:rPr>
              <a:t>a pass</a:t>
            </a:r>
            <a:r>
              <a:rPr lang="en" sz="1100">
                <a:solidFill>
                  <a:srgbClr val="000000"/>
                </a:solidFill>
                <a:latin typeface="Arial"/>
                <a:ea typeface="Arial"/>
                <a:cs typeface="Arial"/>
                <a:sym typeface="Arial"/>
              </a:rPr>
              <a:t>)  and the true value was 1.</a:t>
            </a:r>
            <a:endParaRPr sz="11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Evaluation: </a:t>
            </a:r>
            <a:r>
              <a:rPr i="1" lang="en" sz="2500"/>
              <a:t>Logistic Regression</a:t>
            </a:r>
            <a:endParaRPr i="1" sz="2500"/>
          </a:p>
          <a:p>
            <a:pPr indent="0" lvl="0" marL="0" rtl="0" algn="l">
              <a:spcBef>
                <a:spcPts val="0"/>
              </a:spcBef>
              <a:spcAft>
                <a:spcPts val="0"/>
              </a:spcAft>
              <a:buNone/>
            </a:pPr>
            <a:r>
              <a:rPr i="1" lang="en" sz="2500"/>
              <a:t>Tuning</a:t>
            </a:r>
            <a:endParaRPr i="1" sz="2500"/>
          </a:p>
          <a:p>
            <a:pPr indent="0" lvl="0" marL="0" rtl="0" algn="l">
              <a:spcBef>
                <a:spcPts val="0"/>
              </a:spcBef>
              <a:spcAft>
                <a:spcPts val="0"/>
              </a:spcAft>
              <a:buNone/>
            </a:pPr>
            <a:r>
              <a:t/>
            </a:r>
            <a:endParaRPr/>
          </a:p>
        </p:txBody>
      </p:sp>
      <p:sp>
        <p:nvSpPr>
          <p:cNvPr id="154" name="Google Shape;154;p25"/>
          <p:cNvSpPr txBox="1"/>
          <p:nvPr>
            <p:ph idx="1" type="body"/>
          </p:nvPr>
        </p:nvSpPr>
        <p:spPr>
          <a:xfrm>
            <a:off x="4715513" y="326350"/>
            <a:ext cx="4166400" cy="764700"/>
          </a:xfrm>
          <a:prstGeom prst="rect">
            <a:avLst/>
          </a:prstGeom>
        </p:spPr>
        <p:txBody>
          <a:bodyPr anchorCtr="0" anchor="t" bIns="91425" lIns="91425" spcFirstLastPara="1" rIns="91425" wrap="square" tIns="91425">
            <a:normAutofit fontScale="70000"/>
          </a:bodyPr>
          <a:lstStyle/>
          <a:p>
            <a:pPr indent="0" lvl="0" marL="0" rtl="0" algn="l">
              <a:lnSpc>
                <a:spcPct val="100000"/>
              </a:lnSpc>
              <a:spcBef>
                <a:spcPts val="0"/>
              </a:spcBef>
              <a:spcAft>
                <a:spcPts val="0"/>
              </a:spcAft>
              <a:buNone/>
            </a:pPr>
            <a:r>
              <a:rPr lang="en"/>
              <a:t>After applying Grid Search to tune the Logistic Regression model, we observed an increase in accuracy, F1 score, and recall. This improvement highlights the importance of hyperparameter tuning in enhancing the model's ability to correctly identify students who are likely to pass their reading test.</a:t>
            </a:r>
            <a:endParaRPr/>
          </a:p>
        </p:txBody>
      </p:sp>
      <p:pic>
        <p:nvPicPr>
          <p:cNvPr id="155" name="Google Shape;155;p25"/>
          <p:cNvPicPr preferRelativeResize="0"/>
          <p:nvPr/>
        </p:nvPicPr>
        <p:blipFill>
          <a:blip r:embed="rId3">
            <a:alphaModFix/>
          </a:blip>
          <a:stretch>
            <a:fillRect/>
          </a:stretch>
        </p:blipFill>
        <p:spPr>
          <a:xfrm>
            <a:off x="4889201" y="1257313"/>
            <a:ext cx="3472674" cy="2628874"/>
          </a:xfrm>
          <a:prstGeom prst="rect">
            <a:avLst/>
          </a:prstGeom>
          <a:noFill/>
          <a:ln>
            <a:noFill/>
          </a:ln>
        </p:spPr>
      </p:pic>
      <p:pic>
        <p:nvPicPr>
          <p:cNvPr id="156" name="Google Shape;156;p25"/>
          <p:cNvPicPr preferRelativeResize="0"/>
          <p:nvPr/>
        </p:nvPicPr>
        <p:blipFill>
          <a:blip r:embed="rId4">
            <a:alphaModFix/>
          </a:blip>
          <a:stretch>
            <a:fillRect/>
          </a:stretch>
        </p:blipFill>
        <p:spPr>
          <a:xfrm>
            <a:off x="4572000" y="4052473"/>
            <a:ext cx="4107075" cy="684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Evaluation:</a:t>
            </a:r>
            <a:endParaRPr/>
          </a:p>
          <a:p>
            <a:pPr indent="0" lvl="0" marL="0" rtl="0" algn="l">
              <a:spcBef>
                <a:spcPts val="0"/>
              </a:spcBef>
              <a:spcAft>
                <a:spcPts val="0"/>
              </a:spcAft>
              <a:buNone/>
            </a:pPr>
            <a:r>
              <a:rPr i="1" lang="en"/>
              <a:t>K-Nearest Neighbours</a:t>
            </a:r>
            <a:endParaRPr i="1"/>
          </a:p>
        </p:txBody>
      </p:sp>
      <p:sp>
        <p:nvSpPr>
          <p:cNvPr id="162" name="Google Shape;162;p26"/>
          <p:cNvSpPr txBox="1"/>
          <p:nvPr>
            <p:ph idx="1" type="body"/>
          </p:nvPr>
        </p:nvSpPr>
        <p:spPr>
          <a:xfrm>
            <a:off x="4572013" y="303475"/>
            <a:ext cx="4166400" cy="1266300"/>
          </a:xfrm>
          <a:prstGeom prst="rect">
            <a:avLst/>
          </a:prstGeom>
        </p:spPr>
        <p:txBody>
          <a:bodyPr anchorCtr="0" anchor="t" bIns="91425" lIns="91425" spcFirstLastPara="1" rIns="91425" wrap="square" tIns="91425">
            <a:noAutofit/>
          </a:bodyPr>
          <a:lstStyle/>
          <a:p>
            <a:pPr indent="0" lvl="0" marL="0" marR="0" rtl="0" algn="l">
              <a:lnSpc>
                <a:spcPct val="95000"/>
              </a:lnSpc>
              <a:spcBef>
                <a:spcPts val="0"/>
              </a:spcBef>
              <a:spcAft>
                <a:spcPts val="1200"/>
              </a:spcAft>
              <a:buSzPts val="852"/>
              <a:buNone/>
            </a:pPr>
            <a:r>
              <a:rPr lang="en" sz="1207"/>
              <a:t>We chose K-Nearest Neighbours as our second model because it is effective on medium sized datasets and can provide further analysis of model performance.KNN will be able to classify new data points by analysing the labelled points closest to it, known as its nearest neighbours.</a:t>
            </a:r>
            <a:endParaRPr sz="1207"/>
          </a:p>
        </p:txBody>
      </p:sp>
      <p:pic>
        <p:nvPicPr>
          <p:cNvPr id="163" name="Google Shape;163;p26"/>
          <p:cNvPicPr preferRelativeResize="0"/>
          <p:nvPr/>
        </p:nvPicPr>
        <p:blipFill>
          <a:blip r:embed="rId3">
            <a:alphaModFix/>
          </a:blip>
          <a:stretch>
            <a:fillRect/>
          </a:stretch>
        </p:blipFill>
        <p:spPr>
          <a:xfrm>
            <a:off x="4728100" y="1678300"/>
            <a:ext cx="3854251" cy="29177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Evaluation: </a:t>
            </a:r>
            <a:r>
              <a:rPr i="1" lang="en"/>
              <a:t>K-Nearest Neighbours</a:t>
            </a:r>
            <a:endParaRPr i="1" sz="2500"/>
          </a:p>
          <a:p>
            <a:pPr indent="0" lvl="0" marL="0" rtl="0" algn="l">
              <a:spcBef>
                <a:spcPts val="0"/>
              </a:spcBef>
              <a:spcAft>
                <a:spcPts val="0"/>
              </a:spcAft>
              <a:buNone/>
            </a:pPr>
            <a:r>
              <a:rPr i="1" lang="en" sz="2500"/>
              <a:t>Tuning</a:t>
            </a:r>
            <a:endParaRPr/>
          </a:p>
        </p:txBody>
      </p:sp>
      <p:sp>
        <p:nvSpPr>
          <p:cNvPr id="169" name="Google Shape;169;p27"/>
          <p:cNvSpPr txBox="1"/>
          <p:nvPr>
            <p:ph idx="1" type="body"/>
          </p:nvPr>
        </p:nvSpPr>
        <p:spPr>
          <a:xfrm>
            <a:off x="4503625" y="227050"/>
            <a:ext cx="4166400" cy="996000"/>
          </a:xfrm>
          <a:prstGeom prst="rect">
            <a:avLst/>
          </a:prstGeom>
        </p:spPr>
        <p:txBody>
          <a:bodyPr anchorCtr="0" anchor="t" bIns="91425" lIns="91425" spcFirstLastPara="1" rIns="91425" wrap="square" tIns="91425">
            <a:normAutofit/>
          </a:bodyPr>
          <a:lstStyle/>
          <a:p>
            <a:pPr indent="0" lvl="0" marL="0" marR="0" rtl="0" algn="l">
              <a:lnSpc>
                <a:spcPct val="95000"/>
              </a:lnSpc>
              <a:spcBef>
                <a:spcPts val="0"/>
              </a:spcBef>
              <a:spcAft>
                <a:spcPts val="1200"/>
              </a:spcAft>
              <a:buNone/>
            </a:pPr>
            <a:r>
              <a:rPr lang="en" sz="1200"/>
              <a:t>The tuned model provides more accurate predictions into whether grade 3 students in Ontario schools are likely to pass or fail their reading test by recognizing and classifying positive data points correctly.</a:t>
            </a:r>
            <a:endParaRPr sz="1200"/>
          </a:p>
        </p:txBody>
      </p:sp>
      <p:pic>
        <p:nvPicPr>
          <p:cNvPr id="170" name="Google Shape;170;p27"/>
          <p:cNvPicPr preferRelativeResize="0"/>
          <p:nvPr/>
        </p:nvPicPr>
        <p:blipFill>
          <a:blip r:embed="rId3">
            <a:alphaModFix/>
          </a:blip>
          <a:stretch>
            <a:fillRect/>
          </a:stretch>
        </p:blipFill>
        <p:spPr>
          <a:xfrm>
            <a:off x="4537675" y="1103150"/>
            <a:ext cx="4098299" cy="3102451"/>
          </a:xfrm>
          <a:prstGeom prst="rect">
            <a:avLst/>
          </a:prstGeom>
          <a:noFill/>
          <a:ln>
            <a:noFill/>
          </a:ln>
        </p:spPr>
      </p:pic>
      <p:pic>
        <p:nvPicPr>
          <p:cNvPr id="171" name="Google Shape;171;p27"/>
          <p:cNvPicPr preferRelativeResize="0"/>
          <p:nvPr/>
        </p:nvPicPr>
        <p:blipFill>
          <a:blip r:embed="rId4">
            <a:alphaModFix/>
          </a:blip>
          <a:stretch>
            <a:fillRect/>
          </a:stretch>
        </p:blipFill>
        <p:spPr>
          <a:xfrm>
            <a:off x="4362575" y="4205599"/>
            <a:ext cx="4448500" cy="892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Best Model:</a:t>
            </a:r>
            <a:endParaRPr/>
          </a:p>
          <a:p>
            <a:pPr indent="0" lvl="0" marL="0" rtl="0" algn="l">
              <a:spcBef>
                <a:spcPts val="0"/>
              </a:spcBef>
              <a:spcAft>
                <a:spcPts val="0"/>
              </a:spcAft>
              <a:buNone/>
            </a:pPr>
            <a:r>
              <a:rPr i="1" lang="en"/>
              <a:t>Logistic Regression</a:t>
            </a:r>
            <a:endParaRPr i="1"/>
          </a:p>
        </p:txBody>
      </p:sp>
      <p:sp>
        <p:nvSpPr>
          <p:cNvPr id="177" name="Google Shape;177;p28"/>
          <p:cNvSpPr txBox="1"/>
          <p:nvPr>
            <p:ph idx="1" type="body"/>
          </p:nvPr>
        </p:nvSpPr>
        <p:spPr>
          <a:xfrm>
            <a:off x="4644675" y="500925"/>
            <a:ext cx="4166400" cy="1516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765"/>
              <a:t>We tested multiple algorithms, including Logistic Regression and KNN, to identify the best model. After tuning the Logistic Regression model with Grid Search, we achieved higher accuracy and recall scores, making it the most reliable option for predicting student reading outcomes.</a:t>
            </a:r>
            <a:endParaRPr sz="6165"/>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8" name="Google Shape;178;p28"/>
          <p:cNvPicPr preferRelativeResize="0"/>
          <p:nvPr/>
        </p:nvPicPr>
        <p:blipFill>
          <a:blip r:embed="rId3">
            <a:alphaModFix/>
          </a:blip>
          <a:stretch>
            <a:fillRect/>
          </a:stretch>
        </p:blipFill>
        <p:spPr>
          <a:xfrm>
            <a:off x="4555075" y="2438000"/>
            <a:ext cx="4448500" cy="724275"/>
          </a:xfrm>
          <a:prstGeom prst="rect">
            <a:avLst/>
          </a:prstGeom>
          <a:noFill/>
          <a:ln>
            <a:noFill/>
          </a:ln>
          <a:effectLst>
            <a:outerShdw blurRad="57150" rotWithShape="0" algn="bl" dir="5580000" dist="47625">
              <a:srgbClr val="000000">
                <a:alpha val="50000"/>
              </a:srgbClr>
            </a:outerShdw>
          </a:effectLst>
        </p:spPr>
      </p:pic>
      <p:pic>
        <p:nvPicPr>
          <p:cNvPr id="179" name="Google Shape;179;p28"/>
          <p:cNvPicPr preferRelativeResize="0"/>
          <p:nvPr/>
        </p:nvPicPr>
        <p:blipFill>
          <a:blip r:embed="rId4">
            <a:alphaModFix/>
          </a:blip>
          <a:stretch>
            <a:fillRect/>
          </a:stretch>
        </p:blipFill>
        <p:spPr>
          <a:xfrm>
            <a:off x="4572000" y="3662174"/>
            <a:ext cx="4448500" cy="892900"/>
          </a:xfrm>
          <a:prstGeom prst="rect">
            <a:avLst/>
          </a:prstGeom>
          <a:noFill/>
          <a:ln>
            <a:noFill/>
          </a:ln>
          <a:effectLst>
            <a:outerShdw blurRad="57150" rotWithShape="0" algn="bl" dir="5580000" dist="47625">
              <a:srgbClr val="000000">
                <a:alpha val="50000"/>
              </a:srgbClr>
            </a:outerShdw>
          </a:effectLst>
        </p:spPr>
      </p:pic>
      <p:sp>
        <p:nvSpPr>
          <p:cNvPr id="180" name="Google Shape;180;p28"/>
          <p:cNvSpPr txBox="1"/>
          <p:nvPr>
            <p:ph idx="1" type="body"/>
          </p:nvPr>
        </p:nvSpPr>
        <p:spPr>
          <a:xfrm>
            <a:off x="4572000" y="2017050"/>
            <a:ext cx="4166400" cy="342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325">
                <a:solidFill>
                  <a:schemeClr val="lt1"/>
                </a:solidFill>
                <a:highlight>
                  <a:schemeClr val="accent5"/>
                </a:highlight>
              </a:rPr>
              <a:t>Logistic Regression Results</a:t>
            </a:r>
            <a:endParaRPr b="1" sz="1325">
              <a:solidFill>
                <a:schemeClr val="lt1"/>
              </a:solidFill>
              <a:highlight>
                <a:schemeClr val="accent5"/>
              </a:highlight>
            </a:endParaRPr>
          </a:p>
          <a:p>
            <a:pPr indent="0" lvl="0" marL="0" rtl="0" algn="l">
              <a:lnSpc>
                <a:spcPct val="95000"/>
              </a:lnSpc>
              <a:spcBef>
                <a:spcPts val="1200"/>
              </a:spcBef>
              <a:spcAft>
                <a:spcPts val="0"/>
              </a:spcAft>
              <a:buSzPts val="275"/>
              <a:buNone/>
            </a:pPr>
            <a:r>
              <a:t/>
            </a:r>
            <a:endParaRPr b="1" sz="1325">
              <a:solidFill>
                <a:schemeClr val="lt1"/>
              </a:solidFill>
              <a:highlight>
                <a:schemeClr val="accent5"/>
              </a:highlight>
            </a:endParaRPr>
          </a:p>
          <a:p>
            <a:pPr indent="0" lvl="0" marL="0" rtl="0" algn="l">
              <a:lnSpc>
                <a:spcPct val="95000"/>
              </a:lnSpc>
              <a:spcBef>
                <a:spcPts val="1200"/>
              </a:spcBef>
              <a:spcAft>
                <a:spcPts val="1200"/>
              </a:spcAft>
              <a:buSzPts val="275"/>
              <a:buNone/>
            </a:pPr>
            <a:r>
              <a:t/>
            </a:r>
            <a:endParaRPr b="1" sz="1325">
              <a:solidFill>
                <a:schemeClr val="lt1"/>
              </a:solidFill>
              <a:highlight>
                <a:schemeClr val="accent5"/>
              </a:highlight>
            </a:endParaRPr>
          </a:p>
        </p:txBody>
      </p:sp>
      <p:sp>
        <p:nvSpPr>
          <p:cNvPr id="181" name="Google Shape;181;p28"/>
          <p:cNvSpPr txBox="1"/>
          <p:nvPr>
            <p:ph idx="1" type="body"/>
          </p:nvPr>
        </p:nvSpPr>
        <p:spPr>
          <a:xfrm>
            <a:off x="4572000" y="3241225"/>
            <a:ext cx="4166400" cy="342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325">
                <a:solidFill>
                  <a:schemeClr val="lt1"/>
                </a:solidFill>
                <a:highlight>
                  <a:schemeClr val="accent4"/>
                </a:highlight>
              </a:rPr>
              <a:t>K-Nearest Neighbors Results</a:t>
            </a:r>
            <a:endParaRPr b="1" sz="1325">
              <a:solidFill>
                <a:schemeClr val="lt1"/>
              </a:solidFill>
              <a:highlight>
                <a:schemeClr val="accent4"/>
              </a:highlight>
            </a:endParaRPr>
          </a:p>
          <a:p>
            <a:pPr indent="0" lvl="0" marL="0" rtl="0" algn="l">
              <a:lnSpc>
                <a:spcPct val="95000"/>
              </a:lnSpc>
              <a:spcBef>
                <a:spcPts val="1200"/>
              </a:spcBef>
              <a:spcAft>
                <a:spcPts val="0"/>
              </a:spcAft>
              <a:buSzPts val="275"/>
              <a:buNone/>
            </a:pPr>
            <a:r>
              <a:t/>
            </a:r>
            <a:endParaRPr b="1" sz="1325">
              <a:solidFill>
                <a:schemeClr val="lt1"/>
              </a:solidFill>
              <a:highlight>
                <a:schemeClr val="accent4"/>
              </a:highlight>
            </a:endParaRPr>
          </a:p>
          <a:p>
            <a:pPr indent="0" lvl="0" marL="0" rtl="0" algn="l">
              <a:lnSpc>
                <a:spcPct val="95000"/>
              </a:lnSpc>
              <a:spcBef>
                <a:spcPts val="1200"/>
              </a:spcBef>
              <a:spcAft>
                <a:spcPts val="1200"/>
              </a:spcAft>
              <a:buSzPts val="275"/>
              <a:buNone/>
            </a:pPr>
            <a:r>
              <a:t/>
            </a:r>
            <a:endParaRPr b="1" sz="1325">
              <a:solidFill>
                <a:schemeClr val="lt1"/>
              </a:solidFill>
              <a:highlight>
                <a:schemeClr val="accent4"/>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187" name="Google Shape;187;p29"/>
          <p:cNvPicPr preferRelativeResize="0"/>
          <p:nvPr/>
        </p:nvPicPr>
        <p:blipFill>
          <a:blip r:embed="rId3">
            <a:alphaModFix/>
          </a:blip>
          <a:stretch>
            <a:fillRect/>
          </a:stretch>
        </p:blipFill>
        <p:spPr>
          <a:xfrm>
            <a:off x="3220950" y="0"/>
            <a:ext cx="1233800" cy="5143500"/>
          </a:xfrm>
          <a:prstGeom prst="rect">
            <a:avLst/>
          </a:prstGeom>
          <a:noFill/>
          <a:ln>
            <a:noFill/>
          </a:ln>
        </p:spPr>
      </p:pic>
      <p:sp>
        <p:nvSpPr>
          <p:cNvPr id="188" name="Google Shape;188;p29"/>
          <p:cNvSpPr txBox="1"/>
          <p:nvPr>
            <p:ph idx="1" type="body"/>
          </p:nvPr>
        </p:nvSpPr>
        <p:spPr>
          <a:xfrm>
            <a:off x="3314500" y="145900"/>
            <a:ext cx="5674200" cy="3260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The insights gained from the model revealed which factors were most influential in predicting whether students are likely to pass or fail their reading test</a:t>
            </a:r>
            <a:endParaRPr/>
          </a:p>
          <a:p>
            <a:pPr indent="0" lvl="0" marL="0" rtl="0" algn="l">
              <a:spcBef>
                <a:spcPts val="1200"/>
              </a:spcBef>
              <a:spcAft>
                <a:spcPts val="0"/>
              </a:spcAft>
              <a:buNone/>
            </a:pPr>
            <a:r>
              <a:rPr b="1" lang="en" sz="1900">
                <a:solidFill>
                  <a:schemeClr val="lt1"/>
                </a:solidFill>
                <a:highlight>
                  <a:srgbClr val="212121"/>
                </a:highlight>
              </a:rPr>
              <a:t>Next steps</a:t>
            </a:r>
            <a:endParaRPr b="1" sz="1900">
              <a:solidFill>
                <a:schemeClr val="lt1"/>
              </a:solidFill>
              <a:highlight>
                <a:srgbClr val="212121"/>
              </a:highlight>
            </a:endParaRPr>
          </a:p>
          <a:p>
            <a:pPr indent="-304958" lvl="0" marL="457200" rtl="0" algn="l">
              <a:spcBef>
                <a:spcPts val="1200"/>
              </a:spcBef>
              <a:spcAft>
                <a:spcPts val="0"/>
              </a:spcAft>
              <a:buSzPct val="100000"/>
              <a:buChar char="-"/>
            </a:pPr>
            <a:r>
              <a:rPr b="1" lang="en"/>
              <a:t>Build an Application: </a:t>
            </a:r>
            <a:r>
              <a:rPr lang="en"/>
              <a:t>Develop an application for teachers in Ontario to assess the risk of their students failing the EQAO reading test.</a:t>
            </a:r>
            <a:endParaRPr/>
          </a:p>
          <a:p>
            <a:pPr indent="-304958" lvl="0" marL="457200" rtl="0" algn="l">
              <a:spcBef>
                <a:spcPts val="0"/>
              </a:spcBef>
              <a:spcAft>
                <a:spcPts val="0"/>
              </a:spcAft>
              <a:buSzPct val="100000"/>
              <a:buChar char="-"/>
            </a:pPr>
            <a:r>
              <a:rPr b="1" lang="en"/>
              <a:t>Further Model Refinement: </a:t>
            </a:r>
            <a:r>
              <a:rPr lang="en"/>
              <a:t>Build a linear regression model to predict the actual percentage of students expected to pass based on various factors</a:t>
            </a:r>
            <a:endParaRPr/>
          </a:p>
          <a:p>
            <a:pPr indent="-304958" lvl="0" marL="457200" rtl="0" algn="l">
              <a:spcBef>
                <a:spcPts val="0"/>
              </a:spcBef>
              <a:spcAft>
                <a:spcPts val="0"/>
              </a:spcAft>
              <a:buSzPct val="100000"/>
              <a:buChar char="-"/>
            </a:pPr>
            <a:r>
              <a:rPr b="1" lang="en"/>
              <a:t>Resource Allocation: </a:t>
            </a:r>
            <a:r>
              <a:rPr lang="en"/>
              <a:t>Use the model’s predictions to allocate additional learning resources to schools that are identified as high-risk for underperformance.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9" name="Google Shape;189;p29"/>
          <p:cNvPicPr preferRelativeResize="0"/>
          <p:nvPr/>
        </p:nvPicPr>
        <p:blipFill>
          <a:blip r:embed="rId4">
            <a:alphaModFix/>
          </a:blip>
          <a:stretch>
            <a:fillRect/>
          </a:stretch>
        </p:blipFill>
        <p:spPr>
          <a:xfrm>
            <a:off x="3533696" y="2571750"/>
            <a:ext cx="5004254" cy="2458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95" name="Google Shape;195;p30"/>
          <p:cNvSpPr txBox="1"/>
          <p:nvPr>
            <p:ph idx="1" type="body"/>
          </p:nvPr>
        </p:nvSpPr>
        <p:spPr>
          <a:xfrm>
            <a:off x="4572000" y="271950"/>
            <a:ext cx="4418100" cy="45996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4800"/>
              <a:t>Overall, the model demonstrates strong potential for aiding schools in making informed decisions but can benefit from further refinement and expansion in data features to enhance its predictive power.</a:t>
            </a:r>
            <a:endParaRPr sz="4800"/>
          </a:p>
          <a:p>
            <a:pPr indent="0" lvl="0" marL="0" rtl="0" algn="l">
              <a:spcBef>
                <a:spcPts val="1200"/>
              </a:spcBef>
              <a:spcAft>
                <a:spcPts val="0"/>
              </a:spcAft>
              <a:buNone/>
            </a:pPr>
            <a:r>
              <a:rPr lang="en" sz="4800"/>
              <a:t>Limitations: </a:t>
            </a:r>
            <a:endParaRPr sz="4800"/>
          </a:p>
          <a:p>
            <a:pPr indent="-304800" lvl="0" marL="457200" rtl="0" algn="l">
              <a:spcBef>
                <a:spcPts val="1200"/>
              </a:spcBef>
              <a:spcAft>
                <a:spcPts val="0"/>
              </a:spcAft>
              <a:buSzPct val="100000"/>
              <a:buChar char="●"/>
            </a:pPr>
            <a:r>
              <a:rPr lang="en" sz="4800"/>
              <a:t>Binary nature of the current outcome variable (pass/fail), which oversimplifies the nuance of educational performance</a:t>
            </a:r>
            <a:endParaRPr sz="4800"/>
          </a:p>
          <a:p>
            <a:pPr indent="-304800" lvl="0" marL="457200" rtl="0" algn="l">
              <a:spcBef>
                <a:spcPts val="0"/>
              </a:spcBef>
              <a:spcAft>
                <a:spcPts val="0"/>
              </a:spcAft>
              <a:buSzPct val="100000"/>
              <a:buChar char="●"/>
            </a:pPr>
            <a:r>
              <a:rPr lang="en" sz="4800"/>
              <a:t>Without data from previous years the model’s ability to capture trends and improve accuracy is limited</a:t>
            </a:r>
            <a:endParaRPr sz="4800"/>
          </a:p>
          <a:p>
            <a:pPr indent="0" lvl="0" marL="0" rtl="0" algn="l">
              <a:spcBef>
                <a:spcPts val="1200"/>
              </a:spcBef>
              <a:spcAft>
                <a:spcPts val="0"/>
              </a:spcAft>
              <a:buNone/>
            </a:pPr>
            <a:r>
              <a:rPr lang="en" sz="4800"/>
              <a:t>The model's practical implications include the ability for schools and policymakers to make data-driven decisions, allowing for early interventions and resource allocation to support struggling students. This could improve educational outcomes by proactively addressing factors that influence reading performance.</a:t>
            </a:r>
            <a:endParaRPr sz="4800"/>
          </a:p>
          <a:p>
            <a:pPr indent="0" lvl="0" marL="0" rtl="0" algn="l">
              <a:spcBef>
                <a:spcPts val="0"/>
              </a:spcBef>
              <a:spcAft>
                <a:spcPts val="0"/>
              </a:spcAft>
              <a:buNone/>
            </a:pPr>
            <a:r>
              <a:t/>
            </a:r>
            <a:endParaRPr sz="4800"/>
          </a:p>
          <a:p>
            <a:pPr indent="0" lvl="0" marL="0" rtl="0" algn="l">
              <a:spcBef>
                <a:spcPts val="0"/>
              </a:spcBef>
              <a:spcAft>
                <a:spcPts val="0"/>
              </a:spcAft>
              <a:buNone/>
            </a:pPr>
            <a:r>
              <a:rPr lang="en" sz="4800"/>
              <a:t>By identifying and understanding these components, the provincial government can launch targeted programs to strategically support elementary schools across Ontario.</a:t>
            </a:r>
            <a:endParaRPr sz="4800"/>
          </a:p>
          <a:p>
            <a:pPr indent="0" lvl="0" marL="0" rtl="0" algn="l">
              <a:spcBef>
                <a:spcPts val="0"/>
              </a:spcBef>
              <a:spcAft>
                <a:spcPts val="0"/>
              </a:spcAft>
              <a:buNone/>
            </a:pPr>
            <a:r>
              <a:t/>
            </a:r>
            <a:endParaRPr sz="1207"/>
          </a:p>
          <a:p>
            <a:pPr indent="0" lvl="0" marL="0" rtl="0" algn="l">
              <a:spcBef>
                <a:spcPts val="1200"/>
              </a:spcBef>
              <a:spcAft>
                <a:spcPts val="1200"/>
              </a:spcAft>
              <a:buNone/>
            </a:pPr>
            <a:r>
              <a:t/>
            </a:r>
            <a:endParaRPr sz="1207"/>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71" name="Google Shape;71;p14"/>
          <p:cNvSpPr txBox="1"/>
          <p:nvPr>
            <p:ph idx="1" type="body"/>
          </p:nvPr>
        </p:nvSpPr>
        <p:spPr>
          <a:xfrm>
            <a:off x="4644675" y="5700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7"/>
              <a:t>Elementary schools across the province must ensure that their students are able to meet the required provincial reading standard</a:t>
            </a:r>
            <a:endParaRPr sz="1207"/>
          </a:p>
          <a:p>
            <a:pPr indent="0" lvl="0" marL="0" rtl="0" algn="l">
              <a:spcBef>
                <a:spcPts val="0"/>
              </a:spcBef>
              <a:spcAft>
                <a:spcPts val="0"/>
              </a:spcAft>
              <a:buNone/>
            </a:pPr>
            <a:r>
              <a:t/>
            </a:r>
            <a:endParaRPr sz="1207"/>
          </a:p>
          <a:p>
            <a:pPr indent="0" lvl="0" marL="0" rtl="0" algn="l">
              <a:spcBef>
                <a:spcPts val="0"/>
              </a:spcBef>
              <a:spcAft>
                <a:spcPts val="0"/>
              </a:spcAft>
              <a:buNone/>
            </a:pPr>
            <a:r>
              <a:rPr lang="en" sz="1207"/>
              <a:t>The data </a:t>
            </a:r>
            <a:r>
              <a:rPr lang="en" sz="1207"/>
              <a:t>analysis</a:t>
            </a:r>
            <a:r>
              <a:rPr lang="en" sz="1207"/>
              <a:t> will determine the primary challenges that prevent students from succeeding and predict which attributes improve reading scores. </a:t>
            </a:r>
            <a:endParaRPr sz="1207"/>
          </a:p>
          <a:p>
            <a:pPr indent="0" lvl="0" marL="0" rtl="0" algn="l">
              <a:spcBef>
                <a:spcPts val="0"/>
              </a:spcBef>
              <a:spcAft>
                <a:spcPts val="0"/>
              </a:spcAft>
              <a:buNone/>
            </a:pPr>
            <a:r>
              <a:t/>
            </a:r>
            <a:endParaRPr sz="1207"/>
          </a:p>
          <a:p>
            <a:pPr indent="0" lvl="0" marL="0" rtl="0" algn="l">
              <a:spcBef>
                <a:spcPts val="0"/>
              </a:spcBef>
              <a:spcAft>
                <a:spcPts val="0"/>
              </a:spcAft>
              <a:buNone/>
            </a:pPr>
            <a:r>
              <a:rPr lang="en" sz="1207"/>
              <a:t>By identifying these components, the provincial government can launch targeted programs to strategically support elementary schools across Ontario.</a:t>
            </a:r>
            <a:endParaRPr sz="1207"/>
          </a:p>
          <a:p>
            <a:pPr indent="0" lvl="0" marL="457200" rtl="0" algn="l">
              <a:spcBef>
                <a:spcPts val="0"/>
              </a:spcBef>
              <a:spcAft>
                <a:spcPts val="0"/>
              </a:spcAft>
              <a:buNone/>
            </a:pPr>
            <a:r>
              <a:t/>
            </a:r>
            <a:endParaRPr sz="1207"/>
          </a:p>
          <a:p>
            <a:pPr indent="0" lvl="0" marL="0" rtl="0" algn="l">
              <a:spcBef>
                <a:spcPts val="0"/>
              </a:spcBef>
              <a:spcAft>
                <a:spcPts val="0"/>
              </a:spcAft>
              <a:buNone/>
            </a:pPr>
            <a:r>
              <a:t/>
            </a:r>
            <a:endParaRPr sz="1207"/>
          </a:p>
          <a:p>
            <a:pPr indent="0" lvl="0" marL="0" rtl="0" algn="l">
              <a:spcBef>
                <a:spcPts val="1200"/>
              </a:spcBef>
              <a:spcAft>
                <a:spcPts val="0"/>
              </a:spcAft>
              <a:buNone/>
            </a:pPr>
            <a:r>
              <a:t/>
            </a:r>
            <a:endParaRPr sz="1207"/>
          </a:p>
          <a:p>
            <a:pPr indent="0" lvl="0" marL="457200" rtl="0" algn="l">
              <a:spcBef>
                <a:spcPts val="1200"/>
              </a:spcBef>
              <a:spcAft>
                <a:spcPts val="1200"/>
              </a:spcAft>
              <a:buNone/>
            </a:pPr>
            <a:r>
              <a:t/>
            </a:r>
            <a:endParaRPr sz="1207"/>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56550" y="500925"/>
            <a:ext cx="3112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Proposed Solution:</a:t>
            </a:r>
            <a:endParaRPr sz="2400"/>
          </a:p>
          <a:p>
            <a:pPr indent="0" lvl="0" marL="0" rtl="0" algn="l">
              <a:spcBef>
                <a:spcPts val="0"/>
              </a:spcBef>
              <a:spcAft>
                <a:spcPts val="0"/>
              </a:spcAft>
              <a:buNone/>
            </a:pPr>
            <a:r>
              <a:t/>
            </a:r>
            <a:endParaRPr i="1" sz="2300"/>
          </a:p>
          <a:p>
            <a:pPr indent="0" lvl="0" marL="0" rtl="0" algn="l">
              <a:spcBef>
                <a:spcPts val="0"/>
              </a:spcBef>
              <a:spcAft>
                <a:spcPts val="0"/>
              </a:spcAft>
              <a:buNone/>
            </a:pPr>
            <a:r>
              <a:rPr i="1" lang="en" sz="2300"/>
              <a:t>Building Predictive </a:t>
            </a:r>
            <a:endParaRPr i="1" sz="2300"/>
          </a:p>
          <a:p>
            <a:pPr indent="0" lvl="0" marL="0" rtl="0" algn="l">
              <a:spcBef>
                <a:spcPts val="0"/>
              </a:spcBef>
              <a:spcAft>
                <a:spcPts val="0"/>
              </a:spcAft>
              <a:buNone/>
            </a:pPr>
            <a:r>
              <a:rPr i="1" lang="en" sz="2300"/>
              <a:t>Model</a:t>
            </a:r>
            <a:endParaRPr i="1" sz="2300"/>
          </a:p>
        </p:txBody>
      </p:sp>
      <p:pic>
        <p:nvPicPr>
          <p:cNvPr id="77" name="Google Shape;77;p15"/>
          <p:cNvPicPr preferRelativeResize="0"/>
          <p:nvPr/>
        </p:nvPicPr>
        <p:blipFill>
          <a:blip r:embed="rId3">
            <a:alphaModFix/>
          </a:blip>
          <a:stretch>
            <a:fillRect/>
          </a:stretch>
        </p:blipFill>
        <p:spPr>
          <a:xfrm>
            <a:off x="3220950" y="0"/>
            <a:ext cx="1233800" cy="5143500"/>
          </a:xfrm>
          <a:prstGeom prst="rect">
            <a:avLst/>
          </a:prstGeom>
          <a:noFill/>
          <a:ln>
            <a:noFill/>
          </a:ln>
        </p:spPr>
      </p:pic>
      <p:pic>
        <p:nvPicPr>
          <p:cNvPr id="78" name="Google Shape;78;p15"/>
          <p:cNvPicPr preferRelativeResize="0"/>
          <p:nvPr/>
        </p:nvPicPr>
        <p:blipFill>
          <a:blip r:embed="rId4">
            <a:alphaModFix/>
          </a:blip>
          <a:stretch>
            <a:fillRect/>
          </a:stretch>
        </p:blipFill>
        <p:spPr>
          <a:xfrm>
            <a:off x="3270600" y="2417925"/>
            <a:ext cx="5873398" cy="2044349"/>
          </a:xfrm>
          <a:prstGeom prst="rect">
            <a:avLst/>
          </a:prstGeom>
          <a:noFill/>
          <a:ln>
            <a:noFill/>
          </a:ln>
        </p:spPr>
      </p:pic>
      <p:sp>
        <p:nvSpPr>
          <p:cNvPr id="79" name="Google Shape;79;p15"/>
          <p:cNvSpPr txBox="1"/>
          <p:nvPr>
            <p:ph idx="1" type="body"/>
          </p:nvPr>
        </p:nvSpPr>
        <p:spPr>
          <a:xfrm>
            <a:off x="3220950" y="500925"/>
            <a:ext cx="5801700" cy="1917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Font typeface="Arial"/>
              <a:buChar char="●"/>
            </a:pPr>
            <a:r>
              <a:rPr b="1" lang="en" sz="1207"/>
              <a:t>Goal:</a:t>
            </a:r>
            <a:r>
              <a:rPr lang="en" sz="1207"/>
              <a:t> Use machine learning to identify schools where students may underperform due to socioeconomic challenges.</a:t>
            </a:r>
            <a:endParaRPr sz="1207"/>
          </a:p>
          <a:p>
            <a:pPr indent="-304800" lvl="0" marL="457200" rtl="0" algn="l">
              <a:spcBef>
                <a:spcPts val="0"/>
              </a:spcBef>
              <a:spcAft>
                <a:spcPts val="0"/>
              </a:spcAft>
              <a:buClr>
                <a:srgbClr val="000000"/>
              </a:buClr>
              <a:buSzPts val="1200"/>
              <a:buFont typeface="Arial"/>
              <a:buChar char="●"/>
            </a:pPr>
            <a:r>
              <a:rPr b="1" lang="en" sz="1207"/>
              <a:t>Insight: </a:t>
            </a:r>
            <a:r>
              <a:rPr lang="en" sz="1207"/>
              <a:t>Schools with more low-income students tend to have lower reading achievement scores.</a:t>
            </a:r>
            <a:endParaRPr sz="1207"/>
          </a:p>
          <a:p>
            <a:pPr indent="-304800" lvl="0" marL="457200" rtl="0" algn="l">
              <a:spcBef>
                <a:spcPts val="0"/>
              </a:spcBef>
              <a:spcAft>
                <a:spcPts val="0"/>
              </a:spcAft>
              <a:buClr>
                <a:srgbClr val="000000"/>
              </a:buClr>
              <a:buSzPts val="1200"/>
              <a:buFont typeface="Arial"/>
              <a:buChar char="●"/>
            </a:pPr>
            <a:r>
              <a:rPr b="1" lang="en" sz="1207"/>
              <a:t>Next Steps: </a:t>
            </a:r>
            <a:r>
              <a:rPr lang="en" sz="1207"/>
              <a:t>Explore additional socioeconomic factors to create a model for targeted interventions to improve reading scores.</a:t>
            </a:r>
            <a:endParaRPr sz="1207"/>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a:p>
            <a:pPr indent="0" lvl="0" marL="0" rtl="0" algn="l">
              <a:spcBef>
                <a:spcPts val="0"/>
              </a:spcBef>
              <a:spcAft>
                <a:spcPts val="0"/>
              </a:spcAft>
              <a:buNone/>
            </a:pPr>
            <a:r>
              <a:rPr i="1" lang="en" sz="2200"/>
              <a:t>Logistic Regression and KNN</a:t>
            </a:r>
            <a:endParaRPr i="1" sz="2200"/>
          </a:p>
        </p:txBody>
      </p:sp>
      <p:sp>
        <p:nvSpPr>
          <p:cNvPr id="85" name="Google Shape;85;p16"/>
          <p:cNvSpPr txBox="1"/>
          <p:nvPr>
            <p:ph idx="1" type="body"/>
          </p:nvPr>
        </p:nvSpPr>
        <p:spPr>
          <a:xfrm>
            <a:off x="4438850" y="500925"/>
            <a:ext cx="46107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project applied different classification models, to achieve several key outcomes:</a:t>
            </a:r>
            <a:endParaRPr/>
          </a:p>
          <a:p>
            <a:pPr indent="-311150" lvl="0" marL="457200" rtl="0" algn="l">
              <a:spcBef>
                <a:spcPts val="1200"/>
              </a:spcBef>
              <a:spcAft>
                <a:spcPts val="0"/>
              </a:spcAft>
              <a:buSzPts val="1300"/>
              <a:buChar char="●"/>
            </a:pPr>
            <a:r>
              <a:rPr b="1" lang="en"/>
              <a:t>Accurate Student Performance Prediction: </a:t>
            </a:r>
            <a:r>
              <a:rPr lang="en"/>
              <a:t>Schools can identify students at risk of failing their grade 3 reading test based on key factors such as enrollment, parental education, and socioeconomic status.</a:t>
            </a:r>
            <a:endParaRPr/>
          </a:p>
          <a:p>
            <a:pPr indent="-311150" lvl="0" marL="457200" rtl="0" algn="l">
              <a:spcBef>
                <a:spcPts val="0"/>
              </a:spcBef>
              <a:spcAft>
                <a:spcPts val="0"/>
              </a:spcAft>
              <a:buSzPts val="1300"/>
              <a:buChar char="●"/>
            </a:pPr>
            <a:r>
              <a:rPr b="1" lang="en"/>
              <a:t>Targeted Interventions:</a:t>
            </a:r>
            <a:r>
              <a:rPr lang="en"/>
              <a:t> Educational resources can be allocated more effectively to schools with students that have higher predicted rates of failure, allowing for more support to students.</a:t>
            </a:r>
            <a:endParaRPr/>
          </a:p>
          <a:p>
            <a:pPr indent="-311150" lvl="0" marL="457200" rtl="0" algn="l">
              <a:spcBef>
                <a:spcPts val="0"/>
              </a:spcBef>
              <a:spcAft>
                <a:spcPts val="0"/>
              </a:spcAft>
              <a:buSzPts val="1300"/>
              <a:buChar char="●"/>
            </a:pPr>
            <a:r>
              <a:rPr b="1" lang="en"/>
              <a:t>Data-Driven Decision Making:</a:t>
            </a:r>
            <a:r>
              <a:rPr lang="en"/>
              <a:t> Insights from the model can inform policy adjustments and strategies aimed at improving reading performance across different regions and demographics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r>
              <a:rPr lang="en"/>
              <a:t>:</a:t>
            </a:r>
            <a:endParaRPr/>
          </a:p>
          <a:p>
            <a:pPr indent="0" lvl="0" marL="0" rtl="0" algn="l">
              <a:spcBef>
                <a:spcPts val="0"/>
              </a:spcBef>
              <a:spcAft>
                <a:spcPts val="0"/>
              </a:spcAft>
              <a:buNone/>
            </a:pPr>
            <a:r>
              <a:rPr i="1" lang="en" sz="2400"/>
              <a:t>Choosing our features</a:t>
            </a:r>
            <a:endParaRPr i="1" sz="2400"/>
          </a:p>
        </p:txBody>
      </p:sp>
      <p:sp>
        <p:nvSpPr>
          <p:cNvPr id="91" name="Google Shape;91;p17"/>
          <p:cNvSpPr txBox="1"/>
          <p:nvPr>
            <p:ph idx="1" type="body"/>
          </p:nvPr>
        </p:nvSpPr>
        <p:spPr>
          <a:xfrm>
            <a:off x="4473725" y="195625"/>
            <a:ext cx="4166400" cy="52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chemeClr val="lt1"/>
                </a:solidFill>
                <a:highlight>
                  <a:srgbClr val="000000"/>
                </a:highlight>
              </a:rPr>
              <a:t>Independent</a:t>
            </a:r>
            <a:r>
              <a:rPr lang="en" sz="2000">
                <a:solidFill>
                  <a:schemeClr val="lt1"/>
                </a:solidFill>
                <a:highlight>
                  <a:srgbClr val="000000"/>
                </a:highlight>
              </a:rPr>
              <a:t> Variables</a:t>
            </a:r>
            <a:endParaRPr sz="2000">
              <a:solidFill>
                <a:schemeClr val="lt1"/>
              </a:solidFill>
              <a:highlight>
                <a:srgbClr val="000000"/>
              </a:highlight>
            </a:endParaRPr>
          </a:p>
        </p:txBody>
      </p:sp>
      <p:sp>
        <p:nvSpPr>
          <p:cNvPr id="92" name="Google Shape;92;p17"/>
          <p:cNvSpPr txBox="1"/>
          <p:nvPr>
            <p:ph idx="1" type="body"/>
          </p:nvPr>
        </p:nvSpPr>
        <p:spPr>
          <a:xfrm>
            <a:off x="4386375" y="603250"/>
            <a:ext cx="4757700" cy="2601600"/>
          </a:xfrm>
          <a:prstGeom prst="rect">
            <a:avLst/>
          </a:prstGeom>
        </p:spPr>
        <p:txBody>
          <a:bodyPr anchorCtr="0" anchor="t" bIns="91425" lIns="91425" spcFirstLastPara="1" rIns="91425" wrap="square" tIns="91425">
            <a:noAutofit/>
          </a:bodyPr>
          <a:lstStyle/>
          <a:p>
            <a:pPr indent="-292576" lvl="0" marL="457200" rtl="0" algn="l">
              <a:spcBef>
                <a:spcPts val="0"/>
              </a:spcBef>
              <a:spcAft>
                <a:spcPts val="0"/>
              </a:spcAft>
              <a:buSzPts val="1008"/>
              <a:buChar char="●"/>
            </a:pPr>
            <a:r>
              <a:rPr lang="en" sz="1007"/>
              <a:t>Enrolment </a:t>
            </a:r>
            <a:endParaRPr sz="1007"/>
          </a:p>
          <a:p>
            <a:pPr indent="-292576" lvl="0" marL="457200" rtl="0" algn="l">
              <a:spcBef>
                <a:spcPts val="0"/>
              </a:spcBef>
              <a:spcAft>
                <a:spcPts val="0"/>
              </a:spcAft>
              <a:buSzPts val="1008"/>
              <a:buChar char="●"/>
            </a:pPr>
            <a:r>
              <a:rPr lang="en" sz="1007"/>
              <a:t>Board Type</a:t>
            </a:r>
            <a:endParaRPr sz="1007"/>
          </a:p>
          <a:p>
            <a:pPr indent="-292576" lvl="0" marL="457200" rtl="0" algn="l">
              <a:spcBef>
                <a:spcPts val="0"/>
              </a:spcBef>
              <a:spcAft>
                <a:spcPts val="0"/>
              </a:spcAft>
              <a:buSzPts val="1008"/>
              <a:buChar char="●"/>
            </a:pPr>
            <a:r>
              <a:rPr lang="en" sz="1007"/>
              <a:t>Percentage of Students Whose First Language Is Not English </a:t>
            </a:r>
            <a:endParaRPr sz="1007"/>
          </a:p>
          <a:p>
            <a:pPr indent="-292576" lvl="0" marL="457200" rtl="0" algn="l">
              <a:spcBef>
                <a:spcPts val="0"/>
              </a:spcBef>
              <a:spcAft>
                <a:spcPts val="0"/>
              </a:spcAft>
              <a:buSzPts val="1008"/>
              <a:buChar char="●"/>
            </a:pPr>
            <a:r>
              <a:rPr lang="en" sz="1007"/>
              <a:t>Percentage of Students Whose First Language Is Not French </a:t>
            </a:r>
            <a:endParaRPr sz="1007"/>
          </a:p>
          <a:p>
            <a:pPr indent="-292576" lvl="0" marL="457200" rtl="0" algn="l">
              <a:spcBef>
                <a:spcPts val="0"/>
              </a:spcBef>
              <a:spcAft>
                <a:spcPts val="0"/>
              </a:spcAft>
              <a:buSzPts val="1008"/>
              <a:buChar char="●"/>
            </a:pPr>
            <a:r>
              <a:rPr lang="en" sz="1007"/>
              <a:t>Percentage of Students Who Are New to Canada from a Non-English Speaking Country </a:t>
            </a:r>
            <a:endParaRPr sz="1007"/>
          </a:p>
          <a:p>
            <a:pPr indent="-292576" lvl="0" marL="457200" rtl="0" algn="l">
              <a:spcBef>
                <a:spcPts val="0"/>
              </a:spcBef>
              <a:spcAft>
                <a:spcPts val="0"/>
              </a:spcAft>
              <a:buSzPts val="1008"/>
              <a:buChar char="●"/>
            </a:pPr>
            <a:r>
              <a:rPr lang="en" sz="1007"/>
              <a:t>Percentage of Students Receiving Special Education Services</a:t>
            </a:r>
            <a:endParaRPr sz="1007"/>
          </a:p>
          <a:p>
            <a:pPr indent="-292576" lvl="0" marL="457200" rtl="0" algn="l">
              <a:spcBef>
                <a:spcPts val="0"/>
              </a:spcBef>
              <a:spcAft>
                <a:spcPts val="0"/>
              </a:spcAft>
              <a:buSzPts val="1008"/>
              <a:buChar char="●"/>
            </a:pPr>
            <a:r>
              <a:rPr lang="en" sz="1007"/>
              <a:t>Percentage of Students Identified as Gifted </a:t>
            </a:r>
            <a:endParaRPr sz="1007"/>
          </a:p>
          <a:p>
            <a:pPr indent="-292576" lvl="0" marL="457200" rtl="0" algn="l">
              <a:spcBef>
                <a:spcPts val="0"/>
              </a:spcBef>
              <a:spcAft>
                <a:spcPts val="0"/>
              </a:spcAft>
              <a:buSzPts val="1008"/>
              <a:buChar char="●"/>
            </a:pPr>
            <a:r>
              <a:rPr lang="en" sz="1007"/>
              <a:t>Percentage of School-Aged Children Who Live in Low-Income Households</a:t>
            </a:r>
            <a:endParaRPr sz="1007"/>
          </a:p>
          <a:p>
            <a:pPr indent="-292576" lvl="0" marL="457200" rtl="0" algn="l">
              <a:spcBef>
                <a:spcPts val="0"/>
              </a:spcBef>
              <a:spcAft>
                <a:spcPts val="0"/>
              </a:spcAft>
              <a:buSzPts val="1008"/>
              <a:buChar char="●"/>
            </a:pPr>
            <a:r>
              <a:rPr lang="en" sz="1007"/>
              <a:t>Percentage of Students Whose Parents Have No Degree Diploma or Certificate</a:t>
            </a:r>
            <a:endParaRPr sz="1007"/>
          </a:p>
        </p:txBody>
      </p:sp>
      <p:sp>
        <p:nvSpPr>
          <p:cNvPr id="93" name="Google Shape;93;p17"/>
          <p:cNvSpPr txBox="1"/>
          <p:nvPr>
            <p:ph idx="1" type="body"/>
          </p:nvPr>
        </p:nvSpPr>
        <p:spPr>
          <a:xfrm>
            <a:off x="4473725" y="3063875"/>
            <a:ext cx="4166400" cy="42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solidFill>
                  <a:schemeClr val="lt1"/>
                </a:solidFill>
                <a:highlight>
                  <a:srgbClr val="000000"/>
                </a:highlight>
              </a:rPr>
              <a:t>Target Variable</a:t>
            </a:r>
            <a:endParaRPr sz="2000">
              <a:solidFill>
                <a:schemeClr val="lt1"/>
              </a:solidFill>
              <a:highlight>
                <a:srgbClr val="000000"/>
              </a:highlight>
            </a:endParaRPr>
          </a:p>
        </p:txBody>
      </p:sp>
      <p:sp>
        <p:nvSpPr>
          <p:cNvPr id="94" name="Google Shape;94;p17"/>
          <p:cNvSpPr txBox="1"/>
          <p:nvPr>
            <p:ph idx="1" type="body"/>
          </p:nvPr>
        </p:nvSpPr>
        <p:spPr>
          <a:xfrm>
            <a:off x="4473725" y="3582875"/>
            <a:ext cx="4455300" cy="842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Percentage of Grade 3 Students Achieving the Provincial Standard in Reading</a:t>
            </a:r>
            <a:endParaRPr/>
          </a:p>
        </p:txBody>
      </p:sp>
      <p:sp>
        <p:nvSpPr>
          <p:cNvPr id="95" name="Google Shape;95;p17"/>
          <p:cNvSpPr txBox="1"/>
          <p:nvPr>
            <p:ph idx="1" type="body"/>
          </p:nvPr>
        </p:nvSpPr>
        <p:spPr>
          <a:xfrm>
            <a:off x="4359525" y="4358075"/>
            <a:ext cx="4811400" cy="84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solidFill>
                  <a:schemeClr val="lt1"/>
                </a:solidFill>
                <a:highlight>
                  <a:srgbClr val="000000"/>
                </a:highlight>
              </a:rPr>
              <a:t>These </a:t>
            </a:r>
            <a:r>
              <a:rPr lang="en">
                <a:solidFill>
                  <a:schemeClr val="lt1"/>
                </a:solidFill>
                <a:highlight>
                  <a:srgbClr val="000000"/>
                </a:highlight>
              </a:rPr>
              <a:t>variables were</a:t>
            </a:r>
            <a:r>
              <a:rPr lang="en">
                <a:solidFill>
                  <a:schemeClr val="lt1"/>
                </a:solidFill>
                <a:highlight>
                  <a:srgbClr val="000000"/>
                </a:highlight>
              </a:rPr>
              <a:t> chosen to understand how they influence the reading performance of Grade 3 students</a:t>
            </a:r>
            <a:endParaRPr>
              <a:solidFill>
                <a:schemeClr val="lt1"/>
              </a:solidFill>
              <a:highlight>
                <a:srgbClr val="0000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152400"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Understanding</a:t>
            </a:r>
            <a:endParaRPr/>
          </a:p>
        </p:txBody>
      </p:sp>
      <p:pic>
        <p:nvPicPr>
          <p:cNvPr id="101" name="Google Shape;101;p18"/>
          <p:cNvPicPr preferRelativeResize="0"/>
          <p:nvPr/>
        </p:nvPicPr>
        <p:blipFill>
          <a:blip r:embed="rId3">
            <a:alphaModFix/>
          </a:blip>
          <a:stretch>
            <a:fillRect/>
          </a:stretch>
        </p:blipFill>
        <p:spPr>
          <a:xfrm>
            <a:off x="3220950" y="0"/>
            <a:ext cx="1233800" cy="5143500"/>
          </a:xfrm>
          <a:prstGeom prst="rect">
            <a:avLst/>
          </a:prstGeom>
          <a:noFill/>
          <a:ln>
            <a:noFill/>
          </a:ln>
        </p:spPr>
      </p:pic>
      <p:pic>
        <p:nvPicPr>
          <p:cNvPr id="102" name="Google Shape;102;p18"/>
          <p:cNvPicPr preferRelativeResize="0"/>
          <p:nvPr/>
        </p:nvPicPr>
        <p:blipFill>
          <a:blip r:embed="rId4">
            <a:alphaModFix/>
          </a:blip>
          <a:stretch>
            <a:fillRect/>
          </a:stretch>
        </p:blipFill>
        <p:spPr>
          <a:xfrm>
            <a:off x="3432988" y="1404650"/>
            <a:ext cx="5295725" cy="2985500"/>
          </a:xfrm>
          <a:prstGeom prst="rect">
            <a:avLst/>
          </a:prstGeom>
          <a:noFill/>
          <a:ln>
            <a:noFill/>
          </a:ln>
        </p:spPr>
      </p:pic>
      <p:sp>
        <p:nvSpPr>
          <p:cNvPr id="103" name="Google Shape;103;p18"/>
          <p:cNvSpPr txBox="1"/>
          <p:nvPr>
            <p:ph idx="1" type="body"/>
          </p:nvPr>
        </p:nvSpPr>
        <p:spPr>
          <a:xfrm>
            <a:off x="3220950" y="308825"/>
            <a:ext cx="5719800" cy="13593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b="1" lang="en"/>
              <a:t>Dataset Overview: </a:t>
            </a:r>
            <a:r>
              <a:rPr lang="en"/>
              <a:t>Our dataset contains information about schools located in Ontario</a:t>
            </a:r>
            <a:endParaRPr/>
          </a:p>
          <a:p>
            <a:pPr indent="-304958" lvl="0" marL="457200" rtl="0" algn="l">
              <a:spcBef>
                <a:spcPts val="0"/>
              </a:spcBef>
              <a:spcAft>
                <a:spcPts val="0"/>
              </a:spcAft>
              <a:buSzPct val="100000"/>
              <a:buChar char="●"/>
            </a:pPr>
            <a:r>
              <a:rPr b="1" lang="en"/>
              <a:t>Key Insight: </a:t>
            </a:r>
            <a:r>
              <a:rPr lang="en"/>
              <a:t>The chart highlights the number of schools in the top 25 cities in our data set, showing a significant concentration in major urban areas.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26150" y="500925"/>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 Understanding</a:t>
            </a:r>
            <a:endParaRPr/>
          </a:p>
        </p:txBody>
      </p:sp>
      <p:pic>
        <p:nvPicPr>
          <p:cNvPr id="109" name="Google Shape;109;p19"/>
          <p:cNvPicPr preferRelativeResize="0"/>
          <p:nvPr/>
        </p:nvPicPr>
        <p:blipFill>
          <a:blip r:embed="rId3">
            <a:alphaModFix/>
          </a:blip>
          <a:stretch>
            <a:fillRect/>
          </a:stretch>
        </p:blipFill>
        <p:spPr>
          <a:xfrm>
            <a:off x="3220950" y="0"/>
            <a:ext cx="1233800" cy="5143500"/>
          </a:xfrm>
          <a:prstGeom prst="rect">
            <a:avLst/>
          </a:prstGeom>
          <a:noFill/>
          <a:ln>
            <a:noFill/>
          </a:ln>
        </p:spPr>
      </p:pic>
      <p:sp>
        <p:nvSpPr>
          <p:cNvPr id="110" name="Google Shape;110;p19"/>
          <p:cNvSpPr txBox="1"/>
          <p:nvPr>
            <p:ph idx="1" type="body"/>
          </p:nvPr>
        </p:nvSpPr>
        <p:spPr>
          <a:xfrm>
            <a:off x="3220950" y="308825"/>
            <a:ext cx="5830200" cy="1808700"/>
          </a:xfrm>
          <a:prstGeom prst="rect">
            <a:avLst/>
          </a:prstGeom>
        </p:spPr>
        <p:txBody>
          <a:bodyPr anchorCtr="0" anchor="t" bIns="91425" lIns="91425" spcFirstLastPara="1" rIns="91425" wrap="square" tIns="91425">
            <a:normAutofit fontScale="25000" lnSpcReduction="20000"/>
          </a:bodyPr>
          <a:lstStyle/>
          <a:p>
            <a:pPr indent="-300037" lvl="0" marL="457200" rtl="0" algn="l">
              <a:spcBef>
                <a:spcPts val="0"/>
              </a:spcBef>
              <a:spcAft>
                <a:spcPts val="0"/>
              </a:spcAft>
              <a:buSzPct val="100000"/>
              <a:buChar char="●"/>
            </a:pPr>
            <a:r>
              <a:rPr lang="en" sz="4500"/>
              <a:t>This scatter plot showcases the relationship between low-income households and parental education levels across schools.</a:t>
            </a:r>
            <a:endParaRPr sz="4500"/>
          </a:p>
          <a:p>
            <a:pPr indent="-300037" lvl="0" marL="457200" rtl="0" algn="l">
              <a:spcBef>
                <a:spcPts val="0"/>
              </a:spcBef>
              <a:spcAft>
                <a:spcPts val="0"/>
              </a:spcAft>
              <a:buSzPct val="100000"/>
              <a:buChar char="●"/>
            </a:pPr>
            <a:r>
              <a:rPr lang="en" sz="4500"/>
              <a:t>Key Observation: </a:t>
            </a:r>
            <a:endParaRPr sz="4500"/>
          </a:p>
          <a:p>
            <a:pPr indent="-300037" lvl="1" marL="914400" rtl="0" algn="l">
              <a:spcBef>
                <a:spcPts val="0"/>
              </a:spcBef>
              <a:spcAft>
                <a:spcPts val="0"/>
              </a:spcAft>
              <a:buSzPct val="100000"/>
              <a:buChar char="○"/>
            </a:pPr>
            <a:r>
              <a:rPr lang="en" sz="4500"/>
              <a:t>There appears to be a clustering of schools where a higher percentage of children from low-income households correlates with a lower percentage of parents with higher education.</a:t>
            </a:r>
            <a:endParaRPr sz="4500"/>
          </a:p>
          <a:p>
            <a:pPr indent="-300037" lvl="1" marL="914400" rtl="0" algn="l">
              <a:spcBef>
                <a:spcPts val="0"/>
              </a:spcBef>
              <a:spcAft>
                <a:spcPts val="0"/>
              </a:spcAft>
              <a:buSzPct val="100000"/>
              <a:buChar char="○"/>
            </a:pPr>
            <a:r>
              <a:rPr lang="en" sz="4500"/>
              <a:t>This relationship may highlight the socioeconomic challenges affecting educational performance and how parental education might influence student outcomes.</a:t>
            </a:r>
            <a:endParaRPr sz="4500"/>
          </a:p>
          <a:p>
            <a:pPr indent="0" lvl="0" marL="457200" rtl="0" algn="l">
              <a:spcBef>
                <a:spcPts val="1200"/>
              </a:spcBef>
              <a:spcAft>
                <a:spcPts val="0"/>
              </a:spcAft>
              <a:buNone/>
            </a:pPr>
            <a:r>
              <a:rPr lang="en"/>
              <a:t>.</a:t>
            </a:r>
            <a:endParaRPr/>
          </a:p>
          <a:p>
            <a:pPr indent="0" lvl="0" marL="0" rtl="0" algn="l">
              <a:spcBef>
                <a:spcPts val="1200"/>
              </a:spcBef>
              <a:spcAft>
                <a:spcPts val="1200"/>
              </a:spcAft>
              <a:buNone/>
            </a:pPr>
            <a:r>
              <a:t/>
            </a:r>
            <a:endParaRPr/>
          </a:p>
        </p:txBody>
      </p:sp>
      <p:pic>
        <p:nvPicPr>
          <p:cNvPr id="111" name="Google Shape;111;p19"/>
          <p:cNvPicPr preferRelativeResize="0"/>
          <p:nvPr/>
        </p:nvPicPr>
        <p:blipFill>
          <a:blip r:embed="rId4">
            <a:alphaModFix/>
          </a:blip>
          <a:stretch>
            <a:fillRect/>
          </a:stretch>
        </p:blipFill>
        <p:spPr>
          <a:xfrm>
            <a:off x="0" y="2228690"/>
            <a:ext cx="9143998" cy="29148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a:t>
            </a:r>
            <a:endParaRPr/>
          </a:p>
          <a:p>
            <a:pPr indent="0" lvl="0" marL="0" rtl="0" algn="ctr">
              <a:spcBef>
                <a:spcPts val="0"/>
              </a:spcBef>
              <a:spcAft>
                <a:spcPts val="0"/>
              </a:spcAft>
              <a:buNone/>
            </a:pPr>
            <a:r>
              <a:rPr lang="en" sz="2400"/>
              <a:t>Data Cleaning</a:t>
            </a:r>
            <a:endParaRPr sz="2400"/>
          </a:p>
        </p:txBody>
      </p:sp>
      <p:sp>
        <p:nvSpPr>
          <p:cNvPr id="117" name="Google Shape;117;p20"/>
          <p:cNvSpPr txBox="1"/>
          <p:nvPr>
            <p:ph idx="1" type="body"/>
          </p:nvPr>
        </p:nvSpPr>
        <p:spPr>
          <a:xfrm>
            <a:off x="4644675" y="500925"/>
            <a:ext cx="4166400" cy="41688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Before moving forward with implementing our machine learning models data pre-processing and cleaning was required to convert the raw data into a cleaned dataset.</a:t>
            </a:r>
            <a:endParaRPr/>
          </a:p>
          <a:p>
            <a:pPr indent="0" lvl="0" marL="0" marR="0" rtl="0" algn="l">
              <a:lnSpc>
                <a:spcPct val="115000"/>
              </a:lnSpc>
              <a:spcBef>
                <a:spcPts val="1200"/>
              </a:spcBef>
              <a:spcAft>
                <a:spcPts val="0"/>
              </a:spcAft>
              <a:buNone/>
            </a:pPr>
            <a:r>
              <a:rPr b="1" lang="en"/>
              <a:t>Changes Made:</a:t>
            </a:r>
            <a:endParaRPr b="1"/>
          </a:p>
          <a:p>
            <a:pPr indent="-311150" lvl="0" marL="457200" marR="0" rtl="0" algn="l">
              <a:lnSpc>
                <a:spcPct val="115000"/>
              </a:lnSpc>
              <a:spcBef>
                <a:spcPts val="1200"/>
              </a:spcBef>
              <a:spcAft>
                <a:spcPts val="0"/>
              </a:spcAft>
              <a:buSzPts val="1300"/>
              <a:buChar char="●"/>
            </a:pPr>
            <a:r>
              <a:rPr lang="en"/>
              <a:t>Dropped columns that were unrelated to the analysis</a:t>
            </a:r>
            <a:endParaRPr/>
          </a:p>
          <a:p>
            <a:pPr indent="-311150" lvl="0" marL="457200" marR="0" rtl="0" algn="l">
              <a:lnSpc>
                <a:spcPct val="115000"/>
              </a:lnSpc>
              <a:spcBef>
                <a:spcPts val="0"/>
              </a:spcBef>
              <a:spcAft>
                <a:spcPts val="0"/>
              </a:spcAft>
              <a:buSzPts val="1300"/>
              <a:buChar char="●"/>
            </a:pPr>
            <a:r>
              <a:rPr lang="en"/>
              <a:t>Dropped null values</a:t>
            </a:r>
            <a:endParaRPr/>
          </a:p>
          <a:p>
            <a:pPr indent="-311150" lvl="0" marL="457200" marR="0" rtl="0" algn="l">
              <a:lnSpc>
                <a:spcPct val="115000"/>
              </a:lnSpc>
              <a:spcBef>
                <a:spcPts val="0"/>
              </a:spcBef>
              <a:spcAft>
                <a:spcPts val="0"/>
              </a:spcAft>
              <a:buSzPts val="1300"/>
              <a:buChar char="●"/>
            </a:pPr>
            <a:r>
              <a:rPr lang="en"/>
              <a:t>Removed percent signs in variables of interest</a:t>
            </a:r>
            <a:endParaRPr/>
          </a:p>
          <a:p>
            <a:pPr indent="-311150" lvl="0" marL="457200" marR="0" rtl="0" algn="l">
              <a:lnSpc>
                <a:spcPct val="115000"/>
              </a:lnSpc>
              <a:spcBef>
                <a:spcPts val="0"/>
              </a:spcBef>
              <a:spcAft>
                <a:spcPts val="0"/>
              </a:spcAft>
              <a:buSzPts val="1300"/>
              <a:buChar char="●"/>
            </a:pPr>
            <a:r>
              <a:rPr lang="en"/>
              <a:t>Converted numeric values from object to float</a:t>
            </a:r>
            <a:endParaRPr/>
          </a:p>
          <a:p>
            <a:pPr indent="0" lvl="0" marL="457200" marR="0" rtl="0" algn="l">
              <a:lnSpc>
                <a:spcPct val="115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Preprocessing:</a:t>
            </a:r>
            <a:endParaRPr/>
          </a:p>
          <a:p>
            <a:pPr indent="0" lvl="0" marL="0" rtl="0" algn="ctr">
              <a:spcBef>
                <a:spcPts val="0"/>
              </a:spcBef>
              <a:spcAft>
                <a:spcPts val="0"/>
              </a:spcAft>
              <a:buNone/>
            </a:pPr>
            <a:r>
              <a:rPr lang="en" sz="2400"/>
              <a:t>Data Cleaning</a:t>
            </a:r>
            <a:endParaRPr sz="2400"/>
          </a:p>
        </p:txBody>
      </p:sp>
      <p:sp>
        <p:nvSpPr>
          <p:cNvPr id="123" name="Google Shape;123;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Cleaning Text Values</a:t>
            </a:r>
            <a:endParaRPr b="1"/>
          </a:p>
          <a:p>
            <a:pPr indent="-311150" lvl="0" marL="457200" rtl="0" algn="l">
              <a:spcBef>
                <a:spcPts val="1200"/>
              </a:spcBef>
              <a:spcAft>
                <a:spcPts val="0"/>
              </a:spcAft>
              <a:buSzPts val="1300"/>
              <a:buChar char="●"/>
            </a:pPr>
            <a:r>
              <a:rPr lang="en"/>
              <a:t>Some of the data in our dataset was </a:t>
            </a:r>
            <a:r>
              <a:rPr lang="en"/>
              <a:t>registering</a:t>
            </a:r>
            <a:r>
              <a:rPr lang="en"/>
              <a:t> as text characters </a:t>
            </a:r>
            <a:r>
              <a:rPr lang="en"/>
              <a:t>instead</a:t>
            </a:r>
            <a:r>
              <a:rPr lang="en"/>
              <a:t> of numbers</a:t>
            </a:r>
            <a:endParaRPr/>
          </a:p>
          <a:p>
            <a:pPr indent="-311150" lvl="0" marL="457200" rtl="0" algn="l">
              <a:spcBef>
                <a:spcPts val="0"/>
              </a:spcBef>
              <a:spcAft>
                <a:spcPts val="0"/>
              </a:spcAft>
              <a:buSzPts val="1300"/>
              <a:buChar char="●"/>
            </a:pPr>
            <a:r>
              <a:rPr lang="en"/>
              <a:t>We had to perform further cleaning to remove characters such as percent signs</a:t>
            </a:r>
            <a:endParaRPr/>
          </a:p>
          <a:p>
            <a:pPr indent="-311150" lvl="0" marL="457200" rtl="0" algn="l">
              <a:spcBef>
                <a:spcPts val="0"/>
              </a:spcBef>
              <a:spcAft>
                <a:spcPts val="0"/>
              </a:spcAft>
              <a:buSzPts val="1300"/>
              <a:buChar char="●"/>
            </a:pPr>
            <a:r>
              <a:rPr lang="en"/>
              <a:t>We converting each </a:t>
            </a:r>
            <a:r>
              <a:rPr lang="en"/>
              <a:t>individual</a:t>
            </a:r>
            <a:r>
              <a:rPr lang="en"/>
              <a:t> item in a column to numbers for columns where we expected numbers to help generate our visualizations and create our models</a:t>
            </a:r>
            <a:endParaRPr/>
          </a:p>
          <a:p>
            <a:pPr indent="0" lvl="0" marL="457200" rtl="0" algn="l">
              <a:spcBef>
                <a:spcPts val="1200"/>
              </a:spcBef>
              <a:spcAft>
                <a:spcPts val="1200"/>
              </a:spcAft>
              <a:buNone/>
            </a:pPr>
            <a:r>
              <a:t/>
            </a:r>
            <a:endParaRPr/>
          </a:p>
        </p:txBody>
      </p:sp>
      <p:pic>
        <p:nvPicPr>
          <p:cNvPr id="124" name="Google Shape;124;p21"/>
          <p:cNvPicPr preferRelativeResize="0"/>
          <p:nvPr/>
        </p:nvPicPr>
        <p:blipFill>
          <a:blip r:embed="rId3">
            <a:alphaModFix/>
          </a:blip>
          <a:stretch>
            <a:fillRect/>
          </a:stretch>
        </p:blipFill>
        <p:spPr>
          <a:xfrm>
            <a:off x="5146925" y="2828725"/>
            <a:ext cx="3391375" cy="2260076"/>
          </a:xfrm>
          <a:prstGeom prst="rect">
            <a:avLst/>
          </a:prstGeom>
          <a:noFill/>
          <a:ln>
            <a:noFill/>
          </a:ln>
        </p:spPr>
      </p:pic>
      <p:cxnSp>
        <p:nvCxnSpPr>
          <p:cNvPr id="125" name="Google Shape;125;p21"/>
          <p:cNvCxnSpPr/>
          <p:nvPr/>
        </p:nvCxnSpPr>
        <p:spPr>
          <a:xfrm>
            <a:off x="5595325" y="3192100"/>
            <a:ext cx="781500" cy="879300"/>
          </a:xfrm>
          <a:prstGeom prst="straightConnector1">
            <a:avLst/>
          </a:prstGeom>
          <a:noFill/>
          <a:ln cap="flat" cmpd="sng" w="28575">
            <a:solidFill>
              <a:srgbClr val="FF0000"/>
            </a:solidFill>
            <a:prstDash val="solid"/>
            <a:round/>
            <a:headEnd len="med" w="med" type="none"/>
            <a:tailEnd len="med" w="med" type="none"/>
          </a:ln>
        </p:spPr>
      </p:cxnSp>
      <p:cxnSp>
        <p:nvCxnSpPr>
          <p:cNvPr id="126" name="Google Shape;126;p21"/>
          <p:cNvCxnSpPr/>
          <p:nvPr/>
        </p:nvCxnSpPr>
        <p:spPr>
          <a:xfrm flipH="1">
            <a:off x="5558475" y="3204300"/>
            <a:ext cx="818400" cy="8430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