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social problem we thought about is where single parents have to leave their children when they have no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1b047261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1b047261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many single parents in all of our societies</a:t>
            </a:r>
            <a:endParaRPr/>
          </a:p>
          <a:p>
            <a:pPr indent="0" lvl="0" marL="0" rtl="0" algn="l">
              <a:spcBef>
                <a:spcPts val="0"/>
              </a:spcBef>
              <a:spcAft>
                <a:spcPts val="0"/>
              </a:spcAft>
              <a:buNone/>
            </a:pPr>
            <a:r>
              <a:rPr lang="ko"/>
              <a:t>the number of single parents is annually increasing </a:t>
            </a:r>
            <a:endParaRPr/>
          </a:p>
          <a:p>
            <a:pPr indent="0" lvl="0" marL="0" rtl="0" algn="l">
              <a:spcBef>
                <a:spcPts val="0"/>
              </a:spcBef>
              <a:spcAft>
                <a:spcPts val="0"/>
              </a:spcAft>
              <a:buNone/>
            </a:pPr>
            <a:r>
              <a:rPr lang="ko"/>
              <a:t>it is not only for particular country’s problem but also all of the world’s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1b047261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1b047261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highlight>
                  <a:srgbClr val="FDFDFD"/>
                </a:highlight>
                <a:latin typeface="Microsoft Yahei"/>
                <a:ea typeface="Microsoft Yahei"/>
                <a:cs typeface="Microsoft Yahei"/>
                <a:sym typeface="Microsoft Yahei"/>
              </a:rPr>
              <a:t>As you can see from the statistics, single parents are mainly in the low-income bracket.</a:t>
            </a:r>
            <a:endParaRPr/>
          </a:p>
          <a:p>
            <a:pPr indent="0" lvl="0" marL="0" rtl="0" algn="l">
              <a:spcBef>
                <a:spcPts val="0"/>
              </a:spcBef>
              <a:spcAft>
                <a:spcPts val="0"/>
              </a:spcAft>
              <a:buNone/>
            </a:pPr>
            <a:r>
              <a:rPr lang="ko" sz="1800">
                <a:solidFill>
                  <a:schemeClr val="dk1"/>
                </a:solidFill>
                <a:highlight>
                  <a:srgbClr val="FDFDFD"/>
                </a:highlight>
                <a:latin typeface="Microsoft Yahei"/>
                <a:ea typeface="Microsoft Yahei"/>
                <a:cs typeface="Microsoft Yahei"/>
                <a:sym typeface="Microsoft Yahei"/>
              </a:rPr>
              <a:t>In other words, they face the challenge of doing two things together: taking care of their children and making money.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1b047261b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1b047261b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solution - a location-based peer-to-peer mobile app. Single parents can drop off their children to other single parents in exchange for tokens. Parents start with zero tokens and to earn tokens must babysit children of other single parents.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1b047261b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1b047261b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com/premium-photo/woman-using-gps-map-navigation-app-with-planned-route_4423588.htm" TargetMode="External"/><Relationship Id="rId4" Type="http://schemas.openxmlformats.org/officeDocument/2006/relationships/hyperlink" Target="https://timesofindia.indiatimes.com/life-style/relationships/parenting/The-struggles-of-a-single-mother/articleshow/47511428.cms" TargetMode="External"/><Relationship Id="rId5" Type="http://schemas.openxmlformats.org/officeDocument/2006/relationships/hyperlink" Target="https://www.christianwoman.co/things-we-miss-when-we-worry/" TargetMode="External"/><Relationship Id="rId6" Type="http://schemas.openxmlformats.org/officeDocument/2006/relationships/hyperlink" Target="https://www.shutterstock.com/search/connect+people+icon" TargetMode="External"/><Relationship Id="rId7" Type="http://schemas.openxmlformats.org/officeDocument/2006/relationships/hyperlink" Target="https://loopup.com/en/resource-center/blog/rise-mobile-apps-business/" TargetMode="External"/><Relationship Id="rId8" Type="http://schemas.openxmlformats.org/officeDocument/2006/relationships/hyperlink" Target="https://www.flaticon.com/free-icon/poker-token_10758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nvSpPr>
        <p:spPr>
          <a:xfrm>
            <a:off x="717300" y="1992975"/>
            <a:ext cx="7709400" cy="9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3600">
                <a:solidFill>
                  <a:srgbClr val="FF9900"/>
                </a:solidFill>
              </a:rPr>
              <a:t>Connecting single parents</a:t>
            </a:r>
            <a:endParaRPr b="1" sz="3600">
              <a:solidFill>
                <a:srgbClr val="FF9900"/>
              </a:solidFill>
            </a:endParaRPr>
          </a:p>
        </p:txBody>
      </p:sp>
      <p:sp>
        <p:nvSpPr>
          <p:cNvPr id="55" name="Google Shape;55;p13"/>
          <p:cNvSpPr txBox="1"/>
          <p:nvPr/>
        </p:nvSpPr>
        <p:spPr>
          <a:xfrm>
            <a:off x="3728850" y="3140175"/>
            <a:ext cx="3496200" cy="50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1200"/>
              <a:t>Tomas / Ryunjin / Chaeun</a:t>
            </a:r>
            <a:endParaRPr sz="1200"/>
          </a:p>
        </p:txBody>
      </p:sp>
      <p:cxnSp>
        <p:nvCxnSpPr>
          <p:cNvPr id="56" name="Google Shape;56;p13"/>
          <p:cNvCxnSpPr/>
          <p:nvPr/>
        </p:nvCxnSpPr>
        <p:spPr>
          <a:xfrm>
            <a:off x="1750200" y="1473975"/>
            <a:ext cx="5643600" cy="4500"/>
          </a:xfrm>
          <a:prstGeom prst="straightConnector1">
            <a:avLst/>
          </a:prstGeom>
          <a:noFill/>
          <a:ln cap="flat" cmpd="sng" w="9525">
            <a:solidFill>
              <a:srgbClr val="FF9900"/>
            </a:solidFill>
            <a:prstDash val="solid"/>
            <a:round/>
            <a:headEnd len="med" w="med" type="none"/>
            <a:tailEnd len="med" w="med" type="none"/>
          </a:ln>
        </p:spPr>
      </p:cxnSp>
      <p:sp>
        <p:nvSpPr>
          <p:cNvPr id="57" name="Google Shape;57;p13"/>
          <p:cNvSpPr txBox="1"/>
          <p:nvPr/>
        </p:nvSpPr>
        <p:spPr>
          <a:xfrm>
            <a:off x="1688425" y="1783950"/>
            <a:ext cx="25890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rgbClr val="FF9900"/>
                </a:solidFill>
              </a:rPr>
              <a:t>Subject Together</a:t>
            </a:r>
            <a:endParaRPr sz="1800">
              <a:solidFill>
                <a:srgbClr val="FF9900"/>
              </a:solidFill>
            </a:endParaRPr>
          </a:p>
        </p:txBody>
      </p:sp>
      <p:cxnSp>
        <p:nvCxnSpPr>
          <p:cNvPr id="58" name="Google Shape;58;p13"/>
          <p:cNvCxnSpPr/>
          <p:nvPr/>
        </p:nvCxnSpPr>
        <p:spPr>
          <a:xfrm>
            <a:off x="1750200" y="3140175"/>
            <a:ext cx="5643600" cy="45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5013275" y="1225887"/>
            <a:ext cx="3936600" cy="2457200"/>
          </a:xfrm>
          <a:prstGeom prst="rect">
            <a:avLst/>
          </a:prstGeom>
          <a:noFill/>
          <a:ln>
            <a:noFill/>
          </a:ln>
        </p:spPr>
      </p:pic>
      <p:sp>
        <p:nvSpPr>
          <p:cNvPr id="64" name="Google Shape;64;p14"/>
          <p:cNvSpPr txBox="1"/>
          <p:nvPr/>
        </p:nvSpPr>
        <p:spPr>
          <a:xfrm>
            <a:off x="893675" y="4353225"/>
            <a:ext cx="8037300" cy="605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ko" sz="2400">
                <a:solidFill>
                  <a:schemeClr val="dk1"/>
                </a:solidFill>
              </a:rPr>
              <a:t>There are </a:t>
            </a:r>
            <a:r>
              <a:rPr b="1" lang="ko" sz="2400">
                <a:solidFill>
                  <a:schemeClr val="dk1"/>
                </a:solidFill>
              </a:rPr>
              <a:t>many single parents</a:t>
            </a:r>
            <a:r>
              <a:rPr lang="ko" sz="2400">
                <a:solidFill>
                  <a:schemeClr val="dk1"/>
                </a:solidFill>
              </a:rPr>
              <a:t> in all of our societies</a:t>
            </a:r>
            <a:endParaRPr sz="2400">
              <a:solidFill>
                <a:schemeClr val="dk1"/>
              </a:solidFill>
            </a:endParaRPr>
          </a:p>
          <a:p>
            <a:pPr indent="0" lvl="0" marL="0" rtl="0" algn="r">
              <a:spcBef>
                <a:spcPts val="0"/>
              </a:spcBef>
              <a:spcAft>
                <a:spcPts val="0"/>
              </a:spcAft>
              <a:buNone/>
            </a:pPr>
            <a:r>
              <a:t/>
            </a:r>
            <a:endParaRPr b="1" sz="2400">
              <a:solidFill>
                <a:srgbClr val="FF9900"/>
              </a:solidFill>
            </a:endParaRPr>
          </a:p>
        </p:txBody>
      </p:sp>
      <p:sp>
        <p:nvSpPr>
          <p:cNvPr id="65" name="Google Shape;65;p14"/>
          <p:cNvSpPr txBox="1"/>
          <p:nvPr/>
        </p:nvSpPr>
        <p:spPr>
          <a:xfrm>
            <a:off x="204850" y="271113"/>
            <a:ext cx="80373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FF9900"/>
                </a:solidFill>
              </a:rPr>
              <a:t>The increasement of single parents</a:t>
            </a:r>
            <a:endParaRPr b="1" sz="2400">
              <a:solidFill>
                <a:srgbClr val="FF9900"/>
              </a:solidFill>
            </a:endParaRPr>
          </a:p>
        </p:txBody>
      </p:sp>
      <p:sp>
        <p:nvSpPr>
          <p:cNvPr id="66" name="Google Shape;66;p14"/>
          <p:cNvSpPr txBox="1"/>
          <p:nvPr/>
        </p:nvSpPr>
        <p:spPr>
          <a:xfrm>
            <a:off x="189275" y="3410775"/>
            <a:ext cx="4824000" cy="8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0"/>
              </a:spcBef>
              <a:spcAft>
                <a:spcPts val="0"/>
              </a:spcAft>
              <a:buNone/>
            </a:pPr>
            <a:r>
              <a:rPr lang="ko" sz="900"/>
              <a:t>Source: U.S. Census Bureau, Current Population Survey, Annual Social and Economic Supplements 1950 to 2018</a:t>
            </a:r>
            <a:endParaRPr sz="900"/>
          </a:p>
          <a:p>
            <a:pPr indent="0" lvl="0" marL="0" rtl="0" algn="l">
              <a:spcBef>
                <a:spcPts val="3000"/>
              </a:spcBef>
              <a:spcAft>
                <a:spcPts val="0"/>
              </a:spcAft>
              <a:buNone/>
            </a:pPr>
            <a:r>
              <a:t/>
            </a:r>
            <a:endParaRPr sz="900"/>
          </a:p>
        </p:txBody>
      </p:sp>
      <p:pic>
        <p:nvPicPr>
          <p:cNvPr id="67" name="Google Shape;67;p14"/>
          <p:cNvPicPr preferRelativeResize="0"/>
          <p:nvPr/>
        </p:nvPicPr>
        <p:blipFill>
          <a:blip r:embed="rId4">
            <a:alphaModFix/>
          </a:blip>
          <a:stretch>
            <a:fillRect/>
          </a:stretch>
        </p:blipFill>
        <p:spPr>
          <a:xfrm>
            <a:off x="152400" y="1104825"/>
            <a:ext cx="4597124" cy="2747849"/>
          </a:xfrm>
          <a:prstGeom prst="rect">
            <a:avLst/>
          </a:prstGeom>
          <a:noFill/>
          <a:ln>
            <a:noFill/>
          </a:ln>
        </p:spPr>
      </p:pic>
      <p:sp>
        <p:nvSpPr>
          <p:cNvPr id="68" name="Google Shape;68;p14"/>
          <p:cNvSpPr txBox="1"/>
          <p:nvPr/>
        </p:nvSpPr>
        <p:spPr>
          <a:xfrm>
            <a:off x="2741275" y="2020600"/>
            <a:ext cx="1865400" cy="44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a:t>Married Couple</a:t>
            </a:r>
            <a:endParaRPr/>
          </a:p>
        </p:txBody>
      </p:sp>
      <p:sp>
        <p:nvSpPr>
          <p:cNvPr id="69" name="Google Shape;69;p14"/>
          <p:cNvSpPr txBox="1"/>
          <p:nvPr/>
        </p:nvSpPr>
        <p:spPr>
          <a:xfrm>
            <a:off x="2741275" y="3019525"/>
            <a:ext cx="1865400" cy="44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a:t>Mother only</a:t>
            </a:r>
            <a:endParaRPr/>
          </a:p>
        </p:txBody>
      </p:sp>
      <p:sp>
        <p:nvSpPr>
          <p:cNvPr id="70" name="Google Shape;70;p14"/>
          <p:cNvSpPr txBox="1"/>
          <p:nvPr/>
        </p:nvSpPr>
        <p:spPr>
          <a:xfrm>
            <a:off x="2741275" y="3368100"/>
            <a:ext cx="1865400" cy="44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a:t>Father only</a:t>
            </a:r>
            <a:endParaRPr/>
          </a:p>
        </p:txBody>
      </p:sp>
      <p:sp>
        <p:nvSpPr>
          <p:cNvPr id="71" name="Google Shape;71;p14"/>
          <p:cNvSpPr txBox="1"/>
          <p:nvPr/>
        </p:nvSpPr>
        <p:spPr>
          <a:xfrm>
            <a:off x="4486675" y="1104825"/>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40,000</a:t>
            </a:r>
            <a:endParaRPr sz="800"/>
          </a:p>
        </p:txBody>
      </p:sp>
      <p:sp>
        <p:nvSpPr>
          <p:cNvPr id="72" name="Google Shape;72;p14"/>
          <p:cNvSpPr txBox="1"/>
          <p:nvPr/>
        </p:nvSpPr>
        <p:spPr>
          <a:xfrm>
            <a:off x="4486675" y="2914125"/>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10,000</a:t>
            </a:r>
            <a:endParaRPr sz="800"/>
          </a:p>
        </p:txBody>
      </p:sp>
      <p:sp>
        <p:nvSpPr>
          <p:cNvPr id="73" name="Google Shape;73;p14"/>
          <p:cNvSpPr txBox="1"/>
          <p:nvPr/>
        </p:nvSpPr>
        <p:spPr>
          <a:xfrm>
            <a:off x="4486675" y="3368100"/>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2,500</a:t>
            </a:r>
            <a:endParaRPr sz="800"/>
          </a:p>
        </p:txBody>
      </p:sp>
      <p:sp>
        <p:nvSpPr>
          <p:cNvPr id="74" name="Google Shape;74;p14"/>
          <p:cNvSpPr txBox="1"/>
          <p:nvPr/>
        </p:nvSpPr>
        <p:spPr>
          <a:xfrm>
            <a:off x="4486675" y="2096213"/>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20,000</a:t>
            </a:r>
            <a:endParaRPr sz="800"/>
          </a:p>
        </p:txBody>
      </p:sp>
      <p:sp>
        <p:nvSpPr>
          <p:cNvPr id="75" name="Google Shape;75;p14"/>
          <p:cNvSpPr txBox="1"/>
          <p:nvPr/>
        </p:nvSpPr>
        <p:spPr>
          <a:xfrm>
            <a:off x="3901775" y="986900"/>
            <a:ext cx="1273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Number of families</a:t>
            </a:r>
            <a:endParaRPr sz="800"/>
          </a:p>
        </p:txBody>
      </p:sp>
      <p:sp>
        <p:nvSpPr>
          <p:cNvPr id="76" name="Google Shape;76;p14"/>
          <p:cNvSpPr txBox="1"/>
          <p:nvPr/>
        </p:nvSpPr>
        <p:spPr>
          <a:xfrm>
            <a:off x="204875" y="3614775"/>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1950</a:t>
            </a:r>
            <a:endParaRPr sz="800"/>
          </a:p>
        </p:txBody>
      </p:sp>
      <p:sp>
        <p:nvSpPr>
          <p:cNvPr id="77" name="Google Shape;77;p14"/>
          <p:cNvSpPr txBox="1"/>
          <p:nvPr/>
        </p:nvSpPr>
        <p:spPr>
          <a:xfrm>
            <a:off x="1899613" y="3614775"/>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1980</a:t>
            </a:r>
            <a:endParaRPr sz="800"/>
          </a:p>
        </p:txBody>
      </p:sp>
      <p:sp>
        <p:nvSpPr>
          <p:cNvPr id="78" name="Google Shape;78;p14"/>
          <p:cNvSpPr txBox="1"/>
          <p:nvPr/>
        </p:nvSpPr>
        <p:spPr>
          <a:xfrm>
            <a:off x="4136513" y="3614775"/>
            <a:ext cx="688800" cy="1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800"/>
              <a:t>2018</a:t>
            </a:r>
            <a:endParaRPr sz="800"/>
          </a:p>
        </p:txBody>
      </p:sp>
      <p:cxnSp>
        <p:nvCxnSpPr>
          <p:cNvPr id="79" name="Google Shape;79;p14"/>
          <p:cNvCxnSpPr/>
          <p:nvPr/>
        </p:nvCxnSpPr>
        <p:spPr>
          <a:xfrm>
            <a:off x="-233400" y="787625"/>
            <a:ext cx="5643600" cy="45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3" name="Shape 83"/>
        <p:cNvGrpSpPr/>
        <p:nvPr/>
      </p:nvGrpSpPr>
      <p:grpSpPr>
        <a:xfrm>
          <a:off x="0" y="0"/>
          <a:ext cx="0" cy="0"/>
          <a:chOff x="0" y="0"/>
          <a:chExt cx="0" cy="0"/>
        </a:xfrm>
      </p:grpSpPr>
      <p:sp>
        <p:nvSpPr>
          <p:cNvPr id="84" name="Google Shape;84;p15"/>
          <p:cNvSpPr txBox="1"/>
          <p:nvPr/>
        </p:nvSpPr>
        <p:spPr>
          <a:xfrm>
            <a:off x="2202750" y="947700"/>
            <a:ext cx="42432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204850" y="271113"/>
            <a:ext cx="80373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FF9900"/>
                </a:solidFill>
              </a:rPr>
              <a:t>Financial difficulties</a:t>
            </a:r>
            <a:endParaRPr b="1" sz="2400">
              <a:solidFill>
                <a:srgbClr val="FF9900"/>
              </a:solidFill>
            </a:endParaRPr>
          </a:p>
        </p:txBody>
      </p:sp>
      <p:cxnSp>
        <p:nvCxnSpPr>
          <p:cNvPr id="86" name="Google Shape;86;p15"/>
          <p:cNvCxnSpPr/>
          <p:nvPr/>
        </p:nvCxnSpPr>
        <p:spPr>
          <a:xfrm>
            <a:off x="-2404150" y="770525"/>
            <a:ext cx="5643600" cy="4500"/>
          </a:xfrm>
          <a:prstGeom prst="straightConnector1">
            <a:avLst/>
          </a:prstGeom>
          <a:noFill/>
          <a:ln cap="flat" cmpd="sng" w="9525">
            <a:solidFill>
              <a:srgbClr val="FF9900"/>
            </a:solidFill>
            <a:prstDash val="solid"/>
            <a:round/>
            <a:headEnd len="med" w="med" type="none"/>
            <a:tailEnd len="med" w="med" type="none"/>
          </a:ln>
        </p:spPr>
      </p:cxnSp>
      <p:pic>
        <p:nvPicPr>
          <p:cNvPr id="87" name="Google Shape;87;p15"/>
          <p:cNvPicPr preferRelativeResize="0"/>
          <p:nvPr/>
        </p:nvPicPr>
        <p:blipFill>
          <a:blip r:embed="rId3">
            <a:alphaModFix/>
          </a:blip>
          <a:stretch>
            <a:fillRect/>
          </a:stretch>
        </p:blipFill>
        <p:spPr>
          <a:xfrm>
            <a:off x="204850" y="1058675"/>
            <a:ext cx="6567524" cy="3593250"/>
          </a:xfrm>
          <a:prstGeom prst="rect">
            <a:avLst/>
          </a:prstGeom>
          <a:noFill/>
          <a:ln>
            <a:noFill/>
          </a:ln>
        </p:spPr>
      </p:pic>
      <p:sp>
        <p:nvSpPr>
          <p:cNvPr id="88" name="Google Shape;88;p15"/>
          <p:cNvSpPr txBox="1"/>
          <p:nvPr/>
        </p:nvSpPr>
        <p:spPr>
          <a:xfrm>
            <a:off x="6772375" y="1877675"/>
            <a:ext cx="2031900" cy="20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400"/>
              <a:t>Take care of their child</a:t>
            </a:r>
            <a:r>
              <a:rPr lang="ko" sz="2400"/>
              <a:t> </a:t>
            </a:r>
            <a:endParaRPr sz="2400"/>
          </a:p>
          <a:p>
            <a:pPr indent="0" lvl="0" marL="0" rtl="0" algn="ctr">
              <a:spcBef>
                <a:spcPts val="0"/>
              </a:spcBef>
              <a:spcAft>
                <a:spcPts val="0"/>
              </a:spcAft>
              <a:buNone/>
            </a:pPr>
            <a:r>
              <a:rPr lang="ko" sz="1800"/>
              <a:t>vs </a:t>
            </a:r>
            <a:endParaRPr sz="1800"/>
          </a:p>
          <a:p>
            <a:pPr indent="0" lvl="0" marL="0" rtl="0" algn="ctr">
              <a:spcBef>
                <a:spcPts val="0"/>
              </a:spcBef>
              <a:spcAft>
                <a:spcPts val="0"/>
              </a:spcAft>
              <a:buNone/>
            </a:pPr>
            <a:r>
              <a:rPr b="1" lang="ko" sz="2400"/>
              <a:t>Make money</a:t>
            </a:r>
            <a:endParaRPr b="1" sz="2400"/>
          </a:p>
        </p:txBody>
      </p:sp>
      <p:pic>
        <p:nvPicPr>
          <p:cNvPr id="89" name="Google Shape;89;p15"/>
          <p:cNvPicPr preferRelativeResize="0"/>
          <p:nvPr/>
        </p:nvPicPr>
        <p:blipFill>
          <a:blip r:embed="rId4">
            <a:alphaModFix/>
          </a:blip>
          <a:stretch>
            <a:fillRect/>
          </a:stretch>
        </p:blipFill>
        <p:spPr>
          <a:xfrm>
            <a:off x="323150" y="4465150"/>
            <a:ext cx="4509288" cy="18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24675" y="-448349"/>
            <a:ext cx="9193350" cy="6155425"/>
          </a:xfrm>
          <a:prstGeom prst="rect">
            <a:avLst/>
          </a:prstGeom>
          <a:noFill/>
          <a:ln>
            <a:noFill/>
          </a:ln>
        </p:spPr>
      </p:pic>
      <p:sp>
        <p:nvSpPr>
          <p:cNvPr id="95" name="Google Shape;95;p16"/>
          <p:cNvSpPr txBox="1"/>
          <p:nvPr/>
        </p:nvSpPr>
        <p:spPr>
          <a:xfrm>
            <a:off x="204850" y="271113"/>
            <a:ext cx="80373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400">
                <a:solidFill>
                  <a:srgbClr val="FFFFFF"/>
                </a:solidFill>
              </a:rPr>
              <a:t>Our solution -</a:t>
            </a:r>
            <a:r>
              <a:rPr b="1" lang="ko" sz="2400">
                <a:solidFill>
                  <a:srgbClr val="FFFFFF"/>
                </a:solidFill>
              </a:rPr>
              <a:t> Connecting single parents </a:t>
            </a:r>
            <a:endParaRPr b="1" sz="2400">
              <a:solidFill>
                <a:srgbClr val="FFFFFF"/>
              </a:solidFill>
            </a:endParaRPr>
          </a:p>
        </p:txBody>
      </p:sp>
      <p:cxnSp>
        <p:nvCxnSpPr>
          <p:cNvPr id="96" name="Google Shape;96;p16"/>
          <p:cNvCxnSpPr/>
          <p:nvPr/>
        </p:nvCxnSpPr>
        <p:spPr>
          <a:xfrm>
            <a:off x="-2404150" y="770525"/>
            <a:ext cx="8577000" cy="13800"/>
          </a:xfrm>
          <a:prstGeom prst="straightConnector1">
            <a:avLst/>
          </a:prstGeom>
          <a:noFill/>
          <a:ln cap="flat" cmpd="sng" w="9525">
            <a:solidFill>
              <a:srgbClr val="FFFFFF"/>
            </a:solidFill>
            <a:prstDash val="solid"/>
            <a:round/>
            <a:headEnd len="med" w="med" type="none"/>
            <a:tailEnd len="med" w="med" type="none"/>
          </a:ln>
        </p:spPr>
      </p:cxnSp>
      <p:sp>
        <p:nvSpPr>
          <p:cNvPr id="97" name="Google Shape;97;p16"/>
          <p:cNvSpPr txBox="1"/>
          <p:nvPr/>
        </p:nvSpPr>
        <p:spPr>
          <a:xfrm>
            <a:off x="457125" y="2772900"/>
            <a:ext cx="3178200" cy="208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ko" sz="1800">
                <a:solidFill>
                  <a:srgbClr val="FFFFFF"/>
                </a:solidFill>
              </a:rPr>
              <a:t>A mobile app</a:t>
            </a:r>
            <a:r>
              <a:rPr lang="ko" sz="1800">
                <a:solidFill>
                  <a:srgbClr val="FFFFFF"/>
                </a:solidFill>
              </a:rPr>
              <a:t> that connects single parents:</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ko" sz="1800">
                <a:solidFill>
                  <a:srgbClr val="FFFFFF"/>
                </a:solidFill>
              </a:rPr>
              <a:t>location-based</a:t>
            </a:r>
            <a:endParaRPr b="1"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ko" sz="1800">
                <a:solidFill>
                  <a:srgbClr val="FFFFFF"/>
                </a:solidFill>
              </a:rPr>
              <a:t>peer-to-peer (token-based)</a:t>
            </a:r>
            <a:endParaRPr b="1" sz="1800">
              <a:solidFill>
                <a:srgbClr val="FFFFFF"/>
              </a:solidFill>
            </a:endParaRPr>
          </a:p>
        </p:txBody>
      </p:sp>
      <p:sp>
        <p:nvSpPr>
          <p:cNvPr id="98" name="Google Shape;98;p16"/>
          <p:cNvSpPr txBox="1"/>
          <p:nvPr/>
        </p:nvSpPr>
        <p:spPr>
          <a:xfrm>
            <a:off x="5555775" y="1911425"/>
            <a:ext cx="3474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rgbClr val="FFFFFF"/>
                </a:solidFill>
              </a:rPr>
              <a:t>Single parents </a:t>
            </a:r>
            <a:r>
              <a:rPr b="1" lang="ko" sz="1800">
                <a:solidFill>
                  <a:srgbClr val="FFFFFF"/>
                </a:solidFill>
              </a:rPr>
              <a:t>can leave their children to other single parents </a:t>
            </a:r>
            <a:r>
              <a:rPr lang="ko" sz="1800">
                <a:solidFill>
                  <a:srgbClr val="FFFFFF"/>
                </a:solidFill>
              </a:rPr>
              <a:t>in their neighbourhood in exchange for </a:t>
            </a:r>
            <a:r>
              <a:rPr b="1" lang="ko" sz="1800">
                <a:solidFill>
                  <a:srgbClr val="FFFFFF"/>
                </a:solidFill>
              </a:rPr>
              <a:t>points/tokens.</a:t>
            </a:r>
            <a:endParaRPr b="1"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ko" sz="1800">
                <a:solidFill>
                  <a:srgbClr val="FFFFFF"/>
                </a:solidFill>
              </a:rPr>
              <a:t>To earn points, </a:t>
            </a:r>
            <a:r>
              <a:rPr b="1" lang="ko" sz="1800">
                <a:solidFill>
                  <a:srgbClr val="FFFFFF"/>
                </a:solidFill>
              </a:rPr>
              <a:t>one must take care of other children.</a:t>
            </a:r>
            <a:endParaRPr b="1"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p:txBody>
      </p:sp>
      <p:pic>
        <p:nvPicPr>
          <p:cNvPr id="99" name="Google Shape;99;p16"/>
          <p:cNvPicPr preferRelativeResize="0"/>
          <p:nvPr/>
        </p:nvPicPr>
        <p:blipFill rotWithShape="1">
          <a:blip r:embed="rId4">
            <a:alphaModFix/>
          </a:blip>
          <a:srcRect b="28733" l="35678" r="29702" t="29851"/>
          <a:stretch/>
        </p:blipFill>
        <p:spPr>
          <a:xfrm>
            <a:off x="492025" y="973800"/>
            <a:ext cx="2542626" cy="1841499"/>
          </a:xfrm>
          <a:prstGeom prst="rect">
            <a:avLst/>
          </a:prstGeom>
          <a:noFill/>
          <a:ln>
            <a:noFill/>
          </a:ln>
        </p:spPr>
      </p:pic>
      <p:pic>
        <p:nvPicPr>
          <p:cNvPr id="100" name="Google Shape;100;p16"/>
          <p:cNvPicPr preferRelativeResize="0"/>
          <p:nvPr/>
        </p:nvPicPr>
        <p:blipFill>
          <a:blip r:embed="rId5">
            <a:alphaModFix/>
          </a:blip>
          <a:stretch>
            <a:fillRect/>
          </a:stretch>
        </p:blipFill>
        <p:spPr>
          <a:xfrm>
            <a:off x="5782000" y="932500"/>
            <a:ext cx="1321046" cy="1102375"/>
          </a:xfrm>
          <a:prstGeom prst="rect">
            <a:avLst/>
          </a:prstGeom>
          <a:noFill/>
          <a:ln>
            <a:noFill/>
          </a:ln>
        </p:spPr>
      </p:pic>
      <p:pic>
        <p:nvPicPr>
          <p:cNvPr id="101" name="Google Shape;101;p16"/>
          <p:cNvPicPr preferRelativeResize="0"/>
          <p:nvPr/>
        </p:nvPicPr>
        <p:blipFill>
          <a:blip r:embed="rId5">
            <a:alphaModFix/>
          </a:blip>
          <a:stretch>
            <a:fillRect/>
          </a:stretch>
        </p:blipFill>
        <p:spPr>
          <a:xfrm>
            <a:off x="6484247" y="932500"/>
            <a:ext cx="1321046" cy="1102375"/>
          </a:xfrm>
          <a:prstGeom prst="rect">
            <a:avLst/>
          </a:prstGeom>
          <a:noFill/>
          <a:ln>
            <a:noFill/>
          </a:ln>
        </p:spPr>
      </p:pic>
      <p:pic>
        <p:nvPicPr>
          <p:cNvPr id="102" name="Google Shape;102;p16"/>
          <p:cNvPicPr preferRelativeResize="0"/>
          <p:nvPr/>
        </p:nvPicPr>
        <p:blipFill>
          <a:blip r:embed="rId5">
            <a:alphaModFix/>
          </a:blip>
          <a:stretch>
            <a:fillRect/>
          </a:stretch>
        </p:blipFill>
        <p:spPr>
          <a:xfrm>
            <a:off x="7176004" y="932500"/>
            <a:ext cx="1321046" cy="110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Google Shape;107;p17"/>
          <p:cNvSpPr txBox="1"/>
          <p:nvPr/>
        </p:nvSpPr>
        <p:spPr>
          <a:xfrm>
            <a:off x="2202750" y="947700"/>
            <a:ext cx="42432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686700" y="1710000"/>
            <a:ext cx="7701900" cy="319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ko" u="sng">
                <a:hlinkClick r:id="rId3"/>
              </a:rPr>
              <a:t>https://www.freepik.com/premium-photo/woman-using-gps-map-navigation-app-with-planned-route_4423588.htm</a:t>
            </a:r>
            <a:endParaRPr/>
          </a:p>
          <a:p>
            <a:pPr indent="-317500" lvl="0" marL="457200" rtl="0" algn="l">
              <a:spcBef>
                <a:spcPts val="0"/>
              </a:spcBef>
              <a:spcAft>
                <a:spcPts val="0"/>
              </a:spcAft>
              <a:buSzPts val="1400"/>
              <a:buChar char="●"/>
            </a:pPr>
            <a:r>
              <a:rPr lang="ko" u="sng">
                <a:hlinkClick r:id="rId4"/>
              </a:rPr>
              <a:t>https://timesofindia.indiatimes.com/life-style/relationships/parenting/The-struggles-of-a-single-mother/articleshow/47511428.cms</a:t>
            </a:r>
            <a:endParaRPr/>
          </a:p>
          <a:p>
            <a:pPr indent="-317500" lvl="0" marL="457200" rtl="0" algn="l">
              <a:spcBef>
                <a:spcPts val="0"/>
              </a:spcBef>
              <a:spcAft>
                <a:spcPts val="0"/>
              </a:spcAft>
              <a:buSzPts val="1400"/>
              <a:buChar char="●"/>
            </a:pPr>
            <a:r>
              <a:rPr lang="ko" u="sng">
                <a:hlinkClick r:id="rId5"/>
              </a:rPr>
              <a:t>https://www.christianwoman.co/things-we-miss-when-we-worry/</a:t>
            </a:r>
            <a:endParaRPr/>
          </a:p>
          <a:p>
            <a:pPr indent="-317500" lvl="0" marL="457200" rtl="0" algn="l">
              <a:spcBef>
                <a:spcPts val="0"/>
              </a:spcBef>
              <a:spcAft>
                <a:spcPts val="0"/>
              </a:spcAft>
              <a:buSzPts val="1400"/>
              <a:buChar char="●"/>
            </a:pPr>
            <a:r>
              <a:rPr lang="ko" u="sng">
                <a:hlinkClick r:id="rId6"/>
              </a:rPr>
              <a:t>https://www.shutterstock.com/search/connect+people+icon</a:t>
            </a:r>
            <a:endParaRPr/>
          </a:p>
          <a:p>
            <a:pPr indent="-317500" lvl="0" marL="457200" rtl="0" algn="l">
              <a:spcBef>
                <a:spcPts val="0"/>
              </a:spcBef>
              <a:spcAft>
                <a:spcPts val="0"/>
              </a:spcAft>
              <a:buSzPts val="1400"/>
              <a:buChar char="●"/>
            </a:pPr>
            <a:r>
              <a:rPr lang="ko" u="sng">
                <a:hlinkClick r:id="rId7"/>
              </a:rPr>
              <a:t>https://loopup.com/en/resource-center/blog/rise-mobile-apps-business/</a:t>
            </a:r>
            <a:endParaRPr/>
          </a:p>
          <a:p>
            <a:pPr indent="-317500" lvl="0" marL="457200" rtl="0" algn="l">
              <a:spcBef>
                <a:spcPts val="0"/>
              </a:spcBef>
              <a:spcAft>
                <a:spcPts val="0"/>
              </a:spcAft>
              <a:buSzPts val="1400"/>
              <a:buChar char="●"/>
            </a:pPr>
            <a:r>
              <a:rPr lang="ko" u="sng">
                <a:hlinkClick r:id="rId8"/>
              </a:rPr>
              <a:t>https://www.flaticon.com/free-icon/poker-token_107587</a:t>
            </a:r>
            <a:endParaRPr/>
          </a:p>
          <a:p>
            <a:pPr indent="0" lvl="0" marL="0" rtl="0" algn="l">
              <a:spcBef>
                <a:spcPts val="0"/>
              </a:spcBef>
              <a:spcAft>
                <a:spcPts val="0"/>
              </a:spcAft>
              <a:buNone/>
            </a:pPr>
            <a:r>
              <a:t/>
            </a:r>
            <a:endParaRPr sz="1100"/>
          </a:p>
        </p:txBody>
      </p:sp>
      <p:sp>
        <p:nvSpPr>
          <p:cNvPr id="109" name="Google Shape;109;p17"/>
          <p:cNvSpPr txBox="1"/>
          <p:nvPr/>
        </p:nvSpPr>
        <p:spPr>
          <a:xfrm>
            <a:off x="305700" y="758988"/>
            <a:ext cx="8037300" cy="6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4800">
                <a:solidFill>
                  <a:srgbClr val="FF9900"/>
                </a:solidFill>
              </a:rPr>
              <a:t>References</a:t>
            </a:r>
            <a:endParaRPr b="1" sz="4800">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