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1cf51d8a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1cf51d8a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Companies</a:t>
            </a:r>
            <a:endParaRPr/>
          </a:p>
          <a:p>
            <a:pPr indent="0" lvl="0" marL="0" rtl="0" algn="l">
              <a:spcBef>
                <a:spcPts val="0"/>
              </a:spcBef>
              <a:spcAft>
                <a:spcPts val="0"/>
              </a:spcAft>
              <a:buNone/>
            </a:pPr>
            <a:r>
              <a:rPr lang="es"/>
              <a:t>	Clueless about employees likings</a:t>
            </a:r>
            <a:endParaRPr/>
          </a:p>
          <a:p>
            <a:pPr indent="0" lvl="0" marL="0" rtl="0" algn="l">
              <a:spcBef>
                <a:spcPts val="0"/>
              </a:spcBef>
              <a:spcAft>
                <a:spcPts val="0"/>
              </a:spcAft>
              <a:buNone/>
            </a:pPr>
            <a:r>
              <a:rPr lang="es"/>
              <a:t>	Hard for them to organize cool events</a:t>
            </a:r>
            <a:endParaRPr/>
          </a:p>
          <a:p>
            <a:pPr indent="0" lvl="0" marL="0" rtl="0" algn="l">
              <a:spcBef>
                <a:spcPts val="0"/>
              </a:spcBef>
              <a:spcAft>
                <a:spcPts val="0"/>
              </a:spcAft>
              <a:buNone/>
            </a:pPr>
            <a:r>
              <a:rPr lang="es"/>
              <a:t>Employees</a:t>
            </a:r>
            <a:endParaRPr/>
          </a:p>
          <a:p>
            <a:pPr indent="0" lvl="0" marL="0" rtl="0" algn="l">
              <a:spcBef>
                <a:spcPts val="0"/>
              </a:spcBef>
              <a:spcAft>
                <a:spcPts val="0"/>
              </a:spcAft>
              <a:buNone/>
            </a:pPr>
            <a:r>
              <a:rPr lang="es"/>
              <a:t>	Low motivation within the workspace</a:t>
            </a:r>
            <a:endParaRPr/>
          </a:p>
          <a:p>
            <a:pPr indent="0" lvl="0" marL="0" rtl="0" algn="l">
              <a:spcBef>
                <a:spcPts val="0"/>
              </a:spcBef>
              <a:spcAft>
                <a:spcPts val="0"/>
              </a:spcAft>
              <a:buNone/>
            </a:pPr>
            <a:r>
              <a:rPr lang="es"/>
              <a:t>	</a:t>
            </a:r>
            <a:r>
              <a:rPr lang="es"/>
              <a:t>Can't</a:t>
            </a:r>
            <a:r>
              <a:rPr lang="es"/>
              <a:t> find interesting thing during work hours</a:t>
            </a:r>
            <a:endParaRPr/>
          </a:p>
          <a:p>
            <a:pPr indent="0" lvl="0" marL="0" rtl="0" algn="l">
              <a:spcBef>
                <a:spcPts val="0"/>
              </a:spcBef>
              <a:spcAft>
                <a:spcPts val="0"/>
              </a:spcAft>
              <a:buNone/>
            </a:pPr>
            <a:r>
              <a:rPr lang="es">
                <a:solidFill>
                  <a:srgbClr val="FF0000"/>
                </a:solidFill>
              </a:rPr>
              <a:t>Unmotivated</a:t>
            </a:r>
            <a:r>
              <a:rPr lang="es">
                <a:solidFill>
                  <a:srgbClr val="FF0000"/>
                </a:solidFill>
              </a:rPr>
              <a:t> employees cost companies 300$ billion in lost productivity each year.</a:t>
            </a:r>
            <a:endParaRPr>
              <a:solidFill>
                <a:srgbClr val="FF0000"/>
              </a:solidFill>
            </a:endParaRPr>
          </a:p>
          <a:p>
            <a:pPr indent="0" lvl="0" marL="0" rtl="0" algn="l">
              <a:spcBef>
                <a:spcPts val="0"/>
              </a:spcBef>
              <a:spcAft>
                <a:spcPts val="0"/>
              </a:spcAft>
              <a:buNone/>
            </a:pPr>
            <a:r>
              <a:rPr lang="es">
                <a:solidFill>
                  <a:srgbClr val="FF0000"/>
                </a:solidFill>
              </a:rPr>
              <a:t>High motivated employees are 87% less likely to leave their current job.</a:t>
            </a:r>
            <a:endParaRPr>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1d0d9dc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1d0d9dc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300">
                <a:solidFill>
                  <a:schemeClr val="accent1"/>
                </a:solidFill>
                <a:latin typeface="Lato"/>
                <a:ea typeface="Lato"/>
                <a:cs typeface="Lato"/>
                <a:sym typeface="Lato"/>
              </a:rPr>
              <a:t>our solution is to offer a guideline as a </a:t>
            </a:r>
            <a:r>
              <a:rPr lang="es" sz="1300"/>
              <a:t>intermediary between employee and company</a:t>
            </a:r>
            <a:r>
              <a:rPr lang="es" sz="1300">
                <a:solidFill>
                  <a:schemeClr val="accent1"/>
                </a:solidFill>
                <a:latin typeface="Lato"/>
                <a:ea typeface="Lato"/>
                <a:cs typeface="Lato"/>
                <a:sym typeface="Lato"/>
              </a:rPr>
              <a:t>  </a:t>
            </a:r>
            <a:r>
              <a:rPr lang="es" sz="1300">
                <a:solidFill>
                  <a:schemeClr val="accent1"/>
                </a:solidFill>
                <a:latin typeface="Lato"/>
                <a:ea typeface="Lato"/>
                <a:cs typeface="Lato"/>
                <a:sym typeface="Lato"/>
              </a:rPr>
              <a:t>We organize talks for company.  Company chooses time and topic. And then we bring the speaker. Company is hands free and does not need to organize anything. So we designed this application.</a:t>
            </a:r>
            <a:endParaRPr sz="1300">
              <a:solidFill>
                <a:schemeClr val="accent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1d0d9dc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1d0d9dc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Once the company hires us, the employees download our mobile app.</a:t>
            </a:r>
            <a:endParaRPr/>
          </a:p>
          <a:p>
            <a:pPr indent="-298450" lvl="0" marL="457200" rtl="0" algn="l">
              <a:spcBef>
                <a:spcPts val="0"/>
              </a:spcBef>
              <a:spcAft>
                <a:spcPts val="0"/>
              </a:spcAft>
              <a:buSzPts val="1100"/>
              <a:buChar char="●"/>
            </a:pPr>
            <a:r>
              <a:rPr lang="es"/>
              <a:t>The employees can choose from a number of topics, for example: sports, travel, magic show, music show, and a wide variety.</a:t>
            </a:r>
            <a:endParaRPr/>
          </a:p>
          <a:p>
            <a:pPr indent="-298450" lvl="0" marL="457200" rtl="0" algn="l">
              <a:spcBef>
                <a:spcPts val="0"/>
              </a:spcBef>
              <a:spcAft>
                <a:spcPts val="0"/>
              </a:spcAft>
              <a:buSzPts val="1100"/>
              <a:buChar char="●"/>
            </a:pPr>
            <a:r>
              <a:rPr lang="es"/>
              <a:t>The employees choose a topic by voting.</a:t>
            </a:r>
            <a:endParaRPr/>
          </a:p>
          <a:p>
            <a:pPr indent="-298450" lvl="0" marL="457200" rtl="0" algn="l">
              <a:spcBef>
                <a:spcPts val="0"/>
              </a:spcBef>
              <a:spcAft>
                <a:spcPts val="0"/>
              </a:spcAft>
              <a:buSzPts val="1100"/>
              <a:buChar char="●"/>
            </a:pPr>
            <a:r>
              <a:rPr lang="es"/>
              <a:t>Behind the scenes we automatically a speaker in the chosen topic from our pool of speakers.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1d0d9dc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1d0d9dc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6.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Happiness</a:t>
            </a:r>
            <a:r>
              <a:rPr lang="es"/>
              <a:t> inside companies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#WORK || Sit &amp; Learn</a:t>
            </a:r>
            <a:endParaRPr b="1"/>
          </a:p>
        </p:txBody>
      </p:sp>
      <p:sp>
        <p:nvSpPr>
          <p:cNvPr id="88" name="Google Shape;88;p13"/>
          <p:cNvSpPr txBox="1"/>
          <p:nvPr/>
        </p:nvSpPr>
        <p:spPr>
          <a:xfrm>
            <a:off x="1549200" y="3641175"/>
            <a:ext cx="6045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000">
                <a:latin typeface="Lato"/>
                <a:ea typeface="Lato"/>
                <a:cs typeface="Lato"/>
                <a:sym typeface="Lato"/>
              </a:rPr>
              <a:t>Tomas Baltrunas / Ryunjin Kim / Ulises</a:t>
            </a:r>
            <a:endParaRPr sz="2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The Problem</a:t>
            </a:r>
            <a:endParaRPr/>
          </a:p>
        </p:txBody>
      </p:sp>
      <p:sp>
        <p:nvSpPr>
          <p:cNvPr id="94" name="Google Shape;94;p14"/>
          <p:cNvSpPr txBox="1"/>
          <p:nvPr>
            <p:ph idx="1" type="body"/>
          </p:nvPr>
        </p:nvSpPr>
        <p:spPr>
          <a:xfrm>
            <a:off x="729325" y="2078875"/>
            <a:ext cx="3774300" cy="4359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b="1" lang="es" sz="1800">
                <a:solidFill>
                  <a:schemeClr val="accent3"/>
                </a:solidFill>
              </a:rPr>
              <a:t>Employees</a:t>
            </a:r>
            <a:endParaRPr sz="1800"/>
          </a:p>
        </p:txBody>
      </p:sp>
      <p:sp>
        <p:nvSpPr>
          <p:cNvPr id="95" name="Google Shape;95;p14"/>
          <p:cNvSpPr txBox="1"/>
          <p:nvPr>
            <p:ph idx="2" type="body"/>
          </p:nvPr>
        </p:nvSpPr>
        <p:spPr>
          <a:xfrm>
            <a:off x="4643600" y="2078875"/>
            <a:ext cx="3774300" cy="43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s" sz="1800">
                <a:solidFill>
                  <a:schemeClr val="accent3"/>
                </a:solidFill>
              </a:rPr>
              <a:t>Companies</a:t>
            </a:r>
            <a:endParaRPr b="1" sz="1800">
              <a:solidFill>
                <a:schemeClr val="accent3"/>
              </a:solidFill>
            </a:endParaRPr>
          </a:p>
        </p:txBody>
      </p:sp>
      <p:pic>
        <p:nvPicPr>
          <p:cNvPr descr="Resultado de imagen de mess icon" id="96" name="Google Shape;96;p14"/>
          <p:cNvPicPr preferRelativeResize="0"/>
          <p:nvPr/>
        </p:nvPicPr>
        <p:blipFill>
          <a:blip r:embed="rId3">
            <a:alphaModFix/>
          </a:blip>
          <a:stretch>
            <a:fillRect/>
          </a:stretch>
        </p:blipFill>
        <p:spPr>
          <a:xfrm rot="-666336">
            <a:off x="5029012" y="2864575"/>
            <a:ext cx="1297000" cy="1297000"/>
          </a:xfrm>
          <a:prstGeom prst="rect">
            <a:avLst/>
          </a:prstGeom>
          <a:noFill/>
          <a:ln>
            <a:noFill/>
          </a:ln>
        </p:spPr>
      </p:pic>
      <p:pic>
        <p:nvPicPr>
          <p:cNvPr descr="Resultado de imagen de low motivation icon png" id="97" name="Google Shape;97;p14"/>
          <p:cNvPicPr preferRelativeResize="0"/>
          <p:nvPr/>
        </p:nvPicPr>
        <p:blipFill>
          <a:blip r:embed="rId4">
            <a:alphaModFix/>
          </a:blip>
          <a:stretch>
            <a:fillRect/>
          </a:stretch>
        </p:blipFill>
        <p:spPr>
          <a:xfrm rot="-408962">
            <a:off x="426600" y="2951987"/>
            <a:ext cx="1297000" cy="1297000"/>
          </a:xfrm>
          <a:prstGeom prst="rect">
            <a:avLst/>
          </a:prstGeom>
          <a:noFill/>
          <a:ln>
            <a:noFill/>
          </a:ln>
        </p:spPr>
      </p:pic>
      <p:pic>
        <p:nvPicPr>
          <p:cNvPr descr="Resultado de imagen de clueless icon png" id="98" name="Google Shape;98;p14"/>
          <p:cNvPicPr preferRelativeResize="0"/>
          <p:nvPr/>
        </p:nvPicPr>
        <p:blipFill>
          <a:blip r:embed="rId5">
            <a:alphaModFix/>
          </a:blip>
          <a:stretch>
            <a:fillRect/>
          </a:stretch>
        </p:blipFill>
        <p:spPr>
          <a:xfrm rot="507005">
            <a:off x="6883850" y="2977325"/>
            <a:ext cx="1436325" cy="1436325"/>
          </a:xfrm>
          <a:prstGeom prst="rect">
            <a:avLst/>
          </a:prstGeom>
          <a:noFill/>
          <a:ln>
            <a:noFill/>
          </a:ln>
        </p:spPr>
      </p:pic>
      <p:pic>
        <p:nvPicPr>
          <p:cNvPr descr="Resultado de imagen de hobbies icon png" id="99" name="Google Shape;99;p14"/>
          <p:cNvPicPr preferRelativeResize="0"/>
          <p:nvPr/>
        </p:nvPicPr>
        <p:blipFill>
          <a:blip r:embed="rId6">
            <a:alphaModFix/>
          </a:blip>
          <a:stretch>
            <a:fillRect/>
          </a:stretch>
        </p:blipFill>
        <p:spPr>
          <a:xfrm rot="392177">
            <a:off x="2540225" y="2697187"/>
            <a:ext cx="1631775" cy="1631775"/>
          </a:xfrm>
          <a:prstGeom prst="rect">
            <a:avLst/>
          </a:prstGeom>
          <a:noFill/>
          <a:ln>
            <a:noFill/>
          </a:ln>
        </p:spPr>
      </p:pic>
      <p:sp>
        <p:nvSpPr>
          <p:cNvPr id="100" name="Google Shape;100;p14"/>
          <p:cNvSpPr txBox="1"/>
          <p:nvPr/>
        </p:nvSpPr>
        <p:spPr>
          <a:xfrm>
            <a:off x="313850" y="4580650"/>
            <a:ext cx="15225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No motivation</a:t>
            </a:r>
            <a:endParaRPr>
              <a:latin typeface="Lato"/>
              <a:ea typeface="Lato"/>
              <a:cs typeface="Lato"/>
              <a:sym typeface="Lato"/>
            </a:endParaRPr>
          </a:p>
        </p:txBody>
      </p:sp>
      <p:sp>
        <p:nvSpPr>
          <p:cNvPr id="101" name="Google Shape;101;p14"/>
          <p:cNvSpPr txBox="1"/>
          <p:nvPr/>
        </p:nvSpPr>
        <p:spPr>
          <a:xfrm>
            <a:off x="2452650" y="4598950"/>
            <a:ext cx="18069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Want to learn</a:t>
            </a:r>
            <a:endParaRPr>
              <a:latin typeface="Lato"/>
              <a:ea typeface="Lato"/>
              <a:cs typeface="Lato"/>
              <a:sym typeface="Lato"/>
            </a:endParaRPr>
          </a:p>
        </p:txBody>
      </p:sp>
      <p:sp>
        <p:nvSpPr>
          <p:cNvPr id="102" name="Google Shape;102;p14"/>
          <p:cNvSpPr txBox="1"/>
          <p:nvPr/>
        </p:nvSpPr>
        <p:spPr>
          <a:xfrm>
            <a:off x="4774050" y="4511375"/>
            <a:ext cx="18069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Hard to organize events</a:t>
            </a:r>
            <a:endParaRPr>
              <a:latin typeface="Lato"/>
              <a:ea typeface="Lato"/>
              <a:cs typeface="Lato"/>
              <a:sym typeface="Lato"/>
            </a:endParaRPr>
          </a:p>
        </p:txBody>
      </p:sp>
      <p:sp>
        <p:nvSpPr>
          <p:cNvPr id="103" name="Google Shape;103;p14"/>
          <p:cNvSpPr txBox="1"/>
          <p:nvPr/>
        </p:nvSpPr>
        <p:spPr>
          <a:xfrm>
            <a:off x="6763838" y="4511375"/>
            <a:ext cx="1806900" cy="39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Lato"/>
                <a:ea typeface="Lato"/>
                <a:cs typeface="Lato"/>
                <a:sym typeface="Lato"/>
              </a:rPr>
              <a:t>Clueless about employees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Solution</a:t>
            </a:r>
            <a:endParaRPr/>
          </a:p>
        </p:txBody>
      </p:sp>
      <p:pic>
        <p:nvPicPr>
          <p:cNvPr id="109" name="Google Shape;109;p15"/>
          <p:cNvPicPr preferRelativeResize="0"/>
          <p:nvPr/>
        </p:nvPicPr>
        <p:blipFill>
          <a:blip r:embed="rId3">
            <a:alphaModFix/>
          </a:blip>
          <a:stretch>
            <a:fillRect/>
          </a:stretch>
        </p:blipFill>
        <p:spPr>
          <a:xfrm>
            <a:off x="444275" y="2150350"/>
            <a:ext cx="1246700" cy="1246700"/>
          </a:xfrm>
          <a:prstGeom prst="rect">
            <a:avLst/>
          </a:prstGeom>
          <a:noFill/>
          <a:ln>
            <a:noFill/>
          </a:ln>
        </p:spPr>
      </p:pic>
      <p:pic>
        <p:nvPicPr>
          <p:cNvPr id="110" name="Google Shape;110;p15"/>
          <p:cNvPicPr preferRelativeResize="0"/>
          <p:nvPr/>
        </p:nvPicPr>
        <p:blipFill>
          <a:blip r:embed="rId4">
            <a:alphaModFix/>
          </a:blip>
          <a:stretch>
            <a:fillRect/>
          </a:stretch>
        </p:blipFill>
        <p:spPr>
          <a:xfrm>
            <a:off x="4118275" y="2208263"/>
            <a:ext cx="1130875" cy="1130875"/>
          </a:xfrm>
          <a:prstGeom prst="rect">
            <a:avLst/>
          </a:prstGeom>
          <a:noFill/>
          <a:ln>
            <a:noFill/>
          </a:ln>
        </p:spPr>
      </p:pic>
      <p:pic>
        <p:nvPicPr>
          <p:cNvPr id="111" name="Google Shape;111;p15"/>
          <p:cNvPicPr preferRelativeResize="0"/>
          <p:nvPr/>
        </p:nvPicPr>
        <p:blipFill>
          <a:blip r:embed="rId5">
            <a:alphaModFix/>
          </a:blip>
          <a:stretch>
            <a:fillRect/>
          </a:stretch>
        </p:blipFill>
        <p:spPr>
          <a:xfrm>
            <a:off x="2527873" y="2396950"/>
            <a:ext cx="753500" cy="753500"/>
          </a:xfrm>
          <a:prstGeom prst="rect">
            <a:avLst/>
          </a:prstGeom>
          <a:noFill/>
          <a:ln>
            <a:noFill/>
          </a:ln>
        </p:spPr>
      </p:pic>
      <p:pic>
        <p:nvPicPr>
          <p:cNvPr id="112" name="Google Shape;112;p15"/>
          <p:cNvPicPr preferRelativeResize="0"/>
          <p:nvPr/>
        </p:nvPicPr>
        <p:blipFill>
          <a:blip r:embed="rId6">
            <a:alphaModFix/>
          </a:blip>
          <a:stretch>
            <a:fillRect/>
          </a:stretch>
        </p:blipFill>
        <p:spPr>
          <a:xfrm>
            <a:off x="5833550" y="2454875"/>
            <a:ext cx="753500" cy="753500"/>
          </a:xfrm>
          <a:prstGeom prst="rect">
            <a:avLst/>
          </a:prstGeom>
          <a:noFill/>
          <a:ln>
            <a:noFill/>
          </a:ln>
        </p:spPr>
      </p:pic>
      <p:sp>
        <p:nvSpPr>
          <p:cNvPr id="113" name="Google Shape;113;p15"/>
          <p:cNvSpPr txBox="1"/>
          <p:nvPr/>
        </p:nvSpPr>
        <p:spPr>
          <a:xfrm>
            <a:off x="444275" y="3397050"/>
            <a:ext cx="57978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Lato"/>
                <a:ea typeface="Lato"/>
                <a:cs typeface="Lato"/>
                <a:sym typeface="Lato"/>
              </a:rPr>
              <a:t>employee</a:t>
            </a:r>
            <a:endParaRPr sz="2000">
              <a:latin typeface="Lato"/>
              <a:ea typeface="Lato"/>
              <a:cs typeface="Lato"/>
              <a:sym typeface="Lato"/>
            </a:endParaRPr>
          </a:p>
        </p:txBody>
      </p:sp>
      <p:sp>
        <p:nvSpPr>
          <p:cNvPr id="114" name="Google Shape;114;p15"/>
          <p:cNvSpPr txBox="1"/>
          <p:nvPr/>
        </p:nvSpPr>
        <p:spPr>
          <a:xfrm>
            <a:off x="4118275" y="3397050"/>
            <a:ext cx="57978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00">
                <a:latin typeface="Lato"/>
                <a:ea typeface="Lato"/>
                <a:cs typeface="Lato"/>
                <a:sym typeface="Lato"/>
              </a:rPr>
              <a:t>company</a:t>
            </a:r>
            <a:endParaRPr sz="2000">
              <a:latin typeface="Lato"/>
              <a:ea typeface="Lato"/>
              <a:cs typeface="Lato"/>
              <a:sym typeface="Lato"/>
            </a:endParaRPr>
          </a:p>
        </p:txBody>
      </p:sp>
      <p:sp>
        <p:nvSpPr>
          <p:cNvPr id="115" name="Google Shape;115;p15"/>
          <p:cNvSpPr txBox="1"/>
          <p:nvPr/>
        </p:nvSpPr>
        <p:spPr>
          <a:xfrm>
            <a:off x="7412763" y="3397050"/>
            <a:ext cx="7047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000">
                <a:solidFill>
                  <a:schemeClr val="accent3"/>
                </a:solidFill>
                <a:latin typeface="Lato"/>
                <a:ea typeface="Lato"/>
                <a:cs typeface="Lato"/>
                <a:sym typeface="Lato"/>
              </a:rPr>
              <a:t>Us</a:t>
            </a:r>
            <a:endParaRPr b="1" sz="2000">
              <a:solidFill>
                <a:schemeClr val="accent3"/>
              </a:solidFill>
              <a:latin typeface="Lato"/>
              <a:ea typeface="Lato"/>
              <a:cs typeface="Lato"/>
              <a:sym typeface="Lato"/>
            </a:endParaRPr>
          </a:p>
        </p:txBody>
      </p:sp>
      <p:pic>
        <p:nvPicPr>
          <p:cNvPr descr="Resultado de imagen de organize icon png" id="116" name="Google Shape;116;p15"/>
          <p:cNvPicPr preferRelativeResize="0"/>
          <p:nvPr/>
        </p:nvPicPr>
        <p:blipFill>
          <a:blip r:embed="rId7">
            <a:alphaModFix/>
          </a:blip>
          <a:stretch>
            <a:fillRect/>
          </a:stretch>
        </p:blipFill>
        <p:spPr>
          <a:xfrm>
            <a:off x="6911124" y="1802345"/>
            <a:ext cx="1507024" cy="1538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694325"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The Application</a:t>
            </a:r>
            <a:endParaRPr/>
          </a:p>
        </p:txBody>
      </p:sp>
      <p:pic>
        <p:nvPicPr>
          <p:cNvPr id="122" name="Google Shape;122;p16"/>
          <p:cNvPicPr preferRelativeResize="0"/>
          <p:nvPr/>
        </p:nvPicPr>
        <p:blipFill>
          <a:blip r:embed="rId3">
            <a:alphaModFix/>
          </a:blip>
          <a:stretch>
            <a:fillRect/>
          </a:stretch>
        </p:blipFill>
        <p:spPr>
          <a:xfrm>
            <a:off x="3678050" y="2018713"/>
            <a:ext cx="1721249" cy="1229475"/>
          </a:xfrm>
          <a:prstGeom prst="rect">
            <a:avLst/>
          </a:prstGeom>
          <a:noFill/>
          <a:ln>
            <a:noFill/>
          </a:ln>
        </p:spPr>
      </p:pic>
      <p:pic>
        <p:nvPicPr>
          <p:cNvPr id="123" name="Google Shape;123;p16"/>
          <p:cNvPicPr preferRelativeResize="0"/>
          <p:nvPr/>
        </p:nvPicPr>
        <p:blipFill>
          <a:blip r:embed="rId4">
            <a:alphaModFix/>
          </a:blip>
          <a:stretch>
            <a:fillRect/>
          </a:stretch>
        </p:blipFill>
        <p:spPr>
          <a:xfrm>
            <a:off x="6236375" y="2086737"/>
            <a:ext cx="1721249" cy="1721249"/>
          </a:xfrm>
          <a:prstGeom prst="rect">
            <a:avLst/>
          </a:prstGeom>
          <a:noFill/>
          <a:ln>
            <a:noFill/>
          </a:ln>
        </p:spPr>
      </p:pic>
      <p:sp>
        <p:nvSpPr>
          <p:cNvPr id="124" name="Google Shape;124;p16"/>
          <p:cNvSpPr txBox="1"/>
          <p:nvPr/>
        </p:nvSpPr>
        <p:spPr>
          <a:xfrm>
            <a:off x="1246550" y="3686100"/>
            <a:ext cx="1467600" cy="64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chemeClr val="accent3"/>
                </a:solidFill>
                <a:latin typeface="Lato"/>
                <a:ea typeface="Lato"/>
                <a:cs typeface="Lato"/>
                <a:sym typeface="Lato"/>
              </a:rPr>
              <a:t>Mobile app</a:t>
            </a:r>
            <a:endParaRPr b="1" sz="1800">
              <a:solidFill>
                <a:schemeClr val="accent3"/>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25" name="Google Shape;125;p16"/>
          <p:cNvSpPr txBox="1"/>
          <p:nvPr/>
        </p:nvSpPr>
        <p:spPr>
          <a:xfrm>
            <a:off x="3804875" y="3330275"/>
            <a:ext cx="1467600" cy="64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chemeClr val="accent3"/>
                </a:solidFill>
                <a:latin typeface="Lato"/>
                <a:ea typeface="Lato"/>
                <a:cs typeface="Lato"/>
                <a:sym typeface="Lato"/>
              </a:rPr>
              <a:t>Employees vote for a topic</a:t>
            </a:r>
            <a:endParaRPr b="1" sz="1800">
              <a:solidFill>
                <a:schemeClr val="accent3"/>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
        <p:nvSpPr>
          <p:cNvPr id="126" name="Google Shape;126;p16"/>
          <p:cNvSpPr txBox="1"/>
          <p:nvPr/>
        </p:nvSpPr>
        <p:spPr>
          <a:xfrm>
            <a:off x="5956400" y="3807975"/>
            <a:ext cx="2281200" cy="1169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s" sz="1800">
                <a:solidFill>
                  <a:schemeClr val="accent3"/>
                </a:solidFill>
                <a:latin typeface="Lato"/>
                <a:ea typeface="Lato"/>
                <a:cs typeface="Lato"/>
                <a:sym typeface="Lato"/>
              </a:rPr>
              <a:t>Automatically organize a talk from a pool of people</a:t>
            </a:r>
            <a:endParaRPr b="1" sz="1800">
              <a:solidFill>
                <a:schemeClr val="accent3"/>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pic>
        <p:nvPicPr>
          <p:cNvPr id="127" name="Google Shape;127;p16"/>
          <p:cNvPicPr preferRelativeResize="0"/>
          <p:nvPr/>
        </p:nvPicPr>
        <p:blipFill>
          <a:blip r:embed="rId5">
            <a:alphaModFix/>
          </a:blip>
          <a:stretch>
            <a:fillRect/>
          </a:stretch>
        </p:blipFill>
        <p:spPr>
          <a:xfrm>
            <a:off x="839800" y="2222850"/>
            <a:ext cx="2281100" cy="144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a:t>Conclusion</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