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512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3550" y="349250"/>
            <a:ext cx="800417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3387" y="1509712"/>
            <a:ext cx="11325225" cy="4485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api.python.langchain.com/en/latest/chains/langchain.chains.sequential.SequentialChain.html#langchain.chains.sequential.SequentialChain" TargetMode="External"/><Relationship Id="rId7" Type="http://schemas.openxmlformats.org/officeDocument/2006/relationships/hyperlink" Target="https://api.python.langchain.com/en/latest/chains/langchain.chains.conversational_retrieval.base.ConversationalRetrievalChain.html#langchain.chains.conversational_retrieval.base.ConversationalRetrievalChain" TargetMode="External"/><Relationship Id="rId2" Type="http://schemas.openxmlformats.org/officeDocument/2006/relationships/hyperlink" Target="https://api.python.langchain.com/en/latest/chains/langchain.chains.llm.LLMChain.html#langchain.chains.llm.LLMCha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python.langchain.com/en/latest/chains/langchain.chains.conversation.base.ConversationChain.html" TargetMode="External"/><Relationship Id="rId5" Type="http://schemas.openxmlformats.org/officeDocument/2006/relationships/hyperlink" Target="https://api.python.langchain.com/en/latest/chains/langchain.chains.retrieval_qa.base.RetrievalQA.html#langchain.chains.retrieval_qa.base.RetrievalQA" TargetMode="External"/><Relationship Id="rId4" Type="http://schemas.openxmlformats.org/officeDocument/2006/relationships/hyperlink" Target="https://api.python.langchain.com/en/latest/chains/langchain.chains.router.llm_router.LLMRouterChain.html#langchain.chains.router.llm_router.LLMRouterChai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python.langchain.com/en/latest/chains/langchain.chains.sql_database.query.create_sql_query_chain.html#langchain.chains.sql_database.query.create_sql_query_chain" TargetMode="External"/><Relationship Id="rId2" Type="http://schemas.openxmlformats.org/officeDocument/2006/relationships/hyperlink" Target="https://api.python.langchain.com/en/latest/chains/langchain.chains.combine_documents.stuff.create_stuff_documents_chain.html#langchain.chains.combine_documents.stuff.create_stuff_documents_chai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api.python.langchain.com/en/latest/chains/langchain.chains.retrieval.create_retrieval_chain.html#langchain.chains.retrieval.create_retrieval_chain" TargetMode="External"/><Relationship Id="rId4" Type="http://schemas.openxmlformats.org/officeDocument/2006/relationships/hyperlink" Target="https://api.python.langchain.com/en/latest/chains/langchain.chains.history_aware_retriever.create_history_aware_retriever.html#langchain.chains.history_aware_retriever.create_history_aware_retriever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299" y="3138170"/>
            <a:ext cx="6210300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dirty="0"/>
              <a:t>Legacy</a:t>
            </a:r>
            <a:r>
              <a:rPr sz="3200" spc="-85" dirty="0"/>
              <a:t> </a:t>
            </a:r>
            <a:r>
              <a:rPr sz="3200" dirty="0"/>
              <a:t>and</a:t>
            </a:r>
            <a:r>
              <a:rPr sz="3200" spc="-75" dirty="0"/>
              <a:t> </a:t>
            </a:r>
            <a:r>
              <a:rPr sz="3200" dirty="0"/>
              <a:t>LCEL</a:t>
            </a:r>
            <a:r>
              <a:rPr sz="3200" spc="-75" dirty="0"/>
              <a:t> </a:t>
            </a:r>
            <a:r>
              <a:rPr sz="3200" spc="-10" dirty="0"/>
              <a:t>Chains</a:t>
            </a: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550" y="349250"/>
            <a:ext cx="3003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LCEL</a:t>
            </a:r>
            <a:r>
              <a:rPr spc="-5" dirty="0"/>
              <a:t> </a:t>
            </a:r>
            <a:r>
              <a:rPr spc="-10" dirty="0"/>
              <a:t>Advantages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308724"/>
            <a:ext cx="9123680" cy="1397000"/>
            <a:chOff x="0" y="1308724"/>
            <a:chExt cx="9123680" cy="1397000"/>
          </a:xfrm>
        </p:grpSpPr>
        <p:sp>
          <p:nvSpPr>
            <p:cNvPr id="4" name="object 4"/>
            <p:cNvSpPr/>
            <p:nvPr/>
          </p:nvSpPr>
          <p:spPr>
            <a:xfrm>
              <a:off x="1142999" y="1800224"/>
              <a:ext cx="7980680" cy="904875"/>
            </a:xfrm>
            <a:custGeom>
              <a:avLst/>
              <a:gdLst/>
              <a:ahLst/>
              <a:cxnLst/>
              <a:rect l="l" t="t" r="r" b="b"/>
              <a:pathLst>
                <a:path w="7980680" h="904875">
                  <a:moveTo>
                    <a:pt x="7218639" y="904874"/>
                  </a:moveTo>
                  <a:lnTo>
                    <a:pt x="7218639" y="809874"/>
                  </a:lnTo>
                  <a:lnTo>
                    <a:pt x="0" y="809874"/>
                  </a:lnTo>
                  <a:lnTo>
                    <a:pt x="0" y="94999"/>
                  </a:lnTo>
                  <a:lnTo>
                    <a:pt x="7218639" y="94999"/>
                  </a:lnTo>
                  <a:lnTo>
                    <a:pt x="7218639" y="0"/>
                  </a:lnTo>
                  <a:lnTo>
                    <a:pt x="7980639" y="452437"/>
                  </a:lnTo>
                  <a:lnTo>
                    <a:pt x="7218639" y="904874"/>
                  </a:lnTo>
                  <a:close/>
                </a:path>
              </a:pathLst>
            </a:custGeom>
            <a:solidFill>
              <a:srgbClr val="2573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308724"/>
              <a:ext cx="1143000" cy="1301750"/>
            </a:xfrm>
            <a:custGeom>
              <a:avLst/>
              <a:gdLst/>
              <a:ahLst/>
              <a:cxnLst/>
              <a:rect l="l" t="t" r="r" b="b"/>
              <a:pathLst>
                <a:path w="1143000" h="1301750">
                  <a:moveTo>
                    <a:pt x="1142999" y="1301374"/>
                  </a:moveTo>
                  <a:lnTo>
                    <a:pt x="0" y="940624"/>
                  </a:lnTo>
                  <a:lnTo>
                    <a:pt x="0" y="0"/>
                  </a:lnTo>
                  <a:lnTo>
                    <a:pt x="1142999" y="586499"/>
                  </a:lnTo>
                  <a:lnTo>
                    <a:pt x="1142999" y="1301374"/>
                  </a:lnTo>
                  <a:close/>
                </a:path>
              </a:pathLst>
            </a:custGeom>
            <a:solidFill>
              <a:srgbClr val="115C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20799" y="2009114"/>
            <a:ext cx="6672580" cy="444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Streaming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support: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LCEL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chains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enable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you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get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chunks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response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tokens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low</a:t>
            </a: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latency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stream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response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live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622749"/>
            <a:ext cx="8813165" cy="1092200"/>
            <a:chOff x="0" y="2622749"/>
            <a:chExt cx="8813165" cy="1092200"/>
          </a:xfrm>
        </p:grpSpPr>
        <p:sp>
          <p:nvSpPr>
            <p:cNvPr id="8" name="object 8"/>
            <p:cNvSpPr/>
            <p:nvPr/>
          </p:nvSpPr>
          <p:spPr>
            <a:xfrm>
              <a:off x="1142999" y="2800349"/>
              <a:ext cx="7670165" cy="914400"/>
            </a:xfrm>
            <a:custGeom>
              <a:avLst/>
              <a:gdLst/>
              <a:ahLst/>
              <a:cxnLst/>
              <a:rect l="l" t="t" r="r" b="b"/>
              <a:pathLst>
                <a:path w="7670165" h="914400">
                  <a:moveTo>
                    <a:pt x="6907586" y="914399"/>
                  </a:moveTo>
                  <a:lnTo>
                    <a:pt x="6907586" y="818399"/>
                  </a:lnTo>
                  <a:lnTo>
                    <a:pt x="0" y="818399"/>
                  </a:lnTo>
                  <a:lnTo>
                    <a:pt x="0" y="95999"/>
                  </a:lnTo>
                  <a:lnTo>
                    <a:pt x="6907586" y="95999"/>
                  </a:lnTo>
                  <a:lnTo>
                    <a:pt x="6907586" y="0"/>
                  </a:lnTo>
                  <a:lnTo>
                    <a:pt x="7669586" y="457199"/>
                  </a:lnTo>
                  <a:lnTo>
                    <a:pt x="6907586" y="914399"/>
                  </a:lnTo>
                  <a:close/>
                </a:path>
              </a:pathLst>
            </a:custGeom>
            <a:solidFill>
              <a:srgbClr val="2573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622749"/>
              <a:ext cx="1143000" cy="996315"/>
            </a:xfrm>
            <a:custGeom>
              <a:avLst/>
              <a:gdLst/>
              <a:ahLst/>
              <a:cxnLst/>
              <a:rect l="l" t="t" r="r" b="b"/>
              <a:pathLst>
                <a:path w="1143000" h="996314">
                  <a:moveTo>
                    <a:pt x="1142999" y="995999"/>
                  </a:moveTo>
                  <a:lnTo>
                    <a:pt x="0" y="950526"/>
                  </a:lnTo>
                  <a:lnTo>
                    <a:pt x="0" y="0"/>
                  </a:lnTo>
                  <a:lnTo>
                    <a:pt x="1142999" y="273599"/>
                  </a:lnTo>
                  <a:lnTo>
                    <a:pt x="1142999" y="995999"/>
                  </a:lnTo>
                  <a:close/>
                </a:path>
              </a:pathLst>
            </a:custGeom>
            <a:solidFill>
              <a:srgbClr val="115C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20799" y="3009239"/>
            <a:ext cx="6485890" cy="444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Async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support and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parallel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execution: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LCEL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chains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support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async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APIs to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handle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many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concurrent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requests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2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same</a:t>
            </a:r>
            <a:r>
              <a:rPr sz="12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server.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You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also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execute</a:t>
            </a:r>
            <a:r>
              <a:rPr sz="12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certain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steps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parallel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possible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810000"/>
            <a:ext cx="10782935" cy="1080770"/>
            <a:chOff x="0" y="3810000"/>
            <a:chExt cx="10782935" cy="1080770"/>
          </a:xfrm>
        </p:grpSpPr>
        <p:sp>
          <p:nvSpPr>
            <p:cNvPr id="12" name="object 12"/>
            <p:cNvSpPr/>
            <p:nvPr/>
          </p:nvSpPr>
          <p:spPr>
            <a:xfrm>
              <a:off x="1142999" y="3810000"/>
              <a:ext cx="9639935" cy="904875"/>
            </a:xfrm>
            <a:custGeom>
              <a:avLst/>
              <a:gdLst/>
              <a:ahLst/>
              <a:cxnLst/>
              <a:rect l="l" t="t" r="r" b="b"/>
              <a:pathLst>
                <a:path w="9639935" h="904875">
                  <a:moveTo>
                    <a:pt x="8877589" y="904874"/>
                  </a:moveTo>
                  <a:lnTo>
                    <a:pt x="8877589" y="809874"/>
                  </a:lnTo>
                  <a:lnTo>
                    <a:pt x="0" y="809874"/>
                  </a:lnTo>
                  <a:lnTo>
                    <a:pt x="0" y="94999"/>
                  </a:lnTo>
                  <a:lnTo>
                    <a:pt x="8877589" y="94999"/>
                  </a:lnTo>
                  <a:lnTo>
                    <a:pt x="8877589" y="0"/>
                  </a:lnTo>
                  <a:lnTo>
                    <a:pt x="9639589" y="452437"/>
                  </a:lnTo>
                  <a:lnTo>
                    <a:pt x="8877589" y="904874"/>
                  </a:lnTo>
                  <a:close/>
                </a:path>
              </a:pathLst>
            </a:custGeom>
            <a:solidFill>
              <a:srgbClr val="2573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904999"/>
              <a:ext cx="1143000" cy="986155"/>
            </a:xfrm>
            <a:custGeom>
              <a:avLst/>
              <a:gdLst/>
              <a:ahLst/>
              <a:cxnLst/>
              <a:rect l="l" t="t" r="r" b="b"/>
              <a:pathLst>
                <a:path w="1143000" h="986154">
                  <a:moveTo>
                    <a:pt x="0" y="985624"/>
                  </a:moveTo>
                  <a:lnTo>
                    <a:pt x="0" y="44999"/>
                  </a:lnTo>
                  <a:lnTo>
                    <a:pt x="1142999" y="0"/>
                  </a:lnTo>
                  <a:lnTo>
                    <a:pt x="1142999" y="714874"/>
                  </a:lnTo>
                  <a:lnTo>
                    <a:pt x="0" y="985624"/>
                  </a:lnTo>
                  <a:close/>
                </a:path>
              </a:pathLst>
            </a:custGeom>
            <a:solidFill>
              <a:srgbClr val="115C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320799" y="4018889"/>
            <a:ext cx="8474710" cy="444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Deployment,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monitoring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observability: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LCEL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chains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can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deployed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easily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LangServe.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They</a:t>
            </a:r>
            <a:r>
              <a:rPr sz="1200" spc="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allow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you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access 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results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intermediate</a:t>
            </a: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steps,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log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them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LangSmith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observability,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debugging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monitoring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4810124"/>
            <a:ext cx="9123680" cy="1397000"/>
            <a:chOff x="0" y="4810124"/>
            <a:chExt cx="9123680" cy="1397000"/>
          </a:xfrm>
        </p:grpSpPr>
        <p:sp>
          <p:nvSpPr>
            <p:cNvPr id="16" name="object 16"/>
            <p:cNvSpPr/>
            <p:nvPr/>
          </p:nvSpPr>
          <p:spPr>
            <a:xfrm>
              <a:off x="1142999" y="4810124"/>
              <a:ext cx="7980680" cy="904875"/>
            </a:xfrm>
            <a:custGeom>
              <a:avLst/>
              <a:gdLst/>
              <a:ahLst/>
              <a:cxnLst/>
              <a:rect l="l" t="t" r="r" b="b"/>
              <a:pathLst>
                <a:path w="7980680" h="904875">
                  <a:moveTo>
                    <a:pt x="7218639" y="904874"/>
                  </a:moveTo>
                  <a:lnTo>
                    <a:pt x="7218639" y="809874"/>
                  </a:lnTo>
                  <a:lnTo>
                    <a:pt x="0" y="809874"/>
                  </a:lnTo>
                  <a:lnTo>
                    <a:pt x="0" y="94999"/>
                  </a:lnTo>
                  <a:lnTo>
                    <a:pt x="7218639" y="94999"/>
                  </a:lnTo>
                  <a:lnTo>
                    <a:pt x="7218639" y="0"/>
                  </a:lnTo>
                  <a:lnTo>
                    <a:pt x="7980639" y="452437"/>
                  </a:lnTo>
                  <a:lnTo>
                    <a:pt x="7218639" y="904874"/>
                  </a:lnTo>
                  <a:close/>
                </a:path>
              </a:pathLst>
            </a:custGeom>
            <a:solidFill>
              <a:srgbClr val="2573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4905124"/>
              <a:ext cx="1143000" cy="1301750"/>
            </a:xfrm>
            <a:custGeom>
              <a:avLst/>
              <a:gdLst/>
              <a:ahLst/>
              <a:cxnLst/>
              <a:rect l="l" t="t" r="r" b="b"/>
              <a:pathLst>
                <a:path w="1143000" h="1301750">
                  <a:moveTo>
                    <a:pt x="0" y="1301374"/>
                  </a:moveTo>
                  <a:lnTo>
                    <a:pt x="0" y="360749"/>
                  </a:lnTo>
                  <a:lnTo>
                    <a:pt x="1142999" y="0"/>
                  </a:lnTo>
                  <a:lnTo>
                    <a:pt x="1142999" y="714874"/>
                  </a:lnTo>
                  <a:lnTo>
                    <a:pt x="0" y="1301374"/>
                  </a:lnTo>
                  <a:close/>
                </a:path>
              </a:pathLst>
            </a:custGeom>
            <a:solidFill>
              <a:srgbClr val="115C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320799" y="5019014"/>
            <a:ext cx="6662420" cy="444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Input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Schemas: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LCEL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chains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capabilities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validate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inputs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outputs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based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on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specific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schemas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5174" y="6391274"/>
            <a:ext cx="1123949" cy="3238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5037" y="2616200"/>
            <a:ext cx="27031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0" dirty="0">
                <a:solidFill>
                  <a:srgbClr val="2573EC"/>
                </a:solidFill>
              </a:rPr>
              <a:t>Thank</a:t>
            </a:r>
            <a:r>
              <a:rPr sz="4500" spc="-235" dirty="0">
                <a:solidFill>
                  <a:srgbClr val="2573EC"/>
                </a:solidFill>
              </a:rPr>
              <a:t> </a:t>
            </a:r>
            <a:r>
              <a:rPr sz="4500" spc="-80" dirty="0">
                <a:solidFill>
                  <a:srgbClr val="2573EC"/>
                </a:solidFill>
              </a:rPr>
              <a:t>You</a:t>
            </a:r>
            <a:endParaRPr sz="4500"/>
          </a:p>
        </p:txBody>
      </p:sp>
      <p:sp>
        <p:nvSpPr>
          <p:cNvPr id="3" name="object 3"/>
          <p:cNvSpPr/>
          <p:nvPr/>
        </p:nvSpPr>
        <p:spPr>
          <a:xfrm>
            <a:off x="3286125" y="3571875"/>
            <a:ext cx="5619750" cy="0"/>
          </a:xfrm>
          <a:custGeom>
            <a:avLst/>
            <a:gdLst/>
            <a:ahLst/>
            <a:cxnLst/>
            <a:rect l="l" t="t" r="r" b="b"/>
            <a:pathLst>
              <a:path w="5619750">
                <a:moveTo>
                  <a:pt x="0" y="0"/>
                </a:moveTo>
                <a:lnTo>
                  <a:pt x="561974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5174" y="6391274"/>
            <a:ext cx="1123949" cy="3238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LangChain</a:t>
            </a:r>
            <a:r>
              <a:rPr spc="-160" dirty="0"/>
              <a:t> </a:t>
            </a:r>
            <a:r>
              <a:rPr spc="-10" dirty="0"/>
              <a:t>Legacy</a:t>
            </a:r>
            <a:r>
              <a:rPr spc="-150" dirty="0"/>
              <a:t> </a:t>
            </a:r>
            <a:r>
              <a:rPr spc="-10" dirty="0"/>
              <a:t>Chains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5174" y="6391274"/>
            <a:ext cx="1123949" cy="3238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95974" y="2695102"/>
            <a:ext cx="105731" cy="1057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95974" y="3247552"/>
            <a:ext cx="105731" cy="1057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62674" y="3592392"/>
            <a:ext cx="80042" cy="829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62674" y="3912907"/>
            <a:ext cx="80042" cy="8004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62674" y="4236757"/>
            <a:ext cx="80042" cy="8004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62674" y="4560607"/>
            <a:ext cx="80042" cy="8004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145509" y="2582862"/>
            <a:ext cx="4797425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00" spc="1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9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75" dirty="0">
                <a:solidFill>
                  <a:srgbClr val="FFFFFF"/>
                </a:solidFill>
                <a:latin typeface="Tahoma"/>
                <a:cs typeface="Tahoma"/>
              </a:rPr>
              <a:t>Chain</a:t>
            </a:r>
            <a:r>
              <a:rPr sz="19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9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9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45" dirty="0">
                <a:solidFill>
                  <a:srgbClr val="FFFFFF"/>
                </a:solidFill>
                <a:latin typeface="Tahoma"/>
                <a:cs typeface="Tahoma"/>
              </a:rPr>
              <a:t>sequence</a:t>
            </a:r>
            <a:r>
              <a:rPr sz="19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6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9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9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60" dirty="0">
                <a:solidFill>
                  <a:srgbClr val="FFFFFF"/>
                </a:solidFill>
                <a:latin typeface="Tahoma"/>
                <a:cs typeface="Tahoma"/>
              </a:rPr>
              <a:t>pipeline</a:t>
            </a:r>
            <a:r>
              <a:rPr sz="19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9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Tahoma"/>
                <a:cs typeface="Tahoma"/>
              </a:rPr>
              <a:t>steps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45509" y="3021870"/>
            <a:ext cx="4817745" cy="169545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These</a:t>
            </a:r>
            <a:r>
              <a:rPr sz="19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steps</a:t>
            </a:r>
            <a:r>
              <a:rPr sz="19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9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70" dirty="0">
                <a:solidFill>
                  <a:srgbClr val="FFFFFF"/>
                </a:solidFill>
                <a:latin typeface="Tahoma"/>
                <a:cs typeface="Tahoma"/>
              </a:rPr>
              <a:t>typically</a:t>
            </a:r>
            <a:r>
              <a:rPr sz="19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FFFFFF"/>
                </a:solidFill>
                <a:latin typeface="Tahoma"/>
                <a:cs typeface="Tahoma"/>
              </a:rPr>
              <a:t>calls</a:t>
            </a:r>
            <a:r>
              <a:rPr sz="19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5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9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35" dirty="0">
                <a:solidFill>
                  <a:srgbClr val="FFFFFF"/>
                </a:solidFill>
                <a:latin typeface="Tahoma"/>
                <a:cs typeface="Tahoma"/>
              </a:rPr>
              <a:t>LangChain</a:t>
            </a:r>
            <a:endParaRPr sz="1900">
              <a:latin typeface="Tahoma"/>
              <a:cs typeface="Tahoma"/>
            </a:endParaRPr>
          </a:p>
          <a:p>
            <a:pPr marL="213360" marR="3338195">
              <a:lnSpc>
                <a:spcPts val="2550"/>
              </a:lnSpc>
              <a:spcBef>
                <a:spcPts val="55"/>
              </a:spcBef>
            </a:pPr>
            <a:r>
              <a:rPr sz="1450" spc="50" dirty="0">
                <a:solidFill>
                  <a:srgbClr val="DEDEDE"/>
                </a:solidFill>
                <a:latin typeface="Tahoma"/>
                <a:cs typeface="Tahoma"/>
              </a:rPr>
              <a:t>Calling</a:t>
            </a:r>
            <a:r>
              <a:rPr sz="1450" spc="-80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DEDEDE"/>
                </a:solidFill>
                <a:latin typeface="Tahoma"/>
                <a:cs typeface="Tahoma"/>
              </a:rPr>
              <a:t>an</a:t>
            </a:r>
            <a:r>
              <a:rPr sz="1450" spc="-65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1450" spc="80" dirty="0">
                <a:solidFill>
                  <a:srgbClr val="DEDEDE"/>
                </a:solidFill>
                <a:latin typeface="Tahoma"/>
                <a:cs typeface="Tahoma"/>
              </a:rPr>
              <a:t>LLM </a:t>
            </a:r>
            <a:r>
              <a:rPr sz="1450" spc="50" dirty="0">
                <a:solidFill>
                  <a:srgbClr val="DEDEDE"/>
                </a:solidFill>
                <a:latin typeface="Tahoma"/>
                <a:cs typeface="Tahoma"/>
              </a:rPr>
              <a:t>Calling</a:t>
            </a:r>
            <a:r>
              <a:rPr sz="1450" spc="-80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1450" spc="-30" dirty="0">
                <a:solidFill>
                  <a:srgbClr val="DEDEDE"/>
                </a:solidFill>
                <a:latin typeface="Tahoma"/>
                <a:cs typeface="Tahoma"/>
              </a:rPr>
              <a:t>a</a:t>
            </a:r>
            <a:r>
              <a:rPr sz="1450" spc="-75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1450" spc="30" dirty="0">
                <a:solidFill>
                  <a:srgbClr val="DEDEDE"/>
                </a:solidFill>
                <a:latin typeface="Tahoma"/>
                <a:cs typeface="Tahoma"/>
              </a:rPr>
              <a:t>tool</a:t>
            </a:r>
            <a:endParaRPr sz="1450">
              <a:latin typeface="Tahoma"/>
              <a:cs typeface="Tahoma"/>
            </a:endParaRPr>
          </a:p>
          <a:p>
            <a:pPr marL="213360">
              <a:lnSpc>
                <a:spcPct val="100000"/>
              </a:lnSpc>
              <a:spcBef>
                <a:spcPts val="590"/>
              </a:spcBef>
            </a:pPr>
            <a:r>
              <a:rPr sz="1450" spc="50" dirty="0">
                <a:solidFill>
                  <a:srgbClr val="DEDEDE"/>
                </a:solidFill>
                <a:latin typeface="Tahoma"/>
                <a:cs typeface="Tahoma"/>
              </a:rPr>
              <a:t>Calling</a:t>
            </a:r>
            <a:r>
              <a:rPr sz="1450" spc="-80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1450" spc="-30" dirty="0">
                <a:solidFill>
                  <a:srgbClr val="DEDEDE"/>
                </a:solidFill>
                <a:latin typeface="Tahoma"/>
                <a:cs typeface="Tahoma"/>
              </a:rPr>
              <a:t>a</a:t>
            </a:r>
            <a:r>
              <a:rPr sz="1450" spc="-75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1450" spc="40" dirty="0">
                <a:solidFill>
                  <a:srgbClr val="DEDEDE"/>
                </a:solidFill>
                <a:latin typeface="Tahoma"/>
                <a:cs typeface="Tahoma"/>
              </a:rPr>
              <a:t>retriever</a:t>
            </a:r>
            <a:endParaRPr sz="1450">
              <a:latin typeface="Tahoma"/>
              <a:cs typeface="Tahoma"/>
            </a:endParaRPr>
          </a:p>
          <a:p>
            <a:pPr marL="213360">
              <a:lnSpc>
                <a:spcPct val="100000"/>
              </a:lnSpc>
              <a:spcBef>
                <a:spcPts val="810"/>
              </a:spcBef>
            </a:pPr>
            <a:r>
              <a:rPr sz="1450" spc="50" dirty="0">
                <a:solidFill>
                  <a:srgbClr val="DEDEDE"/>
                </a:solidFill>
                <a:latin typeface="Tahoma"/>
                <a:cs typeface="Tahoma"/>
              </a:rPr>
              <a:t>Calling</a:t>
            </a:r>
            <a:r>
              <a:rPr sz="1450" spc="90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1450" spc="-30" dirty="0">
                <a:solidFill>
                  <a:srgbClr val="DEDEDE"/>
                </a:solidFill>
                <a:latin typeface="Tahoma"/>
                <a:cs typeface="Tahoma"/>
              </a:rPr>
              <a:t>a</a:t>
            </a:r>
            <a:r>
              <a:rPr sz="1450" spc="100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DEDEDE"/>
                </a:solidFill>
                <a:latin typeface="Tahoma"/>
                <a:cs typeface="Tahoma"/>
              </a:rPr>
              <a:t>preprocessing</a:t>
            </a:r>
            <a:r>
              <a:rPr sz="1450" spc="95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1450" spc="35" dirty="0">
                <a:solidFill>
                  <a:srgbClr val="DEDEDE"/>
                </a:solidFill>
                <a:latin typeface="Tahoma"/>
                <a:cs typeface="Tahoma"/>
              </a:rPr>
              <a:t>operation</a:t>
            </a:r>
            <a:endParaRPr sz="145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99719" y="3138487"/>
            <a:ext cx="4030345" cy="1029335"/>
            <a:chOff x="299719" y="3138487"/>
            <a:chExt cx="4030345" cy="1029335"/>
          </a:xfrm>
        </p:grpSpPr>
        <p:sp>
          <p:nvSpPr>
            <p:cNvPr id="13" name="object 13"/>
            <p:cNvSpPr/>
            <p:nvPr/>
          </p:nvSpPr>
          <p:spPr>
            <a:xfrm>
              <a:off x="495299" y="3143249"/>
              <a:ext cx="3534410" cy="1019810"/>
            </a:xfrm>
            <a:custGeom>
              <a:avLst/>
              <a:gdLst/>
              <a:ahLst/>
              <a:cxnLst/>
              <a:rect l="l" t="t" r="r" b="b"/>
              <a:pathLst>
                <a:path w="3534410" h="1019810">
                  <a:moveTo>
                    <a:pt x="0" y="0"/>
                  </a:moveTo>
                  <a:lnTo>
                    <a:pt x="3533822" y="0"/>
                  </a:lnTo>
                  <a:lnTo>
                    <a:pt x="3533822" y="1019266"/>
                  </a:lnTo>
                  <a:lnTo>
                    <a:pt x="0" y="1019266"/>
                  </a:lnTo>
                  <a:lnTo>
                    <a:pt x="0" y="0"/>
                  </a:lnTo>
                  <a:close/>
                </a:path>
              </a:pathLst>
            </a:custGeom>
            <a:ln w="9511">
              <a:solidFill>
                <a:srgbClr val="257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4799" y="3486149"/>
              <a:ext cx="514984" cy="333375"/>
            </a:xfrm>
            <a:custGeom>
              <a:avLst/>
              <a:gdLst/>
              <a:ahLst/>
              <a:cxnLst/>
              <a:rect l="l" t="t" r="r" b="b"/>
              <a:pathLst>
                <a:path w="514984" h="333375">
                  <a:moveTo>
                    <a:pt x="347019" y="333357"/>
                  </a:moveTo>
                  <a:lnTo>
                    <a:pt x="347019" y="250017"/>
                  </a:lnTo>
                  <a:lnTo>
                    <a:pt x="0" y="250017"/>
                  </a:lnTo>
                  <a:lnTo>
                    <a:pt x="0" y="83339"/>
                  </a:lnTo>
                  <a:lnTo>
                    <a:pt x="347019" y="83339"/>
                  </a:lnTo>
                  <a:lnTo>
                    <a:pt x="347019" y="0"/>
                  </a:lnTo>
                  <a:lnTo>
                    <a:pt x="514439" y="166678"/>
                  </a:lnTo>
                  <a:lnTo>
                    <a:pt x="347019" y="3333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4799" y="3486149"/>
              <a:ext cx="514984" cy="333375"/>
            </a:xfrm>
            <a:custGeom>
              <a:avLst/>
              <a:gdLst/>
              <a:ahLst/>
              <a:cxnLst/>
              <a:rect l="l" t="t" r="r" b="b"/>
              <a:pathLst>
                <a:path w="514984" h="333375">
                  <a:moveTo>
                    <a:pt x="514439" y="166678"/>
                  </a:moveTo>
                  <a:lnTo>
                    <a:pt x="347019" y="0"/>
                  </a:lnTo>
                  <a:lnTo>
                    <a:pt x="347019" y="83339"/>
                  </a:lnTo>
                  <a:lnTo>
                    <a:pt x="0" y="83339"/>
                  </a:lnTo>
                  <a:lnTo>
                    <a:pt x="0" y="250017"/>
                  </a:lnTo>
                  <a:lnTo>
                    <a:pt x="347019" y="250017"/>
                  </a:lnTo>
                  <a:lnTo>
                    <a:pt x="347019" y="333357"/>
                  </a:lnTo>
                  <a:lnTo>
                    <a:pt x="514439" y="166678"/>
                  </a:lnTo>
                  <a:close/>
                </a:path>
              </a:pathLst>
            </a:custGeom>
            <a:ln w="9558">
              <a:solidFill>
                <a:srgbClr val="257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09999" y="3486149"/>
              <a:ext cx="514984" cy="333375"/>
            </a:xfrm>
            <a:custGeom>
              <a:avLst/>
              <a:gdLst/>
              <a:ahLst/>
              <a:cxnLst/>
              <a:rect l="l" t="t" r="r" b="b"/>
              <a:pathLst>
                <a:path w="514985" h="333375">
                  <a:moveTo>
                    <a:pt x="347019" y="333357"/>
                  </a:moveTo>
                  <a:lnTo>
                    <a:pt x="347019" y="250017"/>
                  </a:lnTo>
                  <a:lnTo>
                    <a:pt x="0" y="250017"/>
                  </a:lnTo>
                  <a:lnTo>
                    <a:pt x="0" y="83339"/>
                  </a:lnTo>
                  <a:lnTo>
                    <a:pt x="347019" y="83339"/>
                  </a:lnTo>
                  <a:lnTo>
                    <a:pt x="347019" y="0"/>
                  </a:lnTo>
                  <a:lnTo>
                    <a:pt x="514439" y="166678"/>
                  </a:lnTo>
                  <a:lnTo>
                    <a:pt x="347019" y="3333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09999" y="3486149"/>
              <a:ext cx="514984" cy="333375"/>
            </a:xfrm>
            <a:custGeom>
              <a:avLst/>
              <a:gdLst/>
              <a:ahLst/>
              <a:cxnLst/>
              <a:rect l="l" t="t" r="r" b="b"/>
              <a:pathLst>
                <a:path w="514985" h="333375">
                  <a:moveTo>
                    <a:pt x="514439" y="166678"/>
                  </a:moveTo>
                  <a:lnTo>
                    <a:pt x="347019" y="0"/>
                  </a:lnTo>
                  <a:lnTo>
                    <a:pt x="347019" y="83339"/>
                  </a:lnTo>
                  <a:lnTo>
                    <a:pt x="0" y="83339"/>
                  </a:lnTo>
                  <a:lnTo>
                    <a:pt x="0" y="250017"/>
                  </a:lnTo>
                  <a:lnTo>
                    <a:pt x="347019" y="250017"/>
                  </a:lnTo>
                  <a:lnTo>
                    <a:pt x="347019" y="333357"/>
                  </a:lnTo>
                  <a:lnTo>
                    <a:pt x="514439" y="166678"/>
                  </a:lnTo>
                  <a:close/>
                </a:path>
              </a:pathLst>
            </a:custGeom>
            <a:ln w="9558">
              <a:solidFill>
                <a:srgbClr val="257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71550" y="3324225"/>
            <a:ext cx="886460" cy="647700"/>
          </a:xfrm>
          <a:prstGeom prst="rect">
            <a:avLst/>
          </a:prstGeom>
          <a:solidFill>
            <a:srgbClr val="2573EC"/>
          </a:solidFill>
        </p:spPr>
        <p:txBody>
          <a:bodyPr vert="horz" wrap="square" lIns="0" tIns="128905" rIns="0" bIns="0" rtlCol="0">
            <a:spAutoFit/>
          </a:bodyPr>
          <a:lstStyle/>
          <a:p>
            <a:pPr marL="189865" marR="176530" indent="37465">
              <a:lnSpc>
                <a:spcPct val="118400"/>
              </a:lnSpc>
              <a:spcBef>
                <a:spcPts val="1015"/>
              </a:spcBef>
            </a:pPr>
            <a:r>
              <a:rPr sz="950" spc="-10" dirty="0">
                <a:solidFill>
                  <a:srgbClr val="DEDEDE"/>
                </a:solidFill>
                <a:latin typeface="Tahoma"/>
                <a:cs typeface="Tahoma"/>
              </a:rPr>
              <a:t>Prompt template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95574" y="3429000"/>
            <a:ext cx="886460" cy="476250"/>
          </a:xfrm>
          <a:prstGeom prst="rect">
            <a:avLst/>
          </a:prstGeom>
          <a:solidFill>
            <a:srgbClr val="2573EC"/>
          </a:solidFill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endParaRPr sz="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950" spc="65" dirty="0">
                <a:solidFill>
                  <a:srgbClr val="DEDEDE"/>
                </a:solidFill>
                <a:latin typeface="Tahoma"/>
                <a:cs typeface="Tahoma"/>
              </a:rPr>
              <a:t>LLM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58950" y="2792412"/>
            <a:ext cx="675640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00" spc="65" dirty="0">
                <a:solidFill>
                  <a:srgbClr val="FFFFFF"/>
                </a:solidFill>
                <a:latin typeface="Tahoma"/>
                <a:cs typeface="Tahoma"/>
              </a:rPr>
              <a:t>Chain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93526" y="4202112"/>
            <a:ext cx="2644140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00" spc="45" dirty="0">
                <a:solidFill>
                  <a:srgbClr val="FFFFFF"/>
                </a:solidFill>
                <a:latin typeface="Tahoma"/>
                <a:cs typeface="Tahoma"/>
              </a:rPr>
              <a:t>Prompt,</a:t>
            </a:r>
            <a:r>
              <a:rPr sz="19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75" dirty="0">
                <a:solidFill>
                  <a:srgbClr val="FFFFFF"/>
                </a:solidFill>
                <a:latin typeface="Tahoma"/>
                <a:cs typeface="Tahoma"/>
              </a:rPr>
              <a:t>LLM,</a:t>
            </a:r>
            <a:r>
              <a:rPr sz="19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9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Tahoma"/>
                <a:cs typeface="Tahoma"/>
              </a:rPr>
              <a:t>chain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3885" y="2669539"/>
            <a:ext cx="485140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-10" dirty="0">
                <a:solidFill>
                  <a:srgbClr val="DEDEDE"/>
                </a:solidFill>
                <a:latin typeface="Tahoma"/>
                <a:cs typeface="Tahoma"/>
              </a:rPr>
              <a:t>Input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83025" y="2669539"/>
            <a:ext cx="650875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40" dirty="0">
                <a:solidFill>
                  <a:srgbClr val="DEDEDE"/>
                </a:solidFill>
                <a:latin typeface="Tahoma"/>
                <a:cs typeface="Tahoma"/>
              </a:rPr>
              <a:t>Output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857375" y="3562354"/>
            <a:ext cx="848360" cy="152400"/>
            <a:chOff x="1857375" y="3562354"/>
            <a:chExt cx="848360" cy="152400"/>
          </a:xfrm>
        </p:grpSpPr>
        <p:sp>
          <p:nvSpPr>
            <p:cNvPr id="25" name="object 25"/>
            <p:cNvSpPr/>
            <p:nvPr/>
          </p:nvSpPr>
          <p:spPr>
            <a:xfrm>
              <a:off x="1857375" y="3638550"/>
              <a:ext cx="705485" cy="0"/>
            </a:xfrm>
            <a:custGeom>
              <a:avLst/>
              <a:gdLst/>
              <a:ahLst/>
              <a:cxnLst/>
              <a:rect l="l" t="t" r="r" b="b"/>
              <a:pathLst>
                <a:path w="705485">
                  <a:moveTo>
                    <a:pt x="0" y="0"/>
                  </a:moveTo>
                  <a:lnTo>
                    <a:pt x="705081" y="0"/>
                  </a:lnTo>
                </a:path>
              </a:pathLst>
            </a:custGeom>
            <a:ln w="19049">
              <a:solidFill>
                <a:srgbClr val="257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2935" y="3562354"/>
              <a:ext cx="152273" cy="1523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LangChain</a:t>
            </a:r>
            <a:r>
              <a:rPr spc="-160" dirty="0"/>
              <a:t> </a:t>
            </a:r>
            <a:r>
              <a:rPr spc="-10" dirty="0"/>
              <a:t>Legacy</a:t>
            </a:r>
            <a:r>
              <a:rPr spc="-150" dirty="0"/>
              <a:t> </a:t>
            </a:r>
            <a:r>
              <a:rPr spc="-10" dirty="0"/>
              <a:t>Chains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5174" y="6391274"/>
            <a:ext cx="1123949" cy="3238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8724" y="2428402"/>
            <a:ext cx="105731" cy="1057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8724" y="3304702"/>
            <a:ext cx="105731" cy="1057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8724" y="3847627"/>
            <a:ext cx="105731" cy="1057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8724" y="4723927"/>
            <a:ext cx="105731" cy="1057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288259" y="2283777"/>
            <a:ext cx="570039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800"/>
              </a:lnSpc>
              <a:spcBef>
                <a:spcPts val="95"/>
              </a:spcBef>
            </a:pPr>
            <a:r>
              <a:rPr sz="1900" spc="100" dirty="0">
                <a:solidFill>
                  <a:srgbClr val="FFFFFF"/>
                </a:solidFill>
                <a:latin typeface="Tahoma"/>
                <a:cs typeface="Tahoma"/>
              </a:rPr>
              <a:t>Prior</a:t>
            </a:r>
            <a:r>
              <a:rPr sz="19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8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9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FFFFFF"/>
                </a:solidFill>
                <a:latin typeface="Tahoma"/>
                <a:cs typeface="Tahoma"/>
              </a:rPr>
              <a:t>August</a:t>
            </a:r>
            <a:r>
              <a:rPr sz="19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55" dirty="0">
                <a:solidFill>
                  <a:srgbClr val="FFFFFF"/>
                </a:solidFill>
                <a:latin typeface="Tahoma"/>
                <a:cs typeface="Tahoma"/>
              </a:rPr>
              <a:t>2023,</a:t>
            </a:r>
            <a:r>
              <a:rPr sz="19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55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19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had</a:t>
            </a:r>
            <a:r>
              <a:rPr sz="19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9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85" dirty="0">
                <a:solidFill>
                  <a:srgbClr val="FFFFFF"/>
                </a:solidFill>
                <a:latin typeface="Tahoma"/>
                <a:cs typeface="Tahoma"/>
              </a:rPr>
              <a:t>different</a:t>
            </a:r>
            <a:r>
              <a:rPr sz="19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r>
              <a:rPr sz="19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sz="1900" spc="55" dirty="0">
                <a:solidFill>
                  <a:srgbClr val="FFFFFF"/>
                </a:solidFill>
                <a:latin typeface="Tahoma"/>
                <a:cs typeface="Tahoma"/>
              </a:rPr>
              <a:t>creating</a:t>
            </a:r>
            <a:r>
              <a:rPr sz="19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135" dirty="0">
                <a:solidFill>
                  <a:srgbClr val="FFFFFF"/>
                </a:solidFill>
                <a:latin typeface="Tahoma"/>
                <a:cs typeface="Tahoma"/>
              </a:rPr>
              <a:t>LLM</a:t>
            </a:r>
            <a:r>
              <a:rPr sz="19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FFFFFF"/>
                </a:solidFill>
                <a:latin typeface="Tahoma"/>
                <a:cs typeface="Tahoma"/>
              </a:rPr>
              <a:t>Chains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88259" y="3182937"/>
            <a:ext cx="4782820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00" spc="45" dirty="0">
                <a:solidFill>
                  <a:srgbClr val="FFFFFF"/>
                </a:solidFill>
                <a:latin typeface="Tahoma"/>
                <a:cs typeface="Tahoma"/>
              </a:rPr>
              <a:t>LangChain</a:t>
            </a:r>
            <a:r>
              <a:rPr sz="19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now</a:t>
            </a:r>
            <a:r>
              <a:rPr sz="19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FFFFFF"/>
                </a:solidFill>
                <a:latin typeface="Tahoma"/>
                <a:cs typeface="Tahoma"/>
              </a:rPr>
              <a:t>calls</a:t>
            </a:r>
            <a:r>
              <a:rPr sz="19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FFFFFF"/>
                </a:solidFill>
                <a:latin typeface="Tahoma"/>
                <a:cs typeface="Tahoma"/>
              </a:rPr>
              <a:t>them</a:t>
            </a:r>
            <a:r>
              <a:rPr sz="19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9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legacy</a:t>
            </a:r>
            <a:r>
              <a:rPr sz="19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FFFFFF"/>
                </a:solidFill>
                <a:latin typeface="Tahoma"/>
                <a:cs typeface="Tahoma"/>
              </a:rPr>
              <a:t>Chains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8259" y="3703002"/>
            <a:ext cx="553275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800"/>
              </a:lnSpc>
              <a:spcBef>
                <a:spcPts val="95"/>
              </a:spcBef>
            </a:pPr>
            <a:r>
              <a:rPr sz="1900" spc="125" dirty="0">
                <a:solidFill>
                  <a:srgbClr val="FFFFFF"/>
                </a:solidFill>
                <a:latin typeface="Tahoma"/>
                <a:cs typeface="Tahoma"/>
              </a:rPr>
              <a:t>Newer</a:t>
            </a:r>
            <a:r>
              <a:rPr sz="19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r>
              <a:rPr sz="19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9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85" dirty="0">
                <a:solidFill>
                  <a:srgbClr val="FFFFFF"/>
                </a:solidFill>
                <a:latin typeface="Tahoma"/>
                <a:cs typeface="Tahoma"/>
              </a:rPr>
              <a:t>built</a:t>
            </a:r>
            <a:r>
              <a:rPr sz="19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19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45" dirty="0">
                <a:solidFill>
                  <a:srgbClr val="FFFFFF"/>
                </a:solidFill>
                <a:latin typeface="Tahoma"/>
                <a:cs typeface="Tahoma"/>
              </a:rPr>
              <a:t>LangChain</a:t>
            </a:r>
            <a:r>
              <a:rPr sz="19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40" dirty="0">
                <a:solidFill>
                  <a:srgbClr val="FFFFFF"/>
                </a:solidFill>
                <a:latin typeface="Tahoma"/>
                <a:cs typeface="Tahoma"/>
              </a:rPr>
              <a:t>Expression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Language</a:t>
            </a:r>
            <a:r>
              <a:rPr sz="19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-160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19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85" dirty="0">
                <a:solidFill>
                  <a:srgbClr val="FFFFFF"/>
                </a:solidFill>
                <a:latin typeface="Tahoma"/>
                <a:cs typeface="Tahoma"/>
              </a:rPr>
              <a:t>LCEL</a:t>
            </a:r>
            <a:r>
              <a:rPr sz="19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-5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88259" y="4569777"/>
            <a:ext cx="583247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800"/>
              </a:lnSpc>
              <a:spcBef>
                <a:spcPts val="95"/>
              </a:spcBef>
            </a:pPr>
            <a:r>
              <a:rPr sz="1900" spc="125" dirty="0">
                <a:solidFill>
                  <a:srgbClr val="FFFFFF"/>
                </a:solidFill>
                <a:latin typeface="Tahoma"/>
                <a:cs typeface="Tahoma"/>
              </a:rPr>
              <a:t>Not</a:t>
            </a:r>
            <a:r>
              <a:rPr sz="19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55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19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legacy</a:t>
            </a:r>
            <a:r>
              <a:rPr sz="19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chains</a:t>
            </a:r>
            <a:r>
              <a:rPr sz="19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19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65" dirty="0">
                <a:solidFill>
                  <a:srgbClr val="FFFFFF"/>
                </a:solidFill>
                <a:latin typeface="Tahoma"/>
                <a:cs typeface="Tahoma"/>
              </a:rPr>
              <a:t>been</a:t>
            </a:r>
            <a:r>
              <a:rPr sz="19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65" dirty="0">
                <a:solidFill>
                  <a:srgbClr val="FFFFFF"/>
                </a:solidFill>
                <a:latin typeface="Tahoma"/>
                <a:cs typeface="Tahoma"/>
              </a:rPr>
              <a:t>converted</a:t>
            </a:r>
            <a:r>
              <a:rPr sz="19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70" dirty="0">
                <a:solidFill>
                  <a:srgbClr val="FFFFFF"/>
                </a:solidFill>
                <a:latin typeface="Tahoma"/>
                <a:cs typeface="Tahoma"/>
              </a:rPr>
              <a:t>into</a:t>
            </a:r>
            <a:r>
              <a:rPr sz="19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65" dirty="0">
                <a:solidFill>
                  <a:srgbClr val="FFFFFF"/>
                </a:solidFill>
                <a:latin typeface="Tahoma"/>
                <a:cs typeface="Tahoma"/>
              </a:rPr>
              <a:t>LCEL </a:t>
            </a:r>
            <a:r>
              <a:rPr sz="1900" spc="40" dirty="0">
                <a:solidFill>
                  <a:srgbClr val="FFFFFF"/>
                </a:solidFill>
                <a:latin typeface="Tahoma"/>
                <a:cs typeface="Tahoma"/>
              </a:rPr>
              <a:t>variants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99719" y="3138487"/>
            <a:ext cx="4030345" cy="1029335"/>
            <a:chOff x="299719" y="3138487"/>
            <a:chExt cx="4030345" cy="1029335"/>
          </a:xfrm>
        </p:grpSpPr>
        <p:sp>
          <p:nvSpPr>
            <p:cNvPr id="13" name="object 13"/>
            <p:cNvSpPr/>
            <p:nvPr/>
          </p:nvSpPr>
          <p:spPr>
            <a:xfrm>
              <a:off x="495299" y="3143249"/>
              <a:ext cx="3534410" cy="1019810"/>
            </a:xfrm>
            <a:custGeom>
              <a:avLst/>
              <a:gdLst/>
              <a:ahLst/>
              <a:cxnLst/>
              <a:rect l="l" t="t" r="r" b="b"/>
              <a:pathLst>
                <a:path w="3534410" h="1019810">
                  <a:moveTo>
                    <a:pt x="0" y="0"/>
                  </a:moveTo>
                  <a:lnTo>
                    <a:pt x="3533822" y="0"/>
                  </a:lnTo>
                  <a:lnTo>
                    <a:pt x="3533822" y="1019266"/>
                  </a:lnTo>
                  <a:lnTo>
                    <a:pt x="0" y="1019266"/>
                  </a:lnTo>
                  <a:lnTo>
                    <a:pt x="0" y="0"/>
                  </a:lnTo>
                  <a:close/>
                </a:path>
              </a:pathLst>
            </a:custGeom>
            <a:ln w="9511">
              <a:solidFill>
                <a:srgbClr val="257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4799" y="3486149"/>
              <a:ext cx="514984" cy="333375"/>
            </a:xfrm>
            <a:custGeom>
              <a:avLst/>
              <a:gdLst/>
              <a:ahLst/>
              <a:cxnLst/>
              <a:rect l="l" t="t" r="r" b="b"/>
              <a:pathLst>
                <a:path w="514984" h="333375">
                  <a:moveTo>
                    <a:pt x="347019" y="333357"/>
                  </a:moveTo>
                  <a:lnTo>
                    <a:pt x="347019" y="250017"/>
                  </a:lnTo>
                  <a:lnTo>
                    <a:pt x="0" y="250017"/>
                  </a:lnTo>
                  <a:lnTo>
                    <a:pt x="0" y="83339"/>
                  </a:lnTo>
                  <a:lnTo>
                    <a:pt x="347019" y="83339"/>
                  </a:lnTo>
                  <a:lnTo>
                    <a:pt x="347019" y="0"/>
                  </a:lnTo>
                  <a:lnTo>
                    <a:pt x="514439" y="166678"/>
                  </a:lnTo>
                  <a:lnTo>
                    <a:pt x="347019" y="3333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4799" y="3486149"/>
              <a:ext cx="514984" cy="333375"/>
            </a:xfrm>
            <a:custGeom>
              <a:avLst/>
              <a:gdLst/>
              <a:ahLst/>
              <a:cxnLst/>
              <a:rect l="l" t="t" r="r" b="b"/>
              <a:pathLst>
                <a:path w="514984" h="333375">
                  <a:moveTo>
                    <a:pt x="514439" y="166678"/>
                  </a:moveTo>
                  <a:lnTo>
                    <a:pt x="347019" y="0"/>
                  </a:lnTo>
                  <a:lnTo>
                    <a:pt x="347019" y="83339"/>
                  </a:lnTo>
                  <a:lnTo>
                    <a:pt x="0" y="83339"/>
                  </a:lnTo>
                  <a:lnTo>
                    <a:pt x="0" y="250017"/>
                  </a:lnTo>
                  <a:lnTo>
                    <a:pt x="347019" y="250017"/>
                  </a:lnTo>
                  <a:lnTo>
                    <a:pt x="347019" y="333357"/>
                  </a:lnTo>
                  <a:lnTo>
                    <a:pt x="514439" y="166678"/>
                  </a:lnTo>
                  <a:close/>
                </a:path>
              </a:pathLst>
            </a:custGeom>
            <a:ln w="9558">
              <a:solidFill>
                <a:srgbClr val="257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09999" y="3486149"/>
              <a:ext cx="514984" cy="333375"/>
            </a:xfrm>
            <a:custGeom>
              <a:avLst/>
              <a:gdLst/>
              <a:ahLst/>
              <a:cxnLst/>
              <a:rect l="l" t="t" r="r" b="b"/>
              <a:pathLst>
                <a:path w="514985" h="333375">
                  <a:moveTo>
                    <a:pt x="347019" y="333357"/>
                  </a:moveTo>
                  <a:lnTo>
                    <a:pt x="347019" y="250017"/>
                  </a:lnTo>
                  <a:lnTo>
                    <a:pt x="0" y="250017"/>
                  </a:lnTo>
                  <a:lnTo>
                    <a:pt x="0" y="83339"/>
                  </a:lnTo>
                  <a:lnTo>
                    <a:pt x="347019" y="83339"/>
                  </a:lnTo>
                  <a:lnTo>
                    <a:pt x="347019" y="0"/>
                  </a:lnTo>
                  <a:lnTo>
                    <a:pt x="514439" y="166678"/>
                  </a:lnTo>
                  <a:lnTo>
                    <a:pt x="347019" y="3333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09999" y="3486149"/>
              <a:ext cx="514984" cy="333375"/>
            </a:xfrm>
            <a:custGeom>
              <a:avLst/>
              <a:gdLst/>
              <a:ahLst/>
              <a:cxnLst/>
              <a:rect l="l" t="t" r="r" b="b"/>
              <a:pathLst>
                <a:path w="514985" h="333375">
                  <a:moveTo>
                    <a:pt x="514439" y="166678"/>
                  </a:moveTo>
                  <a:lnTo>
                    <a:pt x="347019" y="0"/>
                  </a:lnTo>
                  <a:lnTo>
                    <a:pt x="347019" y="83339"/>
                  </a:lnTo>
                  <a:lnTo>
                    <a:pt x="0" y="83339"/>
                  </a:lnTo>
                  <a:lnTo>
                    <a:pt x="0" y="250017"/>
                  </a:lnTo>
                  <a:lnTo>
                    <a:pt x="347019" y="250017"/>
                  </a:lnTo>
                  <a:lnTo>
                    <a:pt x="347019" y="333357"/>
                  </a:lnTo>
                  <a:lnTo>
                    <a:pt x="514439" y="166678"/>
                  </a:lnTo>
                  <a:close/>
                </a:path>
              </a:pathLst>
            </a:custGeom>
            <a:ln w="9558">
              <a:solidFill>
                <a:srgbClr val="257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71550" y="3324225"/>
            <a:ext cx="886460" cy="647700"/>
          </a:xfrm>
          <a:prstGeom prst="rect">
            <a:avLst/>
          </a:prstGeom>
          <a:solidFill>
            <a:srgbClr val="2573EC"/>
          </a:solidFill>
        </p:spPr>
        <p:txBody>
          <a:bodyPr vert="horz" wrap="square" lIns="0" tIns="128905" rIns="0" bIns="0" rtlCol="0">
            <a:spAutoFit/>
          </a:bodyPr>
          <a:lstStyle/>
          <a:p>
            <a:pPr marL="189865" marR="176530" indent="37465">
              <a:lnSpc>
                <a:spcPct val="118400"/>
              </a:lnSpc>
              <a:spcBef>
                <a:spcPts val="1015"/>
              </a:spcBef>
            </a:pPr>
            <a:r>
              <a:rPr sz="950" spc="-10" dirty="0">
                <a:solidFill>
                  <a:srgbClr val="DEDEDE"/>
                </a:solidFill>
                <a:latin typeface="Tahoma"/>
                <a:cs typeface="Tahoma"/>
              </a:rPr>
              <a:t>Prompt template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95574" y="3429000"/>
            <a:ext cx="886460" cy="476250"/>
          </a:xfrm>
          <a:prstGeom prst="rect">
            <a:avLst/>
          </a:prstGeom>
          <a:solidFill>
            <a:srgbClr val="2573EC"/>
          </a:solidFill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endParaRPr sz="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950" spc="65" dirty="0">
                <a:solidFill>
                  <a:srgbClr val="DEDEDE"/>
                </a:solidFill>
                <a:latin typeface="Tahoma"/>
                <a:cs typeface="Tahoma"/>
              </a:rPr>
              <a:t>LLM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58950" y="2792412"/>
            <a:ext cx="675640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00" spc="65" dirty="0">
                <a:solidFill>
                  <a:srgbClr val="FFFFFF"/>
                </a:solidFill>
                <a:latin typeface="Tahoma"/>
                <a:cs typeface="Tahoma"/>
              </a:rPr>
              <a:t>Chain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93526" y="4202112"/>
            <a:ext cx="2644140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00" spc="45" dirty="0">
                <a:solidFill>
                  <a:srgbClr val="FFFFFF"/>
                </a:solidFill>
                <a:latin typeface="Tahoma"/>
                <a:cs typeface="Tahoma"/>
              </a:rPr>
              <a:t>Prompt,</a:t>
            </a:r>
            <a:r>
              <a:rPr sz="19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75" dirty="0">
                <a:solidFill>
                  <a:srgbClr val="FFFFFF"/>
                </a:solidFill>
                <a:latin typeface="Tahoma"/>
                <a:cs typeface="Tahoma"/>
              </a:rPr>
              <a:t>LLM,</a:t>
            </a:r>
            <a:r>
              <a:rPr sz="19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9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Tahoma"/>
                <a:cs typeface="Tahoma"/>
              </a:rPr>
              <a:t>chain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3885" y="2669539"/>
            <a:ext cx="485140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-10" dirty="0">
                <a:solidFill>
                  <a:srgbClr val="DEDEDE"/>
                </a:solidFill>
                <a:latin typeface="Tahoma"/>
                <a:cs typeface="Tahoma"/>
              </a:rPr>
              <a:t>Input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83025" y="2669539"/>
            <a:ext cx="650875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40" dirty="0">
                <a:solidFill>
                  <a:srgbClr val="DEDEDE"/>
                </a:solidFill>
                <a:latin typeface="Tahoma"/>
                <a:cs typeface="Tahoma"/>
              </a:rPr>
              <a:t>Output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847850" y="3562343"/>
            <a:ext cx="857250" cy="153035"/>
            <a:chOff x="1847850" y="3562343"/>
            <a:chExt cx="857250" cy="153035"/>
          </a:xfrm>
        </p:grpSpPr>
        <p:sp>
          <p:nvSpPr>
            <p:cNvPr id="25" name="object 25"/>
            <p:cNvSpPr/>
            <p:nvPr/>
          </p:nvSpPr>
          <p:spPr>
            <a:xfrm>
              <a:off x="1847850" y="3638549"/>
              <a:ext cx="714375" cy="0"/>
            </a:xfrm>
            <a:custGeom>
              <a:avLst/>
              <a:gdLst/>
              <a:ahLst/>
              <a:cxnLst/>
              <a:rect l="l" t="t" r="r" b="b"/>
              <a:pathLst>
                <a:path w="714375">
                  <a:moveTo>
                    <a:pt x="0" y="0"/>
                  </a:moveTo>
                  <a:lnTo>
                    <a:pt x="714204" y="0"/>
                  </a:lnTo>
                </a:path>
              </a:pathLst>
            </a:custGeom>
            <a:ln w="19049">
              <a:solidFill>
                <a:srgbClr val="257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2524" y="3562343"/>
              <a:ext cx="152575" cy="1524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LangChain</a:t>
            </a:r>
            <a:r>
              <a:rPr spc="-160" dirty="0"/>
              <a:t> </a:t>
            </a:r>
            <a:r>
              <a:rPr spc="-10" dirty="0"/>
              <a:t>Legacy</a:t>
            </a:r>
            <a:r>
              <a:rPr spc="-150" dirty="0"/>
              <a:t> </a:t>
            </a:r>
            <a:r>
              <a:rPr spc="-10" dirty="0"/>
              <a:t>Chains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5174" y="6391274"/>
            <a:ext cx="1123949" cy="3238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8724" y="2218852"/>
            <a:ext cx="105731" cy="1057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8724" y="3095152"/>
            <a:ext cx="105731" cy="1057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8724" y="3961927"/>
            <a:ext cx="105731" cy="1057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8724" y="4838227"/>
            <a:ext cx="105731" cy="1057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288259" y="2074227"/>
            <a:ext cx="584962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800"/>
              </a:lnSpc>
              <a:spcBef>
                <a:spcPts val="95"/>
              </a:spcBef>
            </a:pP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Legacy</a:t>
            </a:r>
            <a:r>
              <a:rPr sz="19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60" dirty="0">
                <a:solidFill>
                  <a:srgbClr val="FFFFFF"/>
                </a:solidFill>
                <a:latin typeface="Tahoma"/>
                <a:cs typeface="Tahoma"/>
              </a:rPr>
              <a:t>Chains</a:t>
            </a:r>
            <a:r>
              <a:rPr sz="19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9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60" dirty="0">
                <a:solidFill>
                  <a:srgbClr val="FFFFFF"/>
                </a:solidFill>
                <a:latin typeface="Tahoma"/>
                <a:cs typeface="Tahoma"/>
              </a:rPr>
              <a:t>constructed</a:t>
            </a:r>
            <a:r>
              <a:rPr sz="19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6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9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subclassing</a:t>
            </a:r>
            <a:r>
              <a:rPr sz="19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9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-5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legacy</a:t>
            </a:r>
            <a:r>
              <a:rPr sz="19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75" dirty="0">
                <a:solidFill>
                  <a:srgbClr val="FFFFFF"/>
                </a:solidFill>
                <a:latin typeface="Tahoma"/>
                <a:cs typeface="Tahoma"/>
              </a:rPr>
              <a:t>Chain</a:t>
            </a:r>
            <a:r>
              <a:rPr sz="19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Tahoma"/>
                <a:cs typeface="Tahoma"/>
              </a:rPr>
              <a:t>class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88259" y="2941002"/>
            <a:ext cx="6509384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800"/>
              </a:lnSpc>
              <a:spcBef>
                <a:spcPts val="95"/>
              </a:spcBef>
            </a:pP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These</a:t>
            </a:r>
            <a:r>
              <a:rPr sz="19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60" dirty="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sz="19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not</a:t>
            </a:r>
            <a:r>
              <a:rPr sz="19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sz="19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85" dirty="0">
                <a:solidFill>
                  <a:srgbClr val="FFFFFF"/>
                </a:solidFill>
                <a:latin typeface="Tahoma"/>
                <a:cs typeface="Tahoma"/>
              </a:rPr>
              <a:t>LCEL</a:t>
            </a:r>
            <a:r>
              <a:rPr sz="19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60" dirty="0">
                <a:solidFill>
                  <a:srgbClr val="FFFFFF"/>
                </a:solidFill>
                <a:latin typeface="Tahoma"/>
                <a:cs typeface="Tahoma"/>
              </a:rPr>
              <a:t>but</a:t>
            </a:r>
            <a:r>
              <a:rPr sz="19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19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85" dirty="0">
                <a:solidFill>
                  <a:srgbClr val="FFFFFF"/>
                </a:solidFill>
                <a:latin typeface="Tahoma"/>
                <a:cs typeface="Tahoma"/>
              </a:rPr>
              <a:t>their</a:t>
            </a:r>
            <a:r>
              <a:rPr sz="19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FFFFFF"/>
                </a:solidFill>
                <a:latin typeface="Tahoma"/>
                <a:cs typeface="Tahoma"/>
              </a:rPr>
              <a:t>own</a:t>
            </a:r>
            <a:r>
              <a:rPr sz="19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55" dirty="0">
                <a:solidFill>
                  <a:srgbClr val="FFFFFF"/>
                </a:solidFill>
                <a:latin typeface="Tahoma"/>
                <a:cs typeface="Tahoma"/>
              </a:rPr>
              <a:t>implementation </a:t>
            </a:r>
            <a:r>
              <a:rPr sz="1900" spc="40" dirty="0">
                <a:solidFill>
                  <a:srgbClr val="FFFFFF"/>
                </a:solidFill>
                <a:latin typeface="Tahoma"/>
                <a:cs typeface="Tahoma"/>
              </a:rPr>
              <a:t>logic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8259" y="3817302"/>
            <a:ext cx="599249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800"/>
              </a:lnSpc>
              <a:spcBef>
                <a:spcPts val="95"/>
              </a:spcBef>
            </a:pPr>
            <a:r>
              <a:rPr sz="1900" spc="100" dirty="0">
                <a:solidFill>
                  <a:srgbClr val="FFFFFF"/>
                </a:solidFill>
                <a:latin typeface="Tahoma"/>
                <a:cs typeface="Tahoma"/>
              </a:rPr>
              <a:t>Many</a:t>
            </a:r>
            <a:r>
              <a:rPr sz="19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9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FFFFFF"/>
                </a:solidFill>
                <a:latin typeface="Tahoma"/>
                <a:cs typeface="Tahoma"/>
              </a:rPr>
              <a:t>them</a:t>
            </a:r>
            <a:r>
              <a:rPr sz="19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9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FFFFFF"/>
                </a:solidFill>
                <a:latin typeface="Tahoma"/>
                <a:cs typeface="Tahoma"/>
              </a:rPr>
              <a:t>being</a:t>
            </a:r>
            <a:r>
              <a:rPr sz="19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65" dirty="0">
                <a:solidFill>
                  <a:srgbClr val="FFFFFF"/>
                </a:solidFill>
                <a:latin typeface="Tahoma"/>
                <a:cs typeface="Tahoma"/>
              </a:rPr>
              <a:t>deprecated</a:t>
            </a:r>
            <a:r>
              <a:rPr sz="19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so</a:t>
            </a:r>
            <a:r>
              <a:rPr sz="19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FFFFFF"/>
                </a:solidFill>
                <a:latin typeface="Tahoma"/>
                <a:cs typeface="Tahoma"/>
              </a:rPr>
              <a:t>need</a:t>
            </a:r>
            <a:r>
              <a:rPr sz="19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8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9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55" dirty="0">
                <a:solidFill>
                  <a:srgbClr val="FFFFFF"/>
                </a:solidFill>
                <a:latin typeface="Tahoma"/>
                <a:cs typeface="Tahoma"/>
              </a:rPr>
              <a:t>keep</a:t>
            </a:r>
            <a:r>
              <a:rPr sz="19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-5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900" spc="55" dirty="0">
                <a:solidFill>
                  <a:srgbClr val="FFFFFF"/>
                </a:solidFill>
                <a:latin typeface="Tahoma"/>
                <a:cs typeface="Tahoma"/>
              </a:rPr>
              <a:t>check</a:t>
            </a:r>
            <a:r>
              <a:rPr sz="19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9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45" dirty="0">
                <a:solidFill>
                  <a:srgbClr val="FFFFFF"/>
                </a:solidFill>
                <a:latin typeface="Tahoma"/>
                <a:cs typeface="Tahoma"/>
              </a:rPr>
              <a:t>LangChain</a:t>
            </a:r>
            <a:r>
              <a:rPr sz="19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new</a:t>
            </a:r>
            <a:r>
              <a:rPr sz="19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55" dirty="0">
                <a:solidFill>
                  <a:srgbClr val="FFFFFF"/>
                </a:solidFill>
                <a:latin typeface="Tahoma"/>
                <a:cs typeface="Tahoma"/>
              </a:rPr>
              <a:t>releases</a:t>
            </a:r>
            <a:r>
              <a:rPr sz="19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9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Tahoma"/>
                <a:cs typeface="Tahoma"/>
              </a:rPr>
              <a:t>docs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88259" y="4716462"/>
            <a:ext cx="6446520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Some</a:t>
            </a:r>
            <a:r>
              <a:rPr sz="19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9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FFFFFF"/>
                </a:solidFill>
                <a:latin typeface="Tahoma"/>
                <a:cs typeface="Tahoma"/>
              </a:rPr>
              <a:t>them</a:t>
            </a:r>
            <a:r>
              <a:rPr sz="19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9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85" dirty="0">
                <a:solidFill>
                  <a:srgbClr val="FFFFFF"/>
                </a:solidFill>
                <a:latin typeface="Tahoma"/>
                <a:cs typeface="Tahoma"/>
              </a:rPr>
              <a:t>still</a:t>
            </a:r>
            <a:r>
              <a:rPr sz="19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9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9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65" dirty="0">
                <a:solidFill>
                  <a:srgbClr val="FFFFFF"/>
                </a:solidFill>
                <a:latin typeface="Tahoma"/>
                <a:cs typeface="Tahoma"/>
              </a:rPr>
              <a:t>there</a:t>
            </a:r>
            <a:r>
              <a:rPr sz="19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9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r>
              <a:rPr sz="19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85" dirty="0">
                <a:solidFill>
                  <a:srgbClr val="FFFFFF"/>
                </a:solidFill>
                <a:latin typeface="Tahoma"/>
                <a:cs typeface="Tahoma"/>
              </a:rPr>
              <a:t>LCEL</a:t>
            </a:r>
            <a:r>
              <a:rPr sz="19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FFFFFF"/>
                </a:solidFill>
                <a:latin typeface="Tahoma"/>
                <a:cs typeface="Tahoma"/>
              </a:rPr>
              <a:t>variant</a:t>
            </a:r>
            <a:r>
              <a:rPr sz="19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45" dirty="0">
                <a:solidFill>
                  <a:srgbClr val="FFFFFF"/>
                </a:solidFill>
                <a:latin typeface="Tahoma"/>
                <a:cs typeface="Tahoma"/>
              </a:rPr>
              <a:t>yet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52625" y="2381249"/>
            <a:ext cx="886460" cy="523875"/>
          </a:xfrm>
          <a:prstGeom prst="rect">
            <a:avLst/>
          </a:prstGeom>
          <a:solidFill>
            <a:srgbClr val="2573EC"/>
          </a:solidFill>
        </p:spPr>
        <p:txBody>
          <a:bodyPr vert="horz" wrap="square" lIns="0" tIns="133350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1050"/>
              </a:spcBef>
            </a:pPr>
            <a:r>
              <a:rPr sz="1500" spc="-10" dirty="0">
                <a:solidFill>
                  <a:srgbClr val="DEDEDE"/>
                </a:solidFill>
                <a:latin typeface="Tahoma"/>
                <a:cs typeface="Tahoma"/>
              </a:rPr>
              <a:t>Chain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33482" y="2895639"/>
            <a:ext cx="3562985" cy="952500"/>
            <a:chOff x="733482" y="2895639"/>
            <a:chExt cx="3562985" cy="952500"/>
          </a:xfrm>
        </p:grpSpPr>
        <p:sp>
          <p:nvSpPr>
            <p:cNvPr id="14" name="object 14"/>
            <p:cNvSpPr/>
            <p:nvPr/>
          </p:nvSpPr>
          <p:spPr>
            <a:xfrm>
              <a:off x="2390774" y="2905124"/>
              <a:ext cx="1829435" cy="782320"/>
            </a:xfrm>
            <a:custGeom>
              <a:avLst/>
              <a:gdLst/>
              <a:ahLst/>
              <a:cxnLst/>
              <a:rect l="l" t="t" r="r" b="b"/>
              <a:pathLst>
                <a:path w="1829435" h="782320">
                  <a:moveTo>
                    <a:pt x="0" y="0"/>
                  </a:moveTo>
                  <a:lnTo>
                    <a:pt x="0" y="612889"/>
                  </a:lnTo>
                  <a:lnTo>
                    <a:pt x="1828877" y="612889"/>
                  </a:lnTo>
                  <a:lnTo>
                    <a:pt x="1828877" y="781772"/>
                  </a:lnTo>
                </a:path>
              </a:pathLst>
            </a:custGeom>
            <a:ln w="18970">
              <a:solidFill>
                <a:srgbClr val="257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43446" y="3677394"/>
              <a:ext cx="152410" cy="15168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33820" y="3514724"/>
              <a:ext cx="152257" cy="31430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09624" y="3514724"/>
              <a:ext cx="1572260" cy="191770"/>
            </a:xfrm>
            <a:custGeom>
              <a:avLst/>
              <a:gdLst/>
              <a:ahLst/>
              <a:cxnLst/>
              <a:rect l="l" t="t" r="r" b="b"/>
              <a:pathLst>
                <a:path w="1572260" h="191770">
                  <a:moveTo>
                    <a:pt x="1571749" y="0"/>
                  </a:moveTo>
                  <a:lnTo>
                    <a:pt x="0" y="0"/>
                  </a:lnTo>
                  <a:lnTo>
                    <a:pt x="0" y="191575"/>
                  </a:lnTo>
                </a:path>
              </a:pathLst>
            </a:custGeom>
            <a:ln w="18904">
              <a:solidFill>
                <a:srgbClr val="257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3482" y="3696813"/>
              <a:ext cx="152285" cy="15128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4545" y="3533774"/>
              <a:ext cx="152257" cy="31430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01650" y="4044950"/>
            <a:ext cx="6521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45" dirty="0">
                <a:solidFill>
                  <a:srgbClr val="DEDEDE"/>
                </a:solidFill>
                <a:latin typeface="Tahoma"/>
                <a:cs typeface="Tahoma"/>
              </a:rPr>
              <a:t>LLMChain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01749" y="4044950"/>
            <a:ext cx="78105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35" dirty="0">
                <a:solidFill>
                  <a:srgbClr val="DEDEDE"/>
                </a:solidFill>
                <a:latin typeface="Tahoma"/>
                <a:cs typeface="Tahoma"/>
              </a:rPr>
              <a:t>RetrievalQA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97174" y="4044950"/>
            <a:ext cx="103251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0" dirty="0">
                <a:solidFill>
                  <a:srgbClr val="DEDEDE"/>
                </a:solidFill>
                <a:latin typeface="Tahoma"/>
                <a:cs typeface="Tahoma"/>
              </a:rPr>
              <a:t>SequentialChain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35425" y="4044950"/>
            <a:ext cx="36639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70" dirty="0">
                <a:solidFill>
                  <a:srgbClr val="DEDEDE"/>
                </a:solidFill>
                <a:latin typeface="Tahoma"/>
                <a:cs typeface="Tahoma"/>
              </a:rPr>
              <a:t>...........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Popular</a:t>
            </a:r>
            <a:r>
              <a:rPr spc="-160" dirty="0"/>
              <a:t> </a:t>
            </a:r>
            <a:r>
              <a:rPr spc="-10" dirty="0"/>
              <a:t>Legacy</a:t>
            </a:r>
            <a:r>
              <a:rPr spc="-175" dirty="0"/>
              <a:t> </a:t>
            </a:r>
            <a:r>
              <a:rPr spc="-10" dirty="0"/>
              <a:t>Chains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1487" y="1509712"/>
          <a:ext cx="11238864" cy="4483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5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753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Chain</a:t>
                      </a:r>
                      <a:r>
                        <a:rPr sz="1500" spc="-6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Type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161925" marB="0">
                    <a:lnL w="9525">
                      <a:solidFill>
                        <a:srgbClr val="373737"/>
                      </a:solidFill>
                      <a:prstDash val="solid"/>
                    </a:lnL>
                    <a:lnR w="9525">
                      <a:solidFill>
                        <a:srgbClr val="373737"/>
                      </a:solidFill>
                      <a:prstDash val="solid"/>
                    </a:lnR>
                    <a:lnT w="9525">
                      <a:solidFill>
                        <a:srgbClr val="373737"/>
                      </a:solidFill>
                      <a:prstDash val="solid"/>
                    </a:lnT>
                    <a:lnB w="9525">
                      <a:solidFill>
                        <a:srgbClr val="373737"/>
                      </a:solidFill>
                      <a:prstDash val="solid"/>
                    </a:lnB>
                    <a:solidFill>
                      <a:srgbClr val="2573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5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Description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161925" marB="0">
                    <a:lnL w="9525">
                      <a:solidFill>
                        <a:srgbClr val="373737"/>
                      </a:solidFill>
                      <a:prstDash val="solid"/>
                    </a:lnL>
                    <a:lnR w="9525">
                      <a:solidFill>
                        <a:srgbClr val="373737"/>
                      </a:solidFill>
                      <a:prstDash val="solid"/>
                    </a:lnR>
                    <a:lnT w="9525">
                      <a:solidFill>
                        <a:srgbClr val="373737"/>
                      </a:solidFill>
                      <a:prstDash val="solid"/>
                    </a:lnT>
                    <a:lnB w="9525">
                      <a:solidFill>
                        <a:srgbClr val="373737"/>
                      </a:solidFill>
                      <a:prstDash val="solid"/>
                    </a:lnB>
                    <a:solidFill>
                      <a:srgbClr val="2573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500" u="heavy" spc="-10" dirty="0">
                          <a:solidFill>
                            <a:srgbClr val="0000ED"/>
                          </a:solidFill>
                          <a:uFill>
                            <a:solidFill>
                              <a:srgbClr val="0000ED"/>
                            </a:solidFill>
                          </a:uFill>
                          <a:latin typeface="Tahoma"/>
                          <a:cs typeface="Tahoma"/>
                          <a:hlinkClick r:id="rId2"/>
                        </a:rPr>
                        <a:t>LLMChain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73737"/>
                      </a:solidFill>
                      <a:prstDash val="solid"/>
                    </a:lnL>
                    <a:lnR w="9525">
                      <a:solidFill>
                        <a:srgbClr val="373737"/>
                      </a:solidFill>
                      <a:prstDash val="solid"/>
                    </a:lnR>
                    <a:lnT w="9525">
                      <a:solidFill>
                        <a:srgbClr val="373737"/>
                      </a:solidFill>
                      <a:prstDash val="solid"/>
                    </a:lnT>
                    <a:lnB w="9525">
                      <a:solidFill>
                        <a:srgbClr val="37373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Simplest</a:t>
                      </a:r>
                      <a:r>
                        <a:rPr sz="1200" spc="-9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chain</a:t>
                      </a:r>
                      <a:r>
                        <a:rPr sz="1200" spc="-9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9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pass</a:t>
                      </a:r>
                      <a:r>
                        <a:rPr sz="1200" spc="-9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queries</a:t>
                      </a:r>
                      <a:r>
                        <a:rPr sz="1200" spc="-9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or</a:t>
                      </a:r>
                      <a:r>
                        <a:rPr sz="1200" spc="-14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prompts</a:t>
                      </a:r>
                      <a:r>
                        <a:rPr sz="1200" spc="-9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9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LLMs</a:t>
                      </a:r>
                      <a:r>
                        <a:rPr sz="1200" spc="-9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sz="1200" spc="-9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3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get</a:t>
                      </a:r>
                      <a:r>
                        <a:rPr sz="1200" spc="-9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responses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33985" marB="0">
                    <a:lnL w="9525">
                      <a:solidFill>
                        <a:srgbClr val="373737"/>
                      </a:solidFill>
                      <a:prstDash val="solid"/>
                    </a:lnL>
                    <a:lnR w="9525">
                      <a:solidFill>
                        <a:srgbClr val="373737"/>
                      </a:solidFill>
                      <a:prstDash val="solid"/>
                    </a:lnR>
                    <a:lnT w="9525">
                      <a:solidFill>
                        <a:srgbClr val="373737"/>
                      </a:solidFill>
                      <a:prstDash val="solid"/>
                    </a:lnT>
                    <a:lnB w="9525">
                      <a:solidFill>
                        <a:srgbClr val="37373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500" u="heavy" spc="-10" dirty="0">
                          <a:solidFill>
                            <a:srgbClr val="0000ED"/>
                          </a:solidFill>
                          <a:uFill>
                            <a:solidFill>
                              <a:srgbClr val="0000ED"/>
                            </a:solidFill>
                          </a:uFill>
                          <a:latin typeface="Tahoma"/>
                          <a:cs typeface="Tahoma"/>
                          <a:hlinkClick r:id="rId3"/>
                        </a:rPr>
                        <a:t>SequentialChain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139065" marB="0">
                    <a:lnL w="9525">
                      <a:solidFill>
                        <a:srgbClr val="373737"/>
                      </a:solidFill>
                      <a:prstDash val="solid"/>
                    </a:lnL>
                    <a:lnR w="9525">
                      <a:solidFill>
                        <a:srgbClr val="373737"/>
                      </a:solidFill>
                      <a:prstDash val="solid"/>
                    </a:lnR>
                    <a:lnT w="9525">
                      <a:solidFill>
                        <a:srgbClr val="373737"/>
                      </a:solidFill>
                      <a:prstDash val="solid"/>
                    </a:lnT>
                    <a:lnB w="9525">
                      <a:solidFill>
                        <a:srgbClr val="37373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Connect</a:t>
                      </a:r>
                      <a:r>
                        <a:rPr sz="1200" spc="-1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multiple</a:t>
                      </a:r>
                      <a:r>
                        <a:rPr sz="1200" spc="-13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chains</a:t>
                      </a:r>
                      <a:r>
                        <a:rPr sz="1200" spc="-9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sequentially,</a:t>
                      </a:r>
                      <a:r>
                        <a:rPr sz="1200" spc="-14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where</a:t>
                      </a:r>
                      <a:r>
                        <a:rPr sz="1200" spc="-13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14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outputs</a:t>
                      </a:r>
                      <a:r>
                        <a:rPr sz="1200" spc="-9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13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one</a:t>
                      </a:r>
                      <a:r>
                        <a:rPr sz="1200" spc="-14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chain</a:t>
                      </a:r>
                      <a:r>
                        <a:rPr sz="1200" spc="-9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3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feed</a:t>
                      </a:r>
                      <a:r>
                        <a:rPr sz="1200" spc="-9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directly</a:t>
                      </a:r>
                      <a:r>
                        <a:rPr sz="1200" spc="-1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into</a:t>
                      </a:r>
                      <a:r>
                        <a:rPr sz="1200" spc="-9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next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58115" marB="0">
                    <a:lnL w="9525">
                      <a:solidFill>
                        <a:srgbClr val="373737"/>
                      </a:solidFill>
                      <a:prstDash val="solid"/>
                    </a:lnL>
                    <a:lnR w="9525">
                      <a:solidFill>
                        <a:srgbClr val="373737"/>
                      </a:solidFill>
                      <a:prstDash val="solid"/>
                    </a:lnR>
                    <a:lnT w="9525">
                      <a:solidFill>
                        <a:srgbClr val="373737"/>
                      </a:solidFill>
                      <a:prstDash val="solid"/>
                    </a:lnT>
                    <a:lnB w="9525">
                      <a:solidFill>
                        <a:srgbClr val="37373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1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500" u="heavy" spc="-10" dirty="0">
                          <a:solidFill>
                            <a:srgbClr val="0000ED"/>
                          </a:solidFill>
                          <a:uFill>
                            <a:solidFill>
                              <a:srgbClr val="0000ED"/>
                            </a:solidFill>
                          </a:uFill>
                          <a:latin typeface="Tahoma"/>
                          <a:cs typeface="Tahoma"/>
                          <a:hlinkClick r:id="rId4"/>
                        </a:rPr>
                        <a:t>LLMRouterChain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132715" marB="0">
                    <a:lnL w="9525">
                      <a:solidFill>
                        <a:srgbClr val="373737"/>
                      </a:solidFill>
                      <a:prstDash val="solid"/>
                    </a:lnL>
                    <a:lnR w="9525">
                      <a:solidFill>
                        <a:srgbClr val="373737"/>
                      </a:solidFill>
                      <a:prstDash val="solid"/>
                    </a:lnR>
                    <a:lnT w="9525">
                      <a:solidFill>
                        <a:srgbClr val="373737"/>
                      </a:solidFill>
                      <a:prstDash val="solid"/>
                    </a:lnT>
                    <a:lnB w="9525">
                      <a:solidFill>
                        <a:srgbClr val="37373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3810" marR="354330" indent="-3453765">
                        <a:lnSpc>
                          <a:spcPts val="1280"/>
                        </a:lnSpc>
                        <a:spcBef>
                          <a:spcPts val="775"/>
                        </a:spcBef>
                      </a:pPr>
                      <a:r>
                        <a:rPr sz="1200" spc="8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router</a:t>
                      </a:r>
                      <a:r>
                        <a:rPr sz="1200" spc="-16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chain</a:t>
                      </a:r>
                      <a:r>
                        <a:rPr sz="1200" spc="-10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that</a:t>
                      </a:r>
                      <a:r>
                        <a:rPr sz="1200" spc="-114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3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uses</a:t>
                      </a:r>
                      <a:r>
                        <a:rPr sz="1200" spc="-114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3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an</a:t>
                      </a:r>
                      <a:r>
                        <a:rPr sz="1200" spc="-10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LLM</a:t>
                      </a:r>
                      <a:r>
                        <a:rPr sz="1200" spc="-9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chain</a:t>
                      </a:r>
                      <a:r>
                        <a:rPr sz="1200" spc="-1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10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perform</a:t>
                      </a:r>
                      <a:r>
                        <a:rPr sz="1200" spc="-13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routing</a:t>
                      </a:r>
                      <a:r>
                        <a:rPr sz="1200" spc="-13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prompts</a:t>
                      </a:r>
                      <a:r>
                        <a:rPr sz="1200" spc="-1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1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specific</a:t>
                      </a:r>
                      <a:r>
                        <a:rPr sz="1200" spc="-16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chains</a:t>
                      </a:r>
                      <a:r>
                        <a:rPr sz="1200" spc="-1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based</a:t>
                      </a:r>
                      <a:r>
                        <a:rPr sz="1200" spc="-114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on</a:t>
                      </a:r>
                      <a:r>
                        <a:rPr sz="1200" spc="-1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15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prompt</a:t>
                      </a:r>
                      <a:r>
                        <a:rPr sz="1200" spc="-114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sz="1200" spc="-114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certain conditions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8425" marB="0">
                    <a:lnL w="9525">
                      <a:solidFill>
                        <a:srgbClr val="373737"/>
                      </a:solidFill>
                      <a:prstDash val="solid"/>
                    </a:lnL>
                    <a:lnR w="9525">
                      <a:solidFill>
                        <a:srgbClr val="373737"/>
                      </a:solidFill>
                      <a:prstDash val="solid"/>
                    </a:lnR>
                    <a:lnT w="9525">
                      <a:solidFill>
                        <a:srgbClr val="373737"/>
                      </a:solidFill>
                      <a:prstDash val="solid"/>
                    </a:lnT>
                    <a:lnB w="9525">
                      <a:solidFill>
                        <a:srgbClr val="37373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0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500" u="heavy" spc="-10" dirty="0">
                          <a:solidFill>
                            <a:srgbClr val="0000ED"/>
                          </a:solidFill>
                          <a:uFill>
                            <a:solidFill>
                              <a:srgbClr val="0000ED"/>
                            </a:solidFill>
                          </a:uFill>
                          <a:latin typeface="Tahoma"/>
                          <a:cs typeface="Tahoma"/>
                          <a:hlinkClick r:id="rId5"/>
                        </a:rPr>
                        <a:t>RetrievalQA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136525" marB="0">
                    <a:lnL w="9525">
                      <a:solidFill>
                        <a:srgbClr val="373737"/>
                      </a:solidFill>
                      <a:prstDash val="solid"/>
                    </a:lnL>
                    <a:lnR w="9525">
                      <a:solidFill>
                        <a:srgbClr val="373737"/>
                      </a:solidFill>
                      <a:prstDash val="solid"/>
                    </a:lnR>
                    <a:lnT w="9525">
                      <a:solidFill>
                        <a:srgbClr val="373737"/>
                      </a:solidFill>
                      <a:prstDash val="solid"/>
                    </a:lnT>
                    <a:lnB w="9525">
                      <a:solidFill>
                        <a:srgbClr val="37373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756660" marR="440055" indent="-3310254">
                        <a:lnSpc>
                          <a:spcPts val="1280"/>
                        </a:lnSpc>
                        <a:spcBef>
                          <a:spcPts val="800"/>
                        </a:spcBef>
                      </a:pP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This</a:t>
                      </a:r>
                      <a:r>
                        <a:rPr sz="1200" spc="-114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chain</a:t>
                      </a:r>
                      <a:r>
                        <a:rPr sz="1200" spc="-10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is</a:t>
                      </a:r>
                      <a:r>
                        <a:rPr sz="1200" spc="-1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used</a:t>
                      </a:r>
                      <a:r>
                        <a:rPr sz="1200" spc="-1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10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connect</a:t>
                      </a:r>
                      <a:r>
                        <a:rPr sz="1200" spc="-1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3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vector</a:t>
                      </a:r>
                      <a:r>
                        <a:rPr sz="1200" spc="-15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database</a:t>
                      </a:r>
                      <a:r>
                        <a:rPr sz="1200" spc="-15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retriever</a:t>
                      </a:r>
                      <a:r>
                        <a:rPr sz="1200" spc="-15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10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3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an</a:t>
                      </a:r>
                      <a:r>
                        <a:rPr sz="1200" spc="-10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LLM</a:t>
                      </a:r>
                      <a:r>
                        <a:rPr sz="1200" spc="-9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10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build</a:t>
                      </a:r>
                      <a:r>
                        <a:rPr sz="1200" spc="-1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3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RAG</a:t>
                      </a:r>
                      <a:r>
                        <a:rPr sz="1200" spc="-9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chain</a:t>
                      </a:r>
                      <a:r>
                        <a:rPr sz="1200" spc="-10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10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3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get</a:t>
                      </a:r>
                      <a:r>
                        <a:rPr sz="1200" spc="-1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responses</a:t>
                      </a:r>
                      <a:r>
                        <a:rPr sz="1200" spc="-1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based</a:t>
                      </a:r>
                      <a:r>
                        <a:rPr sz="1200" spc="-1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on </a:t>
                      </a: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custom</a:t>
                      </a:r>
                      <a:r>
                        <a:rPr sz="1200" spc="-12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data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373737"/>
                      </a:solidFill>
                      <a:prstDash val="solid"/>
                    </a:lnL>
                    <a:lnR w="9525">
                      <a:solidFill>
                        <a:srgbClr val="373737"/>
                      </a:solidFill>
                      <a:prstDash val="solid"/>
                    </a:lnR>
                    <a:lnT w="9525">
                      <a:solidFill>
                        <a:srgbClr val="373737"/>
                      </a:solidFill>
                      <a:prstDash val="solid"/>
                    </a:lnT>
                    <a:lnB w="9525">
                      <a:solidFill>
                        <a:srgbClr val="37373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7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500" u="heavy" spc="-10" dirty="0">
                          <a:solidFill>
                            <a:srgbClr val="0000ED"/>
                          </a:solidFill>
                          <a:uFill>
                            <a:solidFill>
                              <a:srgbClr val="0000ED"/>
                            </a:solidFill>
                          </a:uFill>
                          <a:latin typeface="Tahoma"/>
                          <a:cs typeface="Tahoma"/>
                          <a:hlinkClick r:id="rId6"/>
                        </a:rPr>
                        <a:t>ConversationChain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73025" marB="0">
                    <a:lnL w="9525">
                      <a:solidFill>
                        <a:srgbClr val="373737"/>
                      </a:solidFill>
                      <a:prstDash val="solid"/>
                    </a:lnL>
                    <a:lnR w="9525">
                      <a:solidFill>
                        <a:srgbClr val="373737"/>
                      </a:solidFill>
                      <a:prstDash val="solid"/>
                    </a:lnR>
                    <a:lnT w="9525">
                      <a:solidFill>
                        <a:srgbClr val="373737"/>
                      </a:solidFill>
                      <a:prstDash val="solid"/>
                    </a:lnT>
                    <a:lnB w="9525">
                      <a:solidFill>
                        <a:srgbClr val="37373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Enables</a:t>
                      </a:r>
                      <a:r>
                        <a:rPr sz="1200" spc="-10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14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chain</a:t>
                      </a:r>
                      <a:r>
                        <a:rPr sz="1200" spc="-9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1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store</a:t>
                      </a:r>
                      <a:r>
                        <a:rPr sz="1200" spc="-14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past</a:t>
                      </a:r>
                      <a:r>
                        <a:rPr sz="1200" spc="-1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conversations</a:t>
                      </a:r>
                      <a:r>
                        <a:rPr sz="1200" spc="-10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1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memory</a:t>
                      </a:r>
                      <a:r>
                        <a:rPr sz="1200" spc="-12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sz="1200" spc="-10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have</a:t>
                      </a:r>
                      <a:r>
                        <a:rPr sz="1200" spc="-14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full</a:t>
                      </a:r>
                      <a:r>
                        <a:rPr sz="1200" spc="-114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conversation</a:t>
                      </a:r>
                      <a:r>
                        <a:rPr sz="1200" spc="-1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with</a:t>
                      </a:r>
                      <a:r>
                        <a:rPr sz="1200" spc="-9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14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LLM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35890" marB="0">
                    <a:lnL w="9525">
                      <a:solidFill>
                        <a:srgbClr val="373737"/>
                      </a:solidFill>
                      <a:prstDash val="solid"/>
                    </a:lnL>
                    <a:lnR w="9525">
                      <a:solidFill>
                        <a:srgbClr val="373737"/>
                      </a:solidFill>
                      <a:prstDash val="solid"/>
                    </a:lnR>
                    <a:lnT w="9525">
                      <a:solidFill>
                        <a:srgbClr val="373737"/>
                      </a:solidFill>
                      <a:prstDash val="solid"/>
                    </a:lnT>
                    <a:lnB w="9525">
                      <a:solidFill>
                        <a:srgbClr val="37373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7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500" u="heavy" spc="-10" dirty="0">
                          <a:solidFill>
                            <a:srgbClr val="0000ED"/>
                          </a:solidFill>
                          <a:uFill>
                            <a:solidFill>
                              <a:srgbClr val="0000ED"/>
                            </a:solidFill>
                          </a:uFill>
                          <a:latin typeface="Tahoma"/>
                          <a:cs typeface="Tahoma"/>
                          <a:hlinkClick r:id="rId7"/>
                        </a:rPr>
                        <a:t>ConversationalRetrievalChain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74295" marB="0">
                    <a:lnL w="9525">
                      <a:solidFill>
                        <a:srgbClr val="373737"/>
                      </a:solidFill>
                      <a:prstDash val="solid"/>
                    </a:lnL>
                    <a:lnR w="9525">
                      <a:solidFill>
                        <a:srgbClr val="373737"/>
                      </a:solidFill>
                      <a:prstDash val="solid"/>
                    </a:lnR>
                    <a:lnT w="9525">
                      <a:solidFill>
                        <a:srgbClr val="373737"/>
                      </a:solidFill>
                      <a:prstDash val="solid"/>
                    </a:lnT>
                    <a:lnB w="9525">
                      <a:solidFill>
                        <a:srgbClr val="37373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283585" marR="448309" indent="-2827655">
                        <a:lnSpc>
                          <a:spcPts val="1280"/>
                        </a:lnSpc>
                      </a:pP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Combination</a:t>
                      </a:r>
                      <a:r>
                        <a:rPr sz="1200" spc="-1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14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conversational</a:t>
                      </a:r>
                      <a:r>
                        <a:rPr sz="1200" spc="-114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sz="1200" spc="-10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RAG</a:t>
                      </a:r>
                      <a:r>
                        <a:rPr sz="1200" spc="-8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3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chains,</a:t>
                      </a:r>
                      <a:r>
                        <a:rPr sz="1200" spc="-14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enables</a:t>
                      </a:r>
                      <a:r>
                        <a:rPr sz="1200" spc="-1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you</a:t>
                      </a:r>
                      <a:r>
                        <a:rPr sz="1200" spc="-1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9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3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get</a:t>
                      </a:r>
                      <a:r>
                        <a:rPr sz="1200" spc="-10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answers</a:t>
                      </a:r>
                      <a:r>
                        <a:rPr sz="1200" spc="-10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based</a:t>
                      </a:r>
                      <a:r>
                        <a:rPr sz="1200" spc="-1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on</a:t>
                      </a:r>
                      <a:r>
                        <a:rPr sz="1200" spc="-1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custom</a:t>
                      </a:r>
                      <a:r>
                        <a:rPr sz="1200" spc="-1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data</a:t>
                      </a:r>
                      <a:r>
                        <a:rPr sz="1200" spc="-1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sz="1200" spc="-10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also</a:t>
                      </a:r>
                      <a:r>
                        <a:rPr sz="1200" spc="-9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have</a:t>
                      </a:r>
                      <a:r>
                        <a:rPr sz="1200" spc="-14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a </a:t>
                      </a: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conversation</a:t>
                      </a:r>
                      <a:r>
                        <a:rPr sz="1200" spc="-8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with</a:t>
                      </a:r>
                      <a:r>
                        <a:rPr sz="1200" spc="-8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13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LLM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3185" marB="0">
                    <a:lnL w="9525">
                      <a:solidFill>
                        <a:srgbClr val="373737"/>
                      </a:solidFill>
                      <a:prstDash val="solid"/>
                    </a:lnL>
                    <a:lnR w="9525">
                      <a:solidFill>
                        <a:srgbClr val="373737"/>
                      </a:solidFill>
                      <a:prstDash val="solid"/>
                    </a:lnR>
                    <a:lnT w="9525">
                      <a:solidFill>
                        <a:srgbClr val="373737"/>
                      </a:solidFill>
                      <a:prstDash val="solid"/>
                    </a:lnT>
                    <a:lnB w="9525">
                      <a:solidFill>
                        <a:srgbClr val="37373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925174" y="6391274"/>
            <a:ext cx="1123949" cy="3238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LangChain</a:t>
            </a:r>
            <a:r>
              <a:rPr spc="-160" dirty="0"/>
              <a:t> </a:t>
            </a:r>
            <a:r>
              <a:rPr dirty="0"/>
              <a:t>Expression</a:t>
            </a:r>
            <a:r>
              <a:rPr spc="-85" dirty="0"/>
              <a:t> </a:t>
            </a:r>
            <a:r>
              <a:rPr spc="-20" dirty="0"/>
              <a:t>Language</a:t>
            </a:r>
            <a:r>
              <a:rPr spc="-85" dirty="0"/>
              <a:t> </a:t>
            </a:r>
            <a:r>
              <a:rPr spc="-530" dirty="0"/>
              <a:t>-</a:t>
            </a:r>
            <a:r>
              <a:rPr dirty="0"/>
              <a:t> LCEL</a:t>
            </a:r>
            <a:r>
              <a:rPr spc="-45" dirty="0"/>
              <a:t> </a:t>
            </a:r>
            <a:r>
              <a:rPr spc="-10" dirty="0"/>
              <a:t>Chains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5174" y="6391274"/>
            <a:ext cx="1123949" cy="3238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67299" y="2542702"/>
            <a:ext cx="105731" cy="1057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67299" y="3415669"/>
            <a:ext cx="105731" cy="10287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67299" y="4285777"/>
            <a:ext cx="105731" cy="10573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16834" y="2398077"/>
            <a:ext cx="636397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800"/>
              </a:lnSpc>
              <a:spcBef>
                <a:spcPts val="95"/>
              </a:spcBef>
            </a:pPr>
            <a:r>
              <a:rPr sz="1900" spc="45" dirty="0">
                <a:solidFill>
                  <a:srgbClr val="FFFFFF"/>
                </a:solidFill>
                <a:latin typeface="Tahoma"/>
                <a:cs typeface="Tahoma"/>
              </a:rPr>
              <a:t>LangChain</a:t>
            </a:r>
            <a:r>
              <a:rPr sz="19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FFFFFF"/>
                </a:solidFill>
                <a:latin typeface="Tahoma"/>
                <a:cs typeface="Tahoma"/>
              </a:rPr>
              <a:t>Expression</a:t>
            </a:r>
            <a:r>
              <a:rPr sz="19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Tahoma"/>
                <a:cs typeface="Tahoma"/>
              </a:rPr>
              <a:t>Language,</a:t>
            </a:r>
            <a:r>
              <a:rPr sz="19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6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9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55" dirty="0">
                <a:solidFill>
                  <a:srgbClr val="FFFFFF"/>
                </a:solidFill>
                <a:latin typeface="Tahoma"/>
                <a:cs typeface="Tahoma"/>
              </a:rPr>
              <a:t>LCEL,</a:t>
            </a:r>
            <a:r>
              <a:rPr sz="19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9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9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60" dirty="0">
                <a:solidFill>
                  <a:srgbClr val="FFFFFF"/>
                </a:solidFill>
                <a:latin typeface="Tahoma"/>
                <a:cs typeface="Tahoma"/>
              </a:rPr>
              <a:t>declarative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way</a:t>
            </a:r>
            <a:r>
              <a:rPr sz="19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8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9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55" dirty="0">
                <a:solidFill>
                  <a:srgbClr val="FFFFFF"/>
                </a:solidFill>
                <a:latin typeface="Tahoma"/>
                <a:cs typeface="Tahoma"/>
              </a:rPr>
              <a:t>easily</a:t>
            </a:r>
            <a:r>
              <a:rPr sz="19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compose</a:t>
            </a:r>
            <a:r>
              <a:rPr sz="19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chains</a:t>
            </a:r>
            <a:r>
              <a:rPr sz="19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55" dirty="0">
                <a:solidFill>
                  <a:srgbClr val="FFFFFF"/>
                </a:solidFill>
                <a:latin typeface="Tahoma"/>
                <a:cs typeface="Tahoma"/>
              </a:rPr>
              <a:t>together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6834" y="3264852"/>
            <a:ext cx="583819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800"/>
              </a:lnSpc>
              <a:spcBef>
                <a:spcPts val="95"/>
              </a:spcBef>
            </a:pP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9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Tahoma"/>
                <a:cs typeface="Tahoma"/>
              </a:rPr>
              <a:t>has</a:t>
            </a:r>
            <a:r>
              <a:rPr sz="19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80" dirty="0">
                <a:solidFill>
                  <a:srgbClr val="FFFFFF"/>
                </a:solidFill>
                <a:latin typeface="Tahoma"/>
                <a:cs typeface="Tahoma"/>
              </a:rPr>
              <a:t>quickly</a:t>
            </a:r>
            <a:r>
              <a:rPr sz="19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become</a:t>
            </a:r>
            <a:r>
              <a:rPr sz="19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9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65" dirty="0">
                <a:solidFill>
                  <a:srgbClr val="FFFFFF"/>
                </a:solidFill>
                <a:latin typeface="Tahoma"/>
                <a:cs typeface="Tahoma"/>
              </a:rPr>
              <a:t>de-facto</a:t>
            </a:r>
            <a:r>
              <a:rPr sz="19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45" dirty="0">
                <a:solidFill>
                  <a:srgbClr val="FFFFFF"/>
                </a:solidFill>
                <a:latin typeface="Tahoma"/>
                <a:cs typeface="Tahoma"/>
              </a:rPr>
              <a:t>standard</a:t>
            </a:r>
            <a:r>
              <a:rPr sz="19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8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9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FFFFFF"/>
                </a:solidFill>
                <a:latin typeface="Tahoma"/>
                <a:cs typeface="Tahoma"/>
              </a:rPr>
              <a:t>build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complex</a:t>
            </a:r>
            <a:r>
              <a:rPr sz="19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135" dirty="0">
                <a:solidFill>
                  <a:srgbClr val="FFFFFF"/>
                </a:solidFill>
                <a:latin typeface="Tahoma"/>
                <a:cs typeface="Tahoma"/>
              </a:rPr>
              <a:t>LLM</a:t>
            </a:r>
            <a:r>
              <a:rPr sz="19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60" dirty="0">
                <a:solidFill>
                  <a:srgbClr val="FFFFFF"/>
                </a:solidFill>
                <a:latin typeface="Tahoma"/>
                <a:cs typeface="Tahoma"/>
              </a:rPr>
              <a:t>pipelines</a:t>
            </a:r>
            <a:r>
              <a:rPr sz="19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6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9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Tahoma"/>
                <a:cs typeface="Tahoma"/>
              </a:rPr>
              <a:t>chains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16834" y="4141152"/>
            <a:ext cx="646430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800"/>
              </a:lnSpc>
              <a:spcBef>
                <a:spcPts val="95"/>
              </a:spcBef>
            </a:pPr>
            <a:r>
              <a:rPr sz="1900" spc="55" dirty="0">
                <a:solidFill>
                  <a:srgbClr val="FFFFFF"/>
                </a:solidFill>
                <a:latin typeface="Tahoma"/>
                <a:cs typeface="Tahoma"/>
              </a:rPr>
              <a:t>Recommended</a:t>
            </a:r>
            <a:r>
              <a:rPr sz="19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80" dirty="0">
                <a:solidFill>
                  <a:srgbClr val="FFFFFF"/>
                </a:solidFill>
                <a:latin typeface="Tahoma"/>
                <a:cs typeface="Tahoma"/>
              </a:rPr>
              <a:t>officially</a:t>
            </a:r>
            <a:r>
              <a:rPr sz="19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6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9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45" dirty="0">
                <a:solidFill>
                  <a:srgbClr val="FFFFFF"/>
                </a:solidFill>
                <a:latin typeface="Tahoma"/>
                <a:cs typeface="Tahoma"/>
              </a:rPr>
              <a:t>LangChain</a:t>
            </a:r>
            <a:r>
              <a:rPr sz="19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FFFFFF"/>
                </a:solidFill>
                <a:latin typeface="Tahoma"/>
                <a:cs typeface="Tahoma"/>
              </a:rPr>
              <a:t>when</a:t>
            </a:r>
            <a:r>
              <a:rPr sz="19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65" dirty="0">
                <a:solidFill>
                  <a:srgbClr val="FFFFFF"/>
                </a:solidFill>
                <a:latin typeface="Tahoma"/>
                <a:cs typeface="Tahoma"/>
              </a:rPr>
              <a:t>building</a:t>
            </a:r>
            <a:r>
              <a:rPr sz="19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110" dirty="0">
                <a:solidFill>
                  <a:srgbClr val="FFFFFF"/>
                </a:solidFill>
                <a:latin typeface="Tahoma"/>
                <a:cs typeface="Tahoma"/>
              </a:rPr>
              <a:t>LLM </a:t>
            </a:r>
            <a:r>
              <a:rPr sz="1900" spc="-20" dirty="0">
                <a:solidFill>
                  <a:srgbClr val="FFFFFF"/>
                </a:solidFill>
                <a:latin typeface="Tahoma"/>
                <a:cs typeface="Tahoma"/>
              </a:rPr>
              <a:t>apps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7275" y="2362199"/>
            <a:ext cx="1115060" cy="523875"/>
          </a:xfrm>
          <a:prstGeom prst="rect">
            <a:avLst/>
          </a:prstGeom>
          <a:solidFill>
            <a:srgbClr val="2573EC"/>
          </a:solidFill>
        </p:spPr>
        <p:txBody>
          <a:bodyPr vert="horz" wrap="square" lIns="0" tIns="133350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1050"/>
              </a:spcBef>
            </a:pPr>
            <a:r>
              <a:rPr sz="1500" spc="-10" dirty="0">
                <a:solidFill>
                  <a:srgbClr val="DEDEDE"/>
                </a:solidFill>
                <a:latin typeface="Tahoma"/>
                <a:cs typeface="Tahoma"/>
              </a:rPr>
              <a:t>Prompt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14474" y="2876876"/>
            <a:ext cx="1362075" cy="409575"/>
            <a:chOff x="1514474" y="2876876"/>
            <a:chExt cx="1362075" cy="409575"/>
          </a:xfrm>
        </p:grpSpPr>
        <p:sp>
          <p:nvSpPr>
            <p:cNvPr id="12" name="object 12"/>
            <p:cNvSpPr/>
            <p:nvPr/>
          </p:nvSpPr>
          <p:spPr>
            <a:xfrm>
              <a:off x="1514474" y="2886074"/>
              <a:ext cx="153035" cy="400685"/>
            </a:xfrm>
            <a:custGeom>
              <a:avLst/>
              <a:gdLst/>
              <a:ahLst/>
              <a:cxnLst/>
              <a:rect l="l" t="t" r="r" b="b"/>
              <a:pathLst>
                <a:path w="153035" h="400685">
                  <a:moveTo>
                    <a:pt x="76290" y="400073"/>
                  </a:moveTo>
                  <a:lnTo>
                    <a:pt x="0" y="326468"/>
                  </a:lnTo>
                  <a:lnTo>
                    <a:pt x="38145" y="326468"/>
                  </a:lnTo>
                  <a:lnTo>
                    <a:pt x="38145" y="0"/>
                  </a:lnTo>
                  <a:lnTo>
                    <a:pt x="114435" y="0"/>
                  </a:lnTo>
                  <a:lnTo>
                    <a:pt x="114435" y="326468"/>
                  </a:lnTo>
                  <a:lnTo>
                    <a:pt x="152581" y="326468"/>
                  </a:lnTo>
                  <a:lnTo>
                    <a:pt x="76290" y="400073"/>
                  </a:lnTo>
                  <a:close/>
                </a:path>
              </a:pathLst>
            </a:custGeom>
            <a:solidFill>
              <a:srgbClr val="2573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57349" y="2886074"/>
              <a:ext cx="1210310" cy="200660"/>
            </a:xfrm>
            <a:custGeom>
              <a:avLst/>
              <a:gdLst/>
              <a:ahLst/>
              <a:cxnLst/>
              <a:rect l="l" t="t" r="r" b="b"/>
              <a:pathLst>
                <a:path w="1210310" h="200660">
                  <a:moveTo>
                    <a:pt x="0" y="200065"/>
                  </a:moveTo>
                  <a:lnTo>
                    <a:pt x="1209710" y="0"/>
                  </a:lnTo>
                </a:path>
              </a:pathLst>
            </a:custGeom>
            <a:ln w="183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57275" y="3333750"/>
            <a:ext cx="1115060" cy="523875"/>
          </a:xfrm>
          <a:prstGeom prst="rect">
            <a:avLst/>
          </a:prstGeom>
          <a:solidFill>
            <a:srgbClr val="2573EC"/>
          </a:solidFill>
        </p:spPr>
        <p:txBody>
          <a:bodyPr vert="horz" wrap="square" lIns="0" tIns="133350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1050"/>
              </a:spcBef>
            </a:pPr>
            <a:r>
              <a:rPr sz="1500" spc="65" dirty="0">
                <a:solidFill>
                  <a:srgbClr val="DEDEDE"/>
                </a:solidFill>
                <a:latin typeface="Tahoma"/>
                <a:cs typeface="Tahoma"/>
              </a:rPr>
              <a:t>LLM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57275" y="4343400"/>
            <a:ext cx="1115060" cy="523875"/>
          </a:xfrm>
          <a:custGeom>
            <a:avLst/>
            <a:gdLst/>
            <a:ahLst/>
            <a:cxnLst/>
            <a:rect l="l" t="t" r="r" b="b"/>
            <a:pathLst>
              <a:path w="1115060" h="523875">
                <a:moveTo>
                  <a:pt x="930238" y="523874"/>
                </a:moveTo>
                <a:lnTo>
                  <a:pt x="184280" y="523874"/>
                </a:lnTo>
                <a:lnTo>
                  <a:pt x="175227" y="523654"/>
                </a:lnTo>
                <a:lnTo>
                  <a:pt x="130786" y="515957"/>
                </a:lnTo>
                <a:lnTo>
                  <a:pt x="89550" y="497716"/>
                </a:lnTo>
                <a:lnTo>
                  <a:pt x="53974" y="470008"/>
                </a:lnTo>
                <a:lnTo>
                  <a:pt x="26211" y="434504"/>
                </a:lnTo>
                <a:lnTo>
                  <a:pt x="7932" y="393350"/>
                </a:lnTo>
                <a:lnTo>
                  <a:pt x="221" y="348998"/>
                </a:lnTo>
                <a:lnTo>
                  <a:pt x="0" y="339963"/>
                </a:lnTo>
                <a:lnTo>
                  <a:pt x="0" y="183911"/>
                </a:lnTo>
                <a:lnTo>
                  <a:pt x="5524" y="139213"/>
                </a:lnTo>
                <a:lnTo>
                  <a:pt x="21757" y="97215"/>
                </a:lnTo>
                <a:lnTo>
                  <a:pt x="47729" y="60411"/>
                </a:lnTo>
                <a:lnTo>
                  <a:pt x="81899" y="30994"/>
                </a:lnTo>
                <a:lnTo>
                  <a:pt x="122208" y="10745"/>
                </a:lnTo>
                <a:lnTo>
                  <a:pt x="166217" y="883"/>
                </a:lnTo>
                <a:lnTo>
                  <a:pt x="184280" y="0"/>
                </a:lnTo>
                <a:lnTo>
                  <a:pt x="930238" y="0"/>
                </a:lnTo>
                <a:lnTo>
                  <a:pt x="975025" y="5513"/>
                </a:lnTo>
                <a:lnTo>
                  <a:pt x="1017108" y="21714"/>
                </a:lnTo>
                <a:lnTo>
                  <a:pt x="1053986" y="47633"/>
                </a:lnTo>
                <a:lnTo>
                  <a:pt x="1083461" y="81735"/>
                </a:lnTo>
                <a:lnTo>
                  <a:pt x="1103751" y="121963"/>
                </a:lnTo>
                <a:lnTo>
                  <a:pt x="1113633" y="165884"/>
                </a:lnTo>
                <a:lnTo>
                  <a:pt x="1114518" y="183911"/>
                </a:lnTo>
                <a:lnTo>
                  <a:pt x="1114518" y="339963"/>
                </a:lnTo>
                <a:lnTo>
                  <a:pt x="1108994" y="384661"/>
                </a:lnTo>
                <a:lnTo>
                  <a:pt x="1092760" y="426659"/>
                </a:lnTo>
                <a:lnTo>
                  <a:pt x="1066789" y="463463"/>
                </a:lnTo>
                <a:lnTo>
                  <a:pt x="1032618" y="492880"/>
                </a:lnTo>
                <a:lnTo>
                  <a:pt x="992310" y="513129"/>
                </a:lnTo>
                <a:lnTo>
                  <a:pt x="948301" y="522991"/>
                </a:lnTo>
                <a:lnTo>
                  <a:pt x="930238" y="523874"/>
                </a:lnTo>
                <a:close/>
              </a:path>
            </a:pathLst>
          </a:custGeom>
          <a:solidFill>
            <a:srgbClr val="2573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17823" y="4464050"/>
            <a:ext cx="5880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DEDEDE"/>
                </a:solidFill>
                <a:latin typeface="Tahoma"/>
                <a:cs typeface="Tahoma"/>
              </a:rPr>
              <a:t>Parser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14474" y="3857625"/>
            <a:ext cx="1314450" cy="561975"/>
            <a:chOff x="1514474" y="3857625"/>
            <a:chExt cx="1314450" cy="561975"/>
          </a:xfrm>
        </p:grpSpPr>
        <p:sp>
          <p:nvSpPr>
            <p:cNvPr id="18" name="object 18"/>
            <p:cNvSpPr/>
            <p:nvPr/>
          </p:nvSpPr>
          <p:spPr>
            <a:xfrm>
              <a:off x="1514474" y="3857625"/>
              <a:ext cx="153035" cy="400685"/>
            </a:xfrm>
            <a:custGeom>
              <a:avLst/>
              <a:gdLst/>
              <a:ahLst/>
              <a:cxnLst/>
              <a:rect l="l" t="t" r="r" b="b"/>
              <a:pathLst>
                <a:path w="153035" h="400685">
                  <a:moveTo>
                    <a:pt x="76290" y="400073"/>
                  </a:moveTo>
                  <a:lnTo>
                    <a:pt x="0" y="326468"/>
                  </a:lnTo>
                  <a:lnTo>
                    <a:pt x="38145" y="326468"/>
                  </a:lnTo>
                  <a:lnTo>
                    <a:pt x="38145" y="0"/>
                  </a:lnTo>
                  <a:lnTo>
                    <a:pt x="114435" y="0"/>
                  </a:lnTo>
                  <a:lnTo>
                    <a:pt x="114435" y="326468"/>
                  </a:lnTo>
                  <a:lnTo>
                    <a:pt x="152581" y="326468"/>
                  </a:lnTo>
                  <a:lnTo>
                    <a:pt x="76290" y="400073"/>
                  </a:lnTo>
                  <a:close/>
                </a:path>
              </a:pathLst>
            </a:custGeom>
            <a:solidFill>
              <a:srgbClr val="2573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57349" y="4000500"/>
              <a:ext cx="1162685" cy="410209"/>
            </a:xfrm>
            <a:custGeom>
              <a:avLst/>
              <a:gdLst/>
              <a:ahLst/>
              <a:cxnLst/>
              <a:rect l="l" t="t" r="r" b="b"/>
              <a:pathLst>
                <a:path w="1162685" h="410210">
                  <a:moveTo>
                    <a:pt x="0" y="0"/>
                  </a:moveTo>
                  <a:lnTo>
                    <a:pt x="1162085" y="409610"/>
                  </a:lnTo>
                </a:path>
              </a:pathLst>
            </a:custGeom>
            <a:ln w="189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997199" y="2669539"/>
            <a:ext cx="1769110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400"/>
              </a:lnSpc>
              <a:spcBef>
                <a:spcPts val="95"/>
              </a:spcBef>
            </a:pPr>
            <a:r>
              <a:rPr sz="950" dirty="0">
                <a:solidFill>
                  <a:srgbClr val="DEDEDE"/>
                </a:solidFill>
                <a:latin typeface="Tahoma"/>
                <a:cs typeface="Tahoma"/>
              </a:rPr>
              <a:t>Allows</a:t>
            </a:r>
            <a:r>
              <a:rPr sz="950" spc="190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950" dirty="0">
                <a:solidFill>
                  <a:srgbClr val="DEDEDE"/>
                </a:solidFill>
                <a:latin typeface="Tahoma"/>
                <a:cs typeface="Tahoma"/>
              </a:rPr>
              <a:t>specific</a:t>
            </a:r>
            <a:r>
              <a:rPr sz="950" spc="140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950" dirty="0">
                <a:solidFill>
                  <a:srgbClr val="DEDEDE"/>
                </a:solidFill>
                <a:latin typeface="Tahoma"/>
                <a:cs typeface="Tahoma"/>
              </a:rPr>
              <a:t>inputs</a:t>
            </a:r>
            <a:r>
              <a:rPr sz="950" spc="195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950" dirty="0">
                <a:solidFill>
                  <a:srgbClr val="DEDEDE"/>
                </a:solidFill>
                <a:latin typeface="Tahoma"/>
                <a:cs typeface="Tahoma"/>
              </a:rPr>
              <a:t>based</a:t>
            </a:r>
            <a:r>
              <a:rPr sz="950" spc="114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950" spc="-25" dirty="0">
                <a:solidFill>
                  <a:srgbClr val="DEDEDE"/>
                </a:solidFill>
                <a:latin typeface="Tahoma"/>
                <a:cs typeface="Tahoma"/>
              </a:rPr>
              <a:t>on </a:t>
            </a:r>
            <a:r>
              <a:rPr sz="950" dirty="0">
                <a:solidFill>
                  <a:srgbClr val="DEDEDE"/>
                </a:solidFill>
                <a:latin typeface="Tahoma"/>
                <a:cs typeface="Tahoma"/>
              </a:rPr>
              <a:t>a</a:t>
            </a:r>
            <a:r>
              <a:rPr sz="950" spc="90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950" dirty="0">
                <a:solidFill>
                  <a:srgbClr val="DEDEDE"/>
                </a:solidFill>
                <a:latin typeface="Tahoma"/>
                <a:cs typeface="Tahoma"/>
              </a:rPr>
              <a:t>prompt</a:t>
            </a:r>
            <a:r>
              <a:rPr sz="950" spc="70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950" spc="-10" dirty="0">
                <a:solidFill>
                  <a:srgbClr val="DEDEDE"/>
                </a:solidFill>
                <a:latin typeface="Tahoma"/>
                <a:cs typeface="Tahoma"/>
              </a:rPr>
              <a:t>template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71700" y="3600450"/>
            <a:ext cx="657860" cy="0"/>
          </a:xfrm>
          <a:custGeom>
            <a:avLst/>
            <a:gdLst/>
            <a:ahLst/>
            <a:cxnLst/>
            <a:rect l="l" t="t" r="r" b="b"/>
            <a:pathLst>
              <a:path w="657860">
                <a:moveTo>
                  <a:pt x="0" y="0"/>
                </a:moveTo>
                <a:lnTo>
                  <a:pt x="657296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997199" y="3441065"/>
            <a:ext cx="1599565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400"/>
              </a:lnSpc>
              <a:spcBef>
                <a:spcPts val="95"/>
              </a:spcBef>
            </a:pPr>
            <a:r>
              <a:rPr sz="950" dirty="0">
                <a:solidFill>
                  <a:srgbClr val="DEDEDE"/>
                </a:solidFill>
                <a:latin typeface="Tahoma"/>
                <a:cs typeface="Tahoma"/>
              </a:rPr>
              <a:t>Runs</a:t>
            </a:r>
            <a:r>
              <a:rPr sz="950" spc="95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950" dirty="0">
                <a:solidFill>
                  <a:srgbClr val="DEDEDE"/>
                </a:solidFill>
                <a:latin typeface="Tahoma"/>
                <a:cs typeface="Tahoma"/>
              </a:rPr>
              <a:t>prompt</a:t>
            </a:r>
            <a:r>
              <a:rPr sz="950" spc="80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950" dirty="0">
                <a:solidFill>
                  <a:srgbClr val="DEDEDE"/>
                </a:solidFill>
                <a:latin typeface="Tahoma"/>
                <a:cs typeface="Tahoma"/>
              </a:rPr>
              <a:t>using</a:t>
            </a:r>
            <a:r>
              <a:rPr sz="950" spc="100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950" spc="-10" dirty="0">
                <a:solidFill>
                  <a:srgbClr val="DEDEDE"/>
                </a:solidFill>
                <a:latin typeface="Tahoma"/>
                <a:cs typeface="Tahoma"/>
              </a:rPr>
              <a:t>methods </a:t>
            </a:r>
            <a:r>
              <a:rPr sz="950" dirty="0">
                <a:solidFill>
                  <a:srgbClr val="DEDEDE"/>
                </a:solidFill>
                <a:latin typeface="Tahoma"/>
                <a:cs typeface="Tahoma"/>
              </a:rPr>
              <a:t>like</a:t>
            </a:r>
            <a:r>
              <a:rPr sz="950" spc="135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950" dirty="0">
                <a:solidFill>
                  <a:srgbClr val="DEDEDE"/>
                </a:solidFill>
                <a:latin typeface="Tahoma"/>
                <a:cs typeface="Tahoma"/>
              </a:rPr>
              <a:t>invoke,</a:t>
            </a:r>
            <a:r>
              <a:rPr sz="950" spc="145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950" dirty="0">
                <a:solidFill>
                  <a:srgbClr val="DEDEDE"/>
                </a:solidFill>
                <a:latin typeface="Tahoma"/>
                <a:cs typeface="Tahoma"/>
              </a:rPr>
              <a:t>stream</a:t>
            </a:r>
            <a:r>
              <a:rPr sz="950" spc="150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950" dirty="0">
                <a:solidFill>
                  <a:srgbClr val="DEDEDE"/>
                </a:solidFill>
                <a:latin typeface="Tahoma"/>
                <a:cs typeface="Tahoma"/>
              </a:rPr>
              <a:t>or</a:t>
            </a:r>
            <a:r>
              <a:rPr sz="950" spc="85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950" spc="-20" dirty="0">
                <a:solidFill>
                  <a:srgbClr val="DEDEDE"/>
                </a:solidFill>
                <a:latin typeface="Tahoma"/>
                <a:cs typeface="Tahoma"/>
              </a:rPr>
              <a:t>batch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49574" y="4212589"/>
            <a:ext cx="1674495" cy="539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400"/>
              </a:lnSpc>
              <a:spcBef>
                <a:spcPts val="95"/>
              </a:spcBef>
            </a:pPr>
            <a:r>
              <a:rPr sz="950" spc="45" dirty="0">
                <a:solidFill>
                  <a:srgbClr val="DEDEDE"/>
                </a:solidFill>
                <a:latin typeface="Tahoma"/>
                <a:cs typeface="Tahoma"/>
              </a:rPr>
              <a:t>Generates</a:t>
            </a:r>
            <a:r>
              <a:rPr sz="950" spc="125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950" dirty="0">
                <a:solidFill>
                  <a:srgbClr val="DEDEDE"/>
                </a:solidFill>
                <a:latin typeface="Tahoma"/>
                <a:cs typeface="Tahoma"/>
              </a:rPr>
              <a:t>response</a:t>
            </a:r>
            <a:r>
              <a:rPr sz="950" spc="110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950" spc="-20" dirty="0">
                <a:solidFill>
                  <a:srgbClr val="DEDEDE"/>
                </a:solidFill>
                <a:latin typeface="Tahoma"/>
                <a:cs typeface="Tahoma"/>
              </a:rPr>
              <a:t>into </a:t>
            </a:r>
            <a:r>
              <a:rPr sz="950" dirty="0">
                <a:solidFill>
                  <a:srgbClr val="DEDEDE"/>
                </a:solidFill>
                <a:latin typeface="Tahoma"/>
                <a:cs typeface="Tahoma"/>
              </a:rPr>
              <a:t>specific</a:t>
            </a:r>
            <a:r>
              <a:rPr sz="950" spc="120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950" dirty="0">
                <a:solidFill>
                  <a:srgbClr val="DEDEDE"/>
                </a:solidFill>
                <a:latin typeface="Tahoma"/>
                <a:cs typeface="Tahoma"/>
              </a:rPr>
              <a:t>formats</a:t>
            </a:r>
            <a:r>
              <a:rPr sz="950" spc="170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950" dirty="0">
                <a:solidFill>
                  <a:srgbClr val="DEDEDE"/>
                </a:solidFill>
                <a:latin typeface="Tahoma"/>
                <a:cs typeface="Tahoma"/>
              </a:rPr>
              <a:t>based</a:t>
            </a:r>
            <a:r>
              <a:rPr sz="950" spc="100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950" dirty="0">
                <a:solidFill>
                  <a:srgbClr val="DEDEDE"/>
                </a:solidFill>
                <a:latin typeface="Tahoma"/>
                <a:cs typeface="Tahoma"/>
              </a:rPr>
              <a:t>on</a:t>
            </a:r>
            <a:r>
              <a:rPr sz="950" spc="105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950" spc="-25" dirty="0">
                <a:solidFill>
                  <a:srgbClr val="DEDEDE"/>
                </a:solidFill>
                <a:latin typeface="Tahoma"/>
                <a:cs typeface="Tahoma"/>
              </a:rPr>
              <a:t>the </a:t>
            </a:r>
            <a:r>
              <a:rPr sz="950" dirty="0">
                <a:solidFill>
                  <a:srgbClr val="DEDEDE"/>
                </a:solidFill>
                <a:latin typeface="Tahoma"/>
                <a:cs typeface="Tahoma"/>
              </a:rPr>
              <a:t>output</a:t>
            </a:r>
            <a:r>
              <a:rPr sz="950" spc="105" dirty="0">
                <a:solidFill>
                  <a:srgbClr val="DEDEDE"/>
                </a:solidFill>
                <a:latin typeface="Tahoma"/>
                <a:cs typeface="Tahoma"/>
              </a:rPr>
              <a:t>  </a:t>
            </a:r>
            <a:r>
              <a:rPr sz="950" dirty="0">
                <a:solidFill>
                  <a:srgbClr val="DEDEDE"/>
                </a:solidFill>
                <a:latin typeface="Tahoma"/>
                <a:cs typeface="Tahoma"/>
              </a:rPr>
              <a:t>parser</a:t>
            </a:r>
            <a:r>
              <a:rPr sz="950" spc="75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950" dirty="0">
                <a:solidFill>
                  <a:srgbClr val="DEDEDE"/>
                </a:solidFill>
                <a:latin typeface="Tahoma"/>
                <a:cs typeface="Tahoma"/>
              </a:rPr>
              <a:t>like</a:t>
            </a:r>
            <a:r>
              <a:rPr sz="950" spc="135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950" spc="45" dirty="0">
                <a:solidFill>
                  <a:srgbClr val="DEDEDE"/>
                </a:solidFill>
                <a:latin typeface="Tahoma"/>
                <a:cs typeface="Tahoma"/>
              </a:rPr>
              <a:t>JSON</a:t>
            </a:r>
            <a:endParaRPr sz="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LangChain</a:t>
            </a:r>
            <a:r>
              <a:rPr spc="-160" dirty="0"/>
              <a:t> </a:t>
            </a:r>
            <a:r>
              <a:rPr dirty="0"/>
              <a:t>Expression</a:t>
            </a:r>
            <a:r>
              <a:rPr spc="-85" dirty="0"/>
              <a:t> </a:t>
            </a:r>
            <a:r>
              <a:rPr spc="-20" dirty="0"/>
              <a:t>Language</a:t>
            </a:r>
            <a:r>
              <a:rPr spc="-85" dirty="0"/>
              <a:t> </a:t>
            </a:r>
            <a:r>
              <a:rPr spc="-530" dirty="0"/>
              <a:t>-</a:t>
            </a:r>
            <a:r>
              <a:rPr dirty="0"/>
              <a:t> LCEL</a:t>
            </a:r>
            <a:r>
              <a:rPr spc="-45" dirty="0"/>
              <a:t> </a:t>
            </a:r>
            <a:r>
              <a:rPr spc="-10" dirty="0"/>
              <a:t>Chains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5174" y="6391274"/>
            <a:ext cx="1123949" cy="3238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5874" y="2799877"/>
            <a:ext cx="105731" cy="1057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5874" y="3666652"/>
            <a:ext cx="105731" cy="1057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62574" y="4017681"/>
            <a:ext cx="77182" cy="8004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62574" y="4332007"/>
            <a:ext cx="80042" cy="8004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45409" y="2645727"/>
            <a:ext cx="643445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800"/>
              </a:lnSpc>
              <a:spcBef>
                <a:spcPts val="95"/>
              </a:spcBef>
            </a:pPr>
            <a:r>
              <a:rPr sz="1900" spc="-4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9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85" dirty="0">
                <a:solidFill>
                  <a:srgbClr val="FFFFFF"/>
                </a:solidFill>
                <a:latin typeface="Tahoma"/>
                <a:cs typeface="Tahoma"/>
              </a:rPr>
              <a:t>LCEL</a:t>
            </a:r>
            <a:r>
              <a:rPr sz="19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you</a:t>
            </a:r>
            <a:r>
              <a:rPr sz="19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9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chain</a:t>
            </a:r>
            <a:r>
              <a:rPr sz="19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65" dirty="0">
                <a:solidFill>
                  <a:srgbClr val="FFFFFF"/>
                </a:solidFill>
                <a:latin typeface="Tahoma"/>
                <a:cs typeface="Tahoma"/>
              </a:rPr>
              <a:t>multiple</a:t>
            </a:r>
            <a:r>
              <a:rPr sz="19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steps</a:t>
            </a:r>
            <a:r>
              <a:rPr sz="19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19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FFFFFF"/>
                </a:solidFill>
                <a:latin typeface="Tahoma"/>
                <a:cs typeface="Tahoma"/>
              </a:rPr>
              <a:t>overloaded </a:t>
            </a:r>
            <a:r>
              <a:rPr sz="1900" spc="75" dirty="0">
                <a:solidFill>
                  <a:srgbClr val="FFFFFF"/>
                </a:solidFill>
                <a:latin typeface="Tahoma"/>
                <a:cs typeface="Tahoma"/>
              </a:rPr>
              <a:t>vertical</a:t>
            </a:r>
            <a:r>
              <a:rPr sz="19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60" dirty="0">
                <a:solidFill>
                  <a:srgbClr val="FFFFFF"/>
                </a:solidFill>
                <a:latin typeface="Tahoma"/>
                <a:cs typeface="Tahoma"/>
              </a:rPr>
              <a:t>bar</a:t>
            </a:r>
            <a:r>
              <a:rPr sz="19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6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9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pipe</a:t>
            </a:r>
            <a:r>
              <a:rPr sz="19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'I'</a:t>
            </a:r>
            <a:r>
              <a:rPr sz="19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FFFFFF"/>
                </a:solidFill>
                <a:latin typeface="Tahoma"/>
                <a:cs typeface="Tahoma"/>
              </a:rPr>
              <a:t>operator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5409" y="3450495"/>
            <a:ext cx="6536055" cy="130492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r>
              <a:rPr sz="19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85" dirty="0">
                <a:solidFill>
                  <a:srgbClr val="FFFFFF"/>
                </a:solidFill>
                <a:latin typeface="Tahoma"/>
                <a:cs typeface="Tahoma"/>
              </a:rPr>
              <a:t>LCEL</a:t>
            </a:r>
            <a:r>
              <a:rPr sz="19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chain</a:t>
            </a:r>
            <a:r>
              <a:rPr sz="19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9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9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95" dirty="0">
                <a:solidFill>
                  <a:srgbClr val="FFFFFF"/>
                </a:solidFill>
                <a:latin typeface="Tahoma"/>
                <a:cs typeface="Tahoma"/>
              </a:rPr>
              <a:t>left</a:t>
            </a:r>
            <a:r>
              <a:rPr sz="19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9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9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65" dirty="0">
                <a:solidFill>
                  <a:srgbClr val="FFFFFF"/>
                </a:solidFill>
                <a:latin typeface="Tahoma"/>
                <a:cs typeface="Tahoma"/>
              </a:rPr>
              <a:t>created</a:t>
            </a:r>
            <a:r>
              <a:rPr sz="19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Tahoma"/>
                <a:cs typeface="Tahoma"/>
              </a:rPr>
              <a:t>as:</a:t>
            </a:r>
            <a:endParaRPr sz="1900">
              <a:latin typeface="Tahoma"/>
              <a:cs typeface="Tahoma"/>
            </a:endParaRPr>
          </a:p>
          <a:p>
            <a:pPr marL="207645">
              <a:lnSpc>
                <a:spcPct val="100000"/>
              </a:lnSpc>
              <a:spcBef>
                <a:spcPts val="645"/>
              </a:spcBef>
              <a:tabLst>
                <a:tab pos="1033780" algn="l"/>
              </a:tabLst>
            </a:pPr>
            <a:r>
              <a:rPr sz="1450" spc="-10" dirty="0">
                <a:solidFill>
                  <a:srgbClr val="2573EC"/>
                </a:solidFill>
                <a:latin typeface="Lucida Console"/>
                <a:cs typeface="Lucida Console"/>
              </a:rPr>
              <a:t>chain</a:t>
            </a:r>
            <a:r>
              <a:rPr sz="1450" dirty="0">
                <a:solidFill>
                  <a:srgbClr val="2573EC"/>
                </a:solidFill>
                <a:latin typeface="Lucida Console"/>
                <a:cs typeface="Lucida Console"/>
              </a:rPr>
              <a:t>	=</a:t>
            </a:r>
            <a:r>
              <a:rPr sz="1450" spc="155" dirty="0">
                <a:solidFill>
                  <a:srgbClr val="2573EC"/>
                </a:solidFill>
                <a:latin typeface="Lucida Console"/>
                <a:cs typeface="Lucida Console"/>
              </a:rPr>
              <a:t> </a:t>
            </a:r>
            <a:r>
              <a:rPr sz="1450" dirty="0">
                <a:solidFill>
                  <a:srgbClr val="2573EC"/>
                </a:solidFill>
                <a:latin typeface="Lucida Console"/>
                <a:cs typeface="Lucida Console"/>
              </a:rPr>
              <a:t>Prompt</a:t>
            </a:r>
            <a:r>
              <a:rPr sz="1450" spc="170" dirty="0">
                <a:solidFill>
                  <a:srgbClr val="2573EC"/>
                </a:solidFill>
                <a:latin typeface="Lucida Console"/>
                <a:cs typeface="Lucida Console"/>
              </a:rPr>
              <a:t> </a:t>
            </a:r>
            <a:r>
              <a:rPr sz="1450" dirty="0">
                <a:solidFill>
                  <a:srgbClr val="2573EC"/>
                </a:solidFill>
                <a:latin typeface="Lucida Console"/>
                <a:cs typeface="Lucida Console"/>
              </a:rPr>
              <a:t>|</a:t>
            </a:r>
            <a:r>
              <a:rPr sz="1450" spc="170" dirty="0">
                <a:solidFill>
                  <a:srgbClr val="2573EC"/>
                </a:solidFill>
                <a:latin typeface="Lucida Console"/>
                <a:cs typeface="Lucida Console"/>
              </a:rPr>
              <a:t> </a:t>
            </a:r>
            <a:r>
              <a:rPr sz="1450" dirty="0">
                <a:solidFill>
                  <a:srgbClr val="2573EC"/>
                </a:solidFill>
                <a:latin typeface="Lucida Console"/>
                <a:cs typeface="Lucida Console"/>
              </a:rPr>
              <a:t>LLM</a:t>
            </a:r>
            <a:r>
              <a:rPr sz="1450" spc="170" dirty="0">
                <a:solidFill>
                  <a:srgbClr val="2573EC"/>
                </a:solidFill>
                <a:latin typeface="Lucida Console"/>
                <a:cs typeface="Lucida Console"/>
              </a:rPr>
              <a:t> </a:t>
            </a:r>
            <a:r>
              <a:rPr sz="1450" dirty="0">
                <a:solidFill>
                  <a:srgbClr val="2573EC"/>
                </a:solidFill>
                <a:latin typeface="Lucida Console"/>
                <a:cs typeface="Lucida Console"/>
              </a:rPr>
              <a:t>|</a:t>
            </a:r>
            <a:r>
              <a:rPr sz="1450" spc="170" dirty="0">
                <a:solidFill>
                  <a:srgbClr val="2573EC"/>
                </a:solidFill>
                <a:latin typeface="Lucida Console"/>
                <a:cs typeface="Lucida Console"/>
              </a:rPr>
              <a:t> </a:t>
            </a:r>
            <a:r>
              <a:rPr sz="1450" spc="-10" dirty="0">
                <a:solidFill>
                  <a:srgbClr val="2573EC"/>
                </a:solidFill>
                <a:latin typeface="Lucida Console"/>
                <a:cs typeface="Lucida Console"/>
              </a:rPr>
              <a:t>Parser</a:t>
            </a:r>
            <a:endParaRPr sz="1450">
              <a:latin typeface="Lucida Console"/>
              <a:cs typeface="Lucida Console"/>
            </a:endParaRPr>
          </a:p>
          <a:p>
            <a:pPr marL="213360" marR="5080">
              <a:lnSpc>
                <a:spcPct val="120700"/>
              </a:lnSpc>
              <a:spcBef>
                <a:spcPts val="375"/>
              </a:spcBef>
            </a:pPr>
            <a:r>
              <a:rPr sz="1450" dirty="0">
                <a:solidFill>
                  <a:srgbClr val="DEDEDE"/>
                </a:solidFill>
                <a:latin typeface="Tahoma"/>
                <a:cs typeface="Tahoma"/>
              </a:rPr>
              <a:t>This</a:t>
            </a:r>
            <a:r>
              <a:rPr sz="1450" spc="70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DEDEDE"/>
                </a:solidFill>
                <a:latin typeface="Tahoma"/>
                <a:cs typeface="Tahoma"/>
              </a:rPr>
              <a:t>signifies</a:t>
            </a:r>
            <a:r>
              <a:rPr sz="1450" spc="75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DEDEDE"/>
                </a:solidFill>
                <a:latin typeface="Tahoma"/>
                <a:cs typeface="Tahoma"/>
              </a:rPr>
              <a:t>the </a:t>
            </a:r>
            <a:r>
              <a:rPr sz="1450" spc="55" dirty="0">
                <a:solidFill>
                  <a:srgbClr val="DEDEDE"/>
                </a:solidFill>
                <a:latin typeface="Tahoma"/>
                <a:cs typeface="Tahoma"/>
              </a:rPr>
              <a:t>prompt</a:t>
            </a:r>
            <a:r>
              <a:rPr sz="1450" spc="-10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1450" spc="50" dirty="0">
                <a:solidFill>
                  <a:srgbClr val="DEDEDE"/>
                </a:solidFill>
                <a:latin typeface="Tahoma"/>
                <a:cs typeface="Tahoma"/>
              </a:rPr>
              <a:t>flows</a:t>
            </a:r>
            <a:r>
              <a:rPr sz="1450" spc="75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DEDEDE"/>
                </a:solidFill>
                <a:latin typeface="Tahoma"/>
                <a:cs typeface="Tahoma"/>
              </a:rPr>
              <a:t>into</a:t>
            </a:r>
            <a:r>
              <a:rPr sz="1450" spc="40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DEDEDE"/>
                </a:solidFill>
                <a:latin typeface="Tahoma"/>
                <a:cs typeface="Tahoma"/>
              </a:rPr>
              <a:t>the </a:t>
            </a:r>
            <a:r>
              <a:rPr sz="1450" spc="105" dirty="0">
                <a:solidFill>
                  <a:srgbClr val="DEDEDE"/>
                </a:solidFill>
                <a:latin typeface="Tahoma"/>
                <a:cs typeface="Tahoma"/>
              </a:rPr>
              <a:t>LLM</a:t>
            </a:r>
            <a:r>
              <a:rPr sz="1450" spc="25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DEDEDE"/>
                </a:solidFill>
                <a:latin typeface="Tahoma"/>
                <a:cs typeface="Tahoma"/>
              </a:rPr>
              <a:t>which</a:t>
            </a:r>
            <a:r>
              <a:rPr sz="1450" spc="40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DEDEDE"/>
                </a:solidFill>
                <a:latin typeface="Tahoma"/>
                <a:cs typeface="Tahoma"/>
              </a:rPr>
              <a:t>generates</a:t>
            </a:r>
            <a:r>
              <a:rPr sz="1450" spc="70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DEDEDE"/>
                </a:solidFill>
                <a:latin typeface="Tahoma"/>
                <a:cs typeface="Tahoma"/>
              </a:rPr>
              <a:t>the </a:t>
            </a:r>
            <a:r>
              <a:rPr sz="1450" spc="-10" dirty="0">
                <a:solidFill>
                  <a:srgbClr val="DEDEDE"/>
                </a:solidFill>
                <a:latin typeface="Tahoma"/>
                <a:cs typeface="Tahoma"/>
              </a:rPr>
              <a:t>response </a:t>
            </a:r>
            <a:r>
              <a:rPr sz="1450" spc="10" dirty="0">
                <a:solidFill>
                  <a:srgbClr val="DEDEDE"/>
                </a:solidFill>
                <a:latin typeface="Tahoma"/>
                <a:cs typeface="Tahoma"/>
              </a:rPr>
              <a:t>which</a:t>
            </a:r>
            <a:r>
              <a:rPr sz="1450" spc="25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1450" spc="10" dirty="0">
                <a:solidFill>
                  <a:srgbClr val="DEDEDE"/>
                </a:solidFill>
                <a:latin typeface="Tahoma"/>
                <a:cs typeface="Tahoma"/>
              </a:rPr>
              <a:t>is</a:t>
            </a:r>
            <a:r>
              <a:rPr sz="1450" spc="55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1450" spc="10" dirty="0">
                <a:solidFill>
                  <a:srgbClr val="DEDEDE"/>
                </a:solidFill>
                <a:latin typeface="Tahoma"/>
                <a:cs typeface="Tahoma"/>
              </a:rPr>
              <a:t>formatted</a:t>
            </a:r>
            <a:r>
              <a:rPr sz="1450" spc="20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1450" spc="10" dirty="0">
                <a:solidFill>
                  <a:srgbClr val="DEDEDE"/>
                </a:solidFill>
                <a:latin typeface="Tahoma"/>
                <a:cs typeface="Tahoma"/>
              </a:rPr>
              <a:t>using the</a:t>
            </a:r>
            <a:r>
              <a:rPr sz="1450" spc="-15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1450" spc="55" dirty="0">
                <a:solidFill>
                  <a:srgbClr val="DEDEDE"/>
                </a:solidFill>
                <a:latin typeface="Tahoma"/>
                <a:cs typeface="Tahoma"/>
              </a:rPr>
              <a:t>Parser</a:t>
            </a:r>
            <a:r>
              <a:rPr sz="1450" spc="20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EDEDE"/>
                </a:solidFill>
                <a:latin typeface="Tahoma"/>
                <a:cs typeface="Tahoma"/>
              </a:rPr>
              <a:t>rules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7275" y="2362199"/>
            <a:ext cx="1115060" cy="523875"/>
          </a:xfrm>
          <a:prstGeom prst="rect">
            <a:avLst/>
          </a:prstGeom>
          <a:solidFill>
            <a:srgbClr val="2573EC"/>
          </a:solidFill>
        </p:spPr>
        <p:txBody>
          <a:bodyPr vert="horz" wrap="square" lIns="0" tIns="133350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1050"/>
              </a:spcBef>
            </a:pPr>
            <a:r>
              <a:rPr sz="1500" spc="-10" dirty="0">
                <a:solidFill>
                  <a:srgbClr val="DEDEDE"/>
                </a:solidFill>
                <a:latin typeface="Tahoma"/>
                <a:cs typeface="Tahoma"/>
              </a:rPr>
              <a:t>Prompt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14474" y="2876876"/>
            <a:ext cx="1362075" cy="409575"/>
            <a:chOff x="1514474" y="2876876"/>
            <a:chExt cx="1362075" cy="409575"/>
          </a:xfrm>
        </p:grpSpPr>
        <p:sp>
          <p:nvSpPr>
            <p:cNvPr id="12" name="object 12"/>
            <p:cNvSpPr/>
            <p:nvPr/>
          </p:nvSpPr>
          <p:spPr>
            <a:xfrm>
              <a:off x="1514474" y="2886074"/>
              <a:ext cx="153035" cy="400685"/>
            </a:xfrm>
            <a:custGeom>
              <a:avLst/>
              <a:gdLst/>
              <a:ahLst/>
              <a:cxnLst/>
              <a:rect l="l" t="t" r="r" b="b"/>
              <a:pathLst>
                <a:path w="153035" h="400685">
                  <a:moveTo>
                    <a:pt x="76290" y="400073"/>
                  </a:moveTo>
                  <a:lnTo>
                    <a:pt x="0" y="326468"/>
                  </a:lnTo>
                  <a:lnTo>
                    <a:pt x="38145" y="326468"/>
                  </a:lnTo>
                  <a:lnTo>
                    <a:pt x="38145" y="0"/>
                  </a:lnTo>
                  <a:lnTo>
                    <a:pt x="114435" y="0"/>
                  </a:lnTo>
                  <a:lnTo>
                    <a:pt x="114435" y="326468"/>
                  </a:lnTo>
                  <a:lnTo>
                    <a:pt x="152581" y="326468"/>
                  </a:lnTo>
                  <a:lnTo>
                    <a:pt x="76290" y="400073"/>
                  </a:lnTo>
                  <a:close/>
                </a:path>
              </a:pathLst>
            </a:custGeom>
            <a:solidFill>
              <a:srgbClr val="2573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57349" y="2886074"/>
              <a:ext cx="1210310" cy="200660"/>
            </a:xfrm>
            <a:custGeom>
              <a:avLst/>
              <a:gdLst/>
              <a:ahLst/>
              <a:cxnLst/>
              <a:rect l="l" t="t" r="r" b="b"/>
              <a:pathLst>
                <a:path w="1210310" h="200660">
                  <a:moveTo>
                    <a:pt x="0" y="200065"/>
                  </a:moveTo>
                  <a:lnTo>
                    <a:pt x="1209710" y="0"/>
                  </a:lnTo>
                </a:path>
              </a:pathLst>
            </a:custGeom>
            <a:ln w="183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57275" y="3333750"/>
            <a:ext cx="1115060" cy="523875"/>
          </a:xfrm>
          <a:prstGeom prst="rect">
            <a:avLst/>
          </a:prstGeom>
          <a:solidFill>
            <a:srgbClr val="2573EC"/>
          </a:solidFill>
        </p:spPr>
        <p:txBody>
          <a:bodyPr vert="horz" wrap="square" lIns="0" tIns="133350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1050"/>
              </a:spcBef>
            </a:pPr>
            <a:r>
              <a:rPr sz="1500" spc="65" dirty="0">
                <a:solidFill>
                  <a:srgbClr val="DEDEDE"/>
                </a:solidFill>
                <a:latin typeface="Tahoma"/>
                <a:cs typeface="Tahoma"/>
              </a:rPr>
              <a:t>LLM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57275" y="4343400"/>
            <a:ext cx="1115060" cy="523875"/>
          </a:xfrm>
          <a:custGeom>
            <a:avLst/>
            <a:gdLst/>
            <a:ahLst/>
            <a:cxnLst/>
            <a:rect l="l" t="t" r="r" b="b"/>
            <a:pathLst>
              <a:path w="1115060" h="523875">
                <a:moveTo>
                  <a:pt x="930238" y="523874"/>
                </a:moveTo>
                <a:lnTo>
                  <a:pt x="184280" y="523874"/>
                </a:lnTo>
                <a:lnTo>
                  <a:pt x="175227" y="523654"/>
                </a:lnTo>
                <a:lnTo>
                  <a:pt x="130786" y="515957"/>
                </a:lnTo>
                <a:lnTo>
                  <a:pt x="89550" y="497716"/>
                </a:lnTo>
                <a:lnTo>
                  <a:pt x="53974" y="470008"/>
                </a:lnTo>
                <a:lnTo>
                  <a:pt x="26211" y="434504"/>
                </a:lnTo>
                <a:lnTo>
                  <a:pt x="7932" y="393350"/>
                </a:lnTo>
                <a:lnTo>
                  <a:pt x="221" y="348998"/>
                </a:lnTo>
                <a:lnTo>
                  <a:pt x="0" y="339963"/>
                </a:lnTo>
                <a:lnTo>
                  <a:pt x="0" y="183911"/>
                </a:lnTo>
                <a:lnTo>
                  <a:pt x="5524" y="139213"/>
                </a:lnTo>
                <a:lnTo>
                  <a:pt x="21757" y="97215"/>
                </a:lnTo>
                <a:lnTo>
                  <a:pt x="47729" y="60411"/>
                </a:lnTo>
                <a:lnTo>
                  <a:pt x="81899" y="30994"/>
                </a:lnTo>
                <a:lnTo>
                  <a:pt x="122208" y="10745"/>
                </a:lnTo>
                <a:lnTo>
                  <a:pt x="166217" y="883"/>
                </a:lnTo>
                <a:lnTo>
                  <a:pt x="184280" y="0"/>
                </a:lnTo>
                <a:lnTo>
                  <a:pt x="930238" y="0"/>
                </a:lnTo>
                <a:lnTo>
                  <a:pt x="975025" y="5513"/>
                </a:lnTo>
                <a:lnTo>
                  <a:pt x="1017108" y="21714"/>
                </a:lnTo>
                <a:lnTo>
                  <a:pt x="1053986" y="47633"/>
                </a:lnTo>
                <a:lnTo>
                  <a:pt x="1083461" y="81735"/>
                </a:lnTo>
                <a:lnTo>
                  <a:pt x="1103751" y="121963"/>
                </a:lnTo>
                <a:lnTo>
                  <a:pt x="1113633" y="165884"/>
                </a:lnTo>
                <a:lnTo>
                  <a:pt x="1114518" y="183911"/>
                </a:lnTo>
                <a:lnTo>
                  <a:pt x="1114518" y="339963"/>
                </a:lnTo>
                <a:lnTo>
                  <a:pt x="1108994" y="384661"/>
                </a:lnTo>
                <a:lnTo>
                  <a:pt x="1092760" y="426659"/>
                </a:lnTo>
                <a:lnTo>
                  <a:pt x="1066789" y="463463"/>
                </a:lnTo>
                <a:lnTo>
                  <a:pt x="1032618" y="492880"/>
                </a:lnTo>
                <a:lnTo>
                  <a:pt x="992310" y="513129"/>
                </a:lnTo>
                <a:lnTo>
                  <a:pt x="948301" y="522991"/>
                </a:lnTo>
                <a:lnTo>
                  <a:pt x="930238" y="523874"/>
                </a:lnTo>
                <a:close/>
              </a:path>
            </a:pathLst>
          </a:custGeom>
          <a:solidFill>
            <a:srgbClr val="2573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17823" y="4464050"/>
            <a:ext cx="5880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DEDEDE"/>
                </a:solidFill>
                <a:latin typeface="Tahoma"/>
                <a:cs typeface="Tahoma"/>
              </a:rPr>
              <a:t>Parser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14474" y="3857625"/>
            <a:ext cx="1314450" cy="561975"/>
            <a:chOff x="1514474" y="3857625"/>
            <a:chExt cx="1314450" cy="561975"/>
          </a:xfrm>
        </p:grpSpPr>
        <p:sp>
          <p:nvSpPr>
            <p:cNvPr id="18" name="object 18"/>
            <p:cNvSpPr/>
            <p:nvPr/>
          </p:nvSpPr>
          <p:spPr>
            <a:xfrm>
              <a:off x="1514474" y="3857625"/>
              <a:ext cx="153035" cy="400685"/>
            </a:xfrm>
            <a:custGeom>
              <a:avLst/>
              <a:gdLst/>
              <a:ahLst/>
              <a:cxnLst/>
              <a:rect l="l" t="t" r="r" b="b"/>
              <a:pathLst>
                <a:path w="153035" h="400685">
                  <a:moveTo>
                    <a:pt x="76290" y="400073"/>
                  </a:moveTo>
                  <a:lnTo>
                    <a:pt x="0" y="326468"/>
                  </a:lnTo>
                  <a:lnTo>
                    <a:pt x="38145" y="326468"/>
                  </a:lnTo>
                  <a:lnTo>
                    <a:pt x="38145" y="0"/>
                  </a:lnTo>
                  <a:lnTo>
                    <a:pt x="114435" y="0"/>
                  </a:lnTo>
                  <a:lnTo>
                    <a:pt x="114435" y="326468"/>
                  </a:lnTo>
                  <a:lnTo>
                    <a:pt x="152581" y="326468"/>
                  </a:lnTo>
                  <a:lnTo>
                    <a:pt x="76290" y="400073"/>
                  </a:lnTo>
                  <a:close/>
                </a:path>
              </a:pathLst>
            </a:custGeom>
            <a:solidFill>
              <a:srgbClr val="2573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57349" y="4000500"/>
              <a:ext cx="1162685" cy="410209"/>
            </a:xfrm>
            <a:custGeom>
              <a:avLst/>
              <a:gdLst/>
              <a:ahLst/>
              <a:cxnLst/>
              <a:rect l="l" t="t" r="r" b="b"/>
              <a:pathLst>
                <a:path w="1162685" h="410210">
                  <a:moveTo>
                    <a:pt x="0" y="0"/>
                  </a:moveTo>
                  <a:lnTo>
                    <a:pt x="1162085" y="409610"/>
                  </a:lnTo>
                </a:path>
              </a:pathLst>
            </a:custGeom>
            <a:ln w="189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997199" y="2669539"/>
            <a:ext cx="1769110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400"/>
              </a:lnSpc>
              <a:spcBef>
                <a:spcPts val="95"/>
              </a:spcBef>
            </a:pPr>
            <a:r>
              <a:rPr sz="950" dirty="0">
                <a:solidFill>
                  <a:srgbClr val="DEDEDE"/>
                </a:solidFill>
                <a:latin typeface="Tahoma"/>
                <a:cs typeface="Tahoma"/>
              </a:rPr>
              <a:t>Allows</a:t>
            </a:r>
            <a:r>
              <a:rPr sz="950" spc="190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950" dirty="0">
                <a:solidFill>
                  <a:srgbClr val="DEDEDE"/>
                </a:solidFill>
                <a:latin typeface="Tahoma"/>
                <a:cs typeface="Tahoma"/>
              </a:rPr>
              <a:t>specific</a:t>
            </a:r>
            <a:r>
              <a:rPr sz="950" spc="140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950" dirty="0">
                <a:solidFill>
                  <a:srgbClr val="DEDEDE"/>
                </a:solidFill>
                <a:latin typeface="Tahoma"/>
                <a:cs typeface="Tahoma"/>
              </a:rPr>
              <a:t>inputs</a:t>
            </a:r>
            <a:r>
              <a:rPr sz="950" spc="195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950" dirty="0">
                <a:solidFill>
                  <a:srgbClr val="DEDEDE"/>
                </a:solidFill>
                <a:latin typeface="Tahoma"/>
                <a:cs typeface="Tahoma"/>
              </a:rPr>
              <a:t>based</a:t>
            </a:r>
            <a:r>
              <a:rPr sz="950" spc="114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950" spc="-25" dirty="0">
                <a:solidFill>
                  <a:srgbClr val="DEDEDE"/>
                </a:solidFill>
                <a:latin typeface="Tahoma"/>
                <a:cs typeface="Tahoma"/>
              </a:rPr>
              <a:t>on </a:t>
            </a:r>
            <a:r>
              <a:rPr sz="950" dirty="0">
                <a:solidFill>
                  <a:srgbClr val="DEDEDE"/>
                </a:solidFill>
                <a:latin typeface="Tahoma"/>
                <a:cs typeface="Tahoma"/>
              </a:rPr>
              <a:t>a</a:t>
            </a:r>
            <a:r>
              <a:rPr sz="950" spc="90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950" dirty="0">
                <a:solidFill>
                  <a:srgbClr val="DEDEDE"/>
                </a:solidFill>
                <a:latin typeface="Tahoma"/>
                <a:cs typeface="Tahoma"/>
              </a:rPr>
              <a:t>prompt</a:t>
            </a:r>
            <a:r>
              <a:rPr sz="950" spc="70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950" spc="-10" dirty="0">
                <a:solidFill>
                  <a:srgbClr val="DEDEDE"/>
                </a:solidFill>
                <a:latin typeface="Tahoma"/>
                <a:cs typeface="Tahoma"/>
              </a:rPr>
              <a:t>template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71700" y="3600450"/>
            <a:ext cx="657860" cy="0"/>
          </a:xfrm>
          <a:custGeom>
            <a:avLst/>
            <a:gdLst/>
            <a:ahLst/>
            <a:cxnLst/>
            <a:rect l="l" t="t" r="r" b="b"/>
            <a:pathLst>
              <a:path w="657860">
                <a:moveTo>
                  <a:pt x="0" y="0"/>
                </a:moveTo>
                <a:lnTo>
                  <a:pt x="657296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997199" y="3441065"/>
            <a:ext cx="1599565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400"/>
              </a:lnSpc>
              <a:spcBef>
                <a:spcPts val="95"/>
              </a:spcBef>
            </a:pPr>
            <a:r>
              <a:rPr sz="950" dirty="0">
                <a:solidFill>
                  <a:srgbClr val="DEDEDE"/>
                </a:solidFill>
                <a:latin typeface="Tahoma"/>
                <a:cs typeface="Tahoma"/>
              </a:rPr>
              <a:t>Runs</a:t>
            </a:r>
            <a:r>
              <a:rPr sz="950" spc="95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950" dirty="0">
                <a:solidFill>
                  <a:srgbClr val="DEDEDE"/>
                </a:solidFill>
                <a:latin typeface="Tahoma"/>
                <a:cs typeface="Tahoma"/>
              </a:rPr>
              <a:t>prompt</a:t>
            </a:r>
            <a:r>
              <a:rPr sz="950" spc="80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950" dirty="0">
                <a:solidFill>
                  <a:srgbClr val="DEDEDE"/>
                </a:solidFill>
                <a:latin typeface="Tahoma"/>
                <a:cs typeface="Tahoma"/>
              </a:rPr>
              <a:t>using</a:t>
            </a:r>
            <a:r>
              <a:rPr sz="950" spc="100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950" spc="-10" dirty="0">
                <a:solidFill>
                  <a:srgbClr val="DEDEDE"/>
                </a:solidFill>
                <a:latin typeface="Tahoma"/>
                <a:cs typeface="Tahoma"/>
              </a:rPr>
              <a:t>methods </a:t>
            </a:r>
            <a:r>
              <a:rPr sz="950" dirty="0">
                <a:solidFill>
                  <a:srgbClr val="DEDEDE"/>
                </a:solidFill>
                <a:latin typeface="Tahoma"/>
                <a:cs typeface="Tahoma"/>
              </a:rPr>
              <a:t>like</a:t>
            </a:r>
            <a:r>
              <a:rPr sz="950" spc="135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950" dirty="0">
                <a:solidFill>
                  <a:srgbClr val="DEDEDE"/>
                </a:solidFill>
                <a:latin typeface="Tahoma"/>
                <a:cs typeface="Tahoma"/>
              </a:rPr>
              <a:t>invoke,</a:t>
            </a:r>
            <a:r>
              <a:rPr sz="950" spc="145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950" dirty="0">
                <a:solidFill>
                  <a:srgbClr val="DEDEDE"/>
                </a:solidFill>
                <a:latin typeface="Tahoma"/>
                <a:cs typeface="Tahoma"/>
              </a:rPr>
              <a:t>stream</a:t>
            </a:r>
            <a:r>
              <a:rPr sz="950" spc="150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950" dirty="0">
                <a:solidFill>
                  <a:srgbClr val="DEDEDE"/>
                </a:solidFill>
                <a:latin typeface="Tahoma"/>
                <a:cs typeface="Tahoma"/>
              </a:rPr>
              <a:t>or</a:t>
            </a:r>
            <a:r>
              <a:rPr sz="950" spc="85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950" spc="-20" dirty="0">
                <a:solidFill>
                  <a:srgbClr val="DEDEDE"/>
                </a:solidFill>
                <a:latin typeface="Tahoma"/>
                <a:cs typeface="Tahoma"/>
              </a:rPr>
              <a:t>batch</a:t>
            </a:r>
            <a:endParaRPr sz="95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49574" y="4212589"/>
            <a:ext cx="1674495" cy="539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400"/>
              </a:lnSpc>
              <a:spcBef>
                <a:spcPts val="95"/>
              </a:spcBef>
            </a:pPr>
            <a:r>
              <a:rPr sz="950" spc="45" dirty="0">
                <a:solidFill>
                  <a:srgbClr val="DEDEDE"/>
                </a:solidFill>
                <a:latin typeface="Tahoma"/>
                <a:cs typeface="Tahoma"/>
              </a:rPr>
              <a:t>Generates</a:t>
            </a:r>
            <a:r>
              <a:rPr sz="950" spc="125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950" dirty="0">
                <a:solidFill>
                  <a:srgbClr val="DEDEDE"/>
                </a:solidFill>
                <a:latin typeface="Tahoma"/>
                <a:cs typeface="Tahoma"/>
              </a:rPr>
              <a:t>response</a:t>
            </a:r>
            <a:r>
              <a:rPr sz="950" spc="110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950" spc="-20" dirty="0">
                <a:solidFill>
                  <a:srgbClr val="DEDEDE"/>
                </a:solidFill>
                <a:latin typeface="Tahoma"/>
                <a:cs typeface="Tahoma"/>
              </a:rPr>
              <a:t>into </a:t>
            </a:r>
            <a:r>
              <a:rPr sz="950" dirty="0">
                <a:solidFill>
                  <a:srgbClr val="DEDEDE"/>
                </a:solidFill>
                <a:latin typeface="Tahoma"/>
                <a:cs typeface="Tahoma"/>
              </a:rPr>
              <a:t>specific</a:t>
            </a:r>
            <a:r>
              <a:rPr sz="950" spc="120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950" dirty="0">
                <a:solidFill>
                  <a:srgbClr val="DEDEDE"/>
                </a:solidFill>
                <a:latin typeface="Tahoma"/>
                <a:cs typeface="Tahoma"/>
              </a:rPr>
              <a:t>formats</a:t>
            </a:r>
            <a:r>
              <a:rPr sz="950" spc="170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950" dirty="0">
                <a:solidFill>
                  <a:srgbClr val="DEDEDE"/>
                </a:solidFill>
                <a:latin typeface="Tahoma"/>
                <a:cs typeface="Tahoma"/>
              </a:rPr>
              <a:t>based</a:t>
            </a:r>
            <a:r>
              <a:rPr sz="950" spc="100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950" dirty="0">
                <a:solidFill>
                  <a:srgbClr val="DEDEDE"/>
                </a:solidFill>
                <a:latin typeface="Tahoma"/>
                <a:cs typeface="Tahoma"/>
              </a:rPr>
              <a:t>on</a:t>
            </a:r>
            <a:r>
              <a:rPr sz="950" spc="105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950" spc="-25" dirty="0">
                <a:solidFill>
                  <a:srgbClr val="DEDEDE"/>
                </a:solidFill>
                <a:latin typeface="Tahoma"/>
                <a:cs typeface="Tahoma"/>
              </a:rPr>
              <a:t>the </a:t>
            </a:r>
            <a:r>
              <a:rPr sz="950" dirty="0">
                <a:solidFill>
                  <a:srgbClr val="DEDEDE"/>
                </a:solidFill>
                <a:latin typeface="Tahoma"/>
                <a:cs typeface="Tahoma"/>
              </a:rPr>
              <a:t>output</a:t>
            </a:r>
            <a:r>
              <a:rPr sz="950" spc="105" dirty="0">
                <a:solidFill>
                  <a:srgbClr val="DEDEDE"/>
                </a:solidFill>
                <a:latin typeface="Tahoma"/>
                <a:cs typeface="Tahoma"/>
              </a:rPr>
              <a:t>  </a:t>
            </a:r>
            <a:r>
              <a:rPr sz="950" dirty="0">
                <a:solidFill>
                  <a:srgbClr val="DEDEDE"/>
                </a:solidFill>
                <a:latin typeface="Tahoma"/>
                <a:cs typeface="Tahoma"/>
              </a:rPr>
              <a:t>parser</a:t>
            </a:r>
            <a:r>
              <a:rPr sz="950" spc="75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950" dirty="0">
                <a:solidFill>
                  <a:srgbClr val="DEDEDE"/>
                </a:solidFill>
                <a:latin typeface="Tahoma"/>
                <a:cs typeface="Tahoma"/>
              </a:rPr>
              <a:t>like</a:t>
            </a:r>
            <a:r>
              <a:rPr sz="950" spc="135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950" spc="45" dirty="0">
                <a:solidFill>
                  <a:srgbClr val="DEDEDE"/>
                </a:solidFill>
                <a:latin typeface="Tahoma"/>
                <a:cs typeface="Tahoma"/>
              </a:rPr>
              <a:t>JSON</a:t>
            </a:r>
            <a:endParaRPr sz="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Popular</a:t>
            </a:r>
            <a:r>
              <a:rPr spc="-55" dirty="0"/>
              <a:t> </a:t>
            </a:r>
            <a:r>
              <a:rPr spc="-125" dirty="0"/>
              <a:t>Built-</a:t>
            </a:r>
            <a:r>
              <a:rPr dirty="0"/>
              <a:t>in</a:t>
            </a:r>
            <a:r>
              <a:rPr spc="-85" dirty="0"/>
              <a:t> </a:t>
            </a:r>
            <a:r>
              <a:rPr dirty="0"/>
              <a:t>LCEL</a:t>
            </a:r>
            <a:r>
              <a:rPr spc="-45" dirty="0"/>
              <a:t> </a:t>
            </a:r>
            <a:r>
              <a:rPr spc="-10" dirty="0"/>
              <a:t>Chains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1487" y="1509712"/>
          <a:ext cx="11238864" cy="4485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5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6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Chain</a:t>
                      </a:r>
                      <a:r>
                        <a:rPr sz="1500" spc="-6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500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Type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57150" marB="0">
                    <a:lnL w="9525">
                      <a:solidFill>
                        <a:srgbClr val="373737"/>
                      </a:solidFill>
                      <a:prstDash val="solid"/>
                    </a:lnL>
                    <a:lnR w="9525">
                      <a:solidFill>
                        <a:srgbClr val="373737"/>
                      </a:solidFill>
                      <a:prstDash val="solid"/>
                    </a:lnR>
                    <a:lnT w="9525">
                      <a:solidFill>
                        <a:srgbClr val="373737"/>
                      </a:solidFill>
                      <a:prstDash val="solid"/>
                    </a:lnT>
                    <a:lnB w="9525">
                      <a:solidFill>
                        <a:srgbClr val="373737"/>
                      </a:solidFill>
                      <a:prstDash val="solid"/>
                    </a:lnB>
                    <a:solidFill>
                      <a:srgbClr val="2573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Description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57150" marB="0">
                    <a:lnL w="9525">
                      <a:solidFill>
                        <a:srgbClr val="373737"/>
                      </a:solidFill>
                      <a:prstDash val="solid"/>
                    </a:lnL>
                    <a:lnR w="9525">
                      <a:solidFill>
                        <a:srgbClr val="373737"/>
                      </a:solidFill>
                      <a:prstDash val="solid"/>
                    </a:lnR>
                    <a:lnT w="9525">
                      <a:solidFill>
                        <a:srgbClr val="373737"/>
                      </a:solidFill>
                      <a:prstDash val="solid"/>
                    </a:lnT>
                    <a:lnB w="9525">
                      <a:solidFill>
                        <a:srgbClr val="373737"/>
                      </a:solidFill>
                      <a:prstDash val="solid"/>
                    </a:lnB>
                    <a:solidFill>
                      <a:srgbClr val="2573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1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500" u="heavy" spc="-10" dirty="0">
                          <a:solidFill>
                            <a:srgbClr val="0000ED"/>
                          </a:solidFill>
                          <a:uFill>
                            <a:solidFill>
                              <a:srgbClr val="0000ED"/>
                            </a:solidFill>
                          </a:uFill>
                          <a:latin typeface="Tahoma"/>
                          <a:cs typeface="Tahoma"/>
                          <a:hlinkClick r:id="rId2"/>
                        </a:rPr>
                        <a:t>create_stuff_documents_chain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373737"/>
                      </a:solidFill>
                      <a:prstDash val="solid"/>
                    </a:lnL>
                    <a:lnR w="9525">
                      <a:solidFill>
                        <a:srgbClr val="373737"/>
                      </a:solidFill>
                      <a:prstDash val="solid"/>
                    </a:lnR>
                    <a:lnT w="9525">
                      <a:solidFill>
                        <a:srgbClr val="373737"/>
                      </a:solidFill>
                      <a:prstDash val="solid"/>
                    </a:lnT>
                    <a:lnB w="9525">
                      <a:solidFill>
                        <a:srgbClr val="37373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861435" marR="352425" indent="-3501390">
                        <a:lnSpc>
                          <a:spcPts val="1280"/>
                        </a:lnSpc>
                      </a:pP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This</a:t>
                      </a:r>
                      <a:r>
                        <a:rPr sz="1200" spc="-1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chain</a:t>
                      </a:r>
                      <a:r>
                        <a:rPr sz="1200" spc="-10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takes</a:t>
                      </a:r>
                      <a:r>
                        <a:rPr sz="1200" spc="-10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3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list</a:t>
                      </a:r>
                      <a:r>
                        <a:rPr sz="1200" spc="-10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15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documents</a:t>
                      </a:r>
                      <a:r>
                        <a:rPr sz="1200" spc="-1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sz="1200" spc="-1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formats</a:t>
                      </a:r>
                      <a:r>
                        <a:rPr sz="1200" spc="-10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them</a:t>
                      </a:r>
                      <a:r>
                        <a:rPr sz="1200" spc="-13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into</a:t>
                      </a:r>
                      <a:r>
                        <a:rPr sz="1200" spc="-1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2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prompt,</a:t>
                      </a:r>
                      <a:r>
                        <a:rPr sz="1200" spc="-15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sz="1200" spc="-1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3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passes</a:t>
                      </a:r>
                      <a:r>
                        <a:rPr sz="1200" spc="-1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that</a:t>
                      </a:r>
                      <a:r>
                        <a:rPr sz="1200" spc="-10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prompt</a:t>
                      </a:r>
                      <a:r>
                        <a:rPr sz="1200" spc="-1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10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3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an</a:t>
                      </a:r>
                      <a:r>
                        <a:rPr sz="1200" spc="-1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LLM</a:t>
                      </a:r>
                      <a:r>
                        <a:rPr sz="1200" spc="-9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10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generate</a:t>
                      </a:r>
                      <a:r>
                        <a:rPr sz="1200" spc="-15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a </a:t>
                      </a: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response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373737"/>
                      </a:solidFill>
                      <a:prstDash val="solid"/>
                    </a:lnL>
                    <a:lnR w="9525">
                      <a:solidFill>
                        <a:srgbClr val="373737"/>
                      </a:solidFill>
                      <a:prstDash val="solid"/>
                    </a:lnR>
                    <a:lnT w="9525">
                      <a:solidFill>
                        <a:srgbClr val="373737"/>
                      </a:solidFill>
                      <a:prstDash val="solid"/>
                    </a:lnT>
                    <a:lnB w="9525">
                      <a:solidFill>
                        <a:srgbClr val="37373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u="heavy" spc="-10" dirty="0">
                          <a:solidFill>
                            <a:srgbClr val="0000ED"/>
                          </a:solidFill>
                          <a:uFill>
                            <a:solidFill>
                              <a:srgbClr val="0000ED"/>
                            </a:solidFill>
                          </a:uFill>
                          <a:latin typeface="Tahoma"/>
                          <a:cs typeface="Tahoma"/>
                          <a:hlinkClick r:id="rId3"/>
                        </a:rPr>
                        <a:t>create_sql_query_chain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23495" marB="0">
                    <a:lnL w="9525">
                      <a:solidFill>
                        <a:srgbClr val="373737"/>
                      </a:solidFill>
                      <a:prstDash val="solid"/>
                    </a:lnL>
                    <a:lnR w="9525">
                      <a:solidFill>
                        <a:srgbClr val="373737"/>
                      </a:solidFill>
                      <a:prstDash val="solid"/>
                    </a:lnR>
                    <a:lnT w="9525">
                      <a:solidFill>
                        <a:srgbClr val="373737"/>
                      </a:solidFill>
                      <a:prstDash val="solid"/>
                    </a:lnT>
                    <a:lnB w="9525">
                      <a:solidFill>
                        <a:srgbClr val="37373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Create</a:t>
                      </a:r>
                      <a:r>
                        <a:rPr sz="1200" spc="-14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chain</a:t>
                      </a:r>
                      <a:r>
                        <a:rPr sz="1200" spc="-9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that</a:t>
                      </a:r>
                      <a:r>
                        <a:rPr sz="1200" spc="-1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3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generates</a:t>
                      </a:r>
                      <a:r>
                        <a:rPr sz="1200" spc="-1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SQL</a:t>
                      </a:r>
                      <a:r>
                        <a:rPr sz="1200" spc="-12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queries</a:t>
                      </a:r>
                      <a:r>
                        <a:rPr sz="1200" spc="-1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for</a:t>
                      </a:r>
                      <a:r>
                        <a:rPr sz="1200" spc="-15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14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3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given</a:t>
                      </a:r>
                      <a:r>
                        <a:rPr sz="1200" spc="-9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database</a:t>
                      </a:r>
                      <a:r>
                        <a:rPr sz="1200" spc="-14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from</a:t>
                      </a:r>
                      <a:r>
                        <a:rPr sz="1200" spc="-1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natural</a:t>
                      </a:r>
                      <a:r>
                        <a:rPr sz="1200" spc="-1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language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6360" marB="0">
                    <a:lnL w="9525">
                      <a:solidFill>
                        <a:srgbClr val="373737"/>
                      </a:solidFill>
                      <a:prstDash val="solid"/>
                    </a:lnL>
                    <a:lnR w="9525">
                      <a:solidFill>
                        <a:srgbClr val="373737"/>
                      </a:solidFill>
                      <a:prstDash val="solid"/>
                    </a:lnR>
                    <a:lnT w="9525">
                      <a:solidFill>
                        <a:srgbClr val="373737"/>
                      </a:solidFill>
                      <a:prstDash val="solid"/>
                    </a:lnT>
                    <a:lnB w="9525">
                      <a:solidFill>
                        <a:srgbClr val="37373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u="heavy" spc="-10" dirty="0">
                          <a:solidFill>
                            <a:srgbClr val="0000ED"/>
                          </a:solidFill>
                          <a:uFill>
                            <a:solidFill>
                              <a:srgbClr val="0000ED"/>
                            </a:solidFill>
                          </a:uFill>
                          <a:latin typeface="Tahoma"/>
                          <a:cs typeface="Tahoma"/>
                          <a:hlinkClick r:id="rId4"/>
                        </a:rPr>
                        <a:t>create_history_aware_retriever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20320" marB="0">
                    <a:lnL w="9525">
                      <a:solidFill>
                        <a:srgbClr val="373737"/>
                      </a:solidFill>
                      <a:prstDash val="solid"/>
                    </a:lnL>
                    <a:lnR w="9525">
                      <a:solidFill>
                        <a:srgbClr val="373737"/>
                      </a:solidFill>
                      <a:prstDash val="solid"/>
                    </a:lnR>
                    <a:lnT w="9525">
                      <a:solidFill>
                        <a:srgbClr val="373737"/>
                      </a:solidFill>
                      <a:prstDash val="solid"/>
                    </a:lnT>
                    <a:lnB w="9525">
                      <a:solidFill>
                        <a:srgbClr val="37373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027555" marR="287020" indent="-1734185">
                        <a:lnSpc>
                          <a:spcPts val="1280"/>
                        </a:lnSpc>
                      </a:pP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This</a:t>
                      </a:r>
                      <a:r>
                        <a:rPr sz="1200" spc="-10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chain</a:t>
                      </a:r>
                      <a:r>
                        <a:rPr sz="1200" spc="-1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takes</a:t>
                      </a:r>
                      <a:r>
                        <a:rPr sz="1200" spc="-1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1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14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conversation</a:t>
                      </a:r>
                      <a:r>
                        <a:rPr sz="1200" spc="-9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history</a:t>
                      </a:r>
                      <a:r>
                        <a:rPr sz="1200" spc="-13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sz="1200" spc="-10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then</a:t>
                      </a:r>
                      <a:r>
                        <a:rPr sz="1200" spc="-9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3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uses</a:t>
                      </a:r>
                      <a:r>
                        <a:rPr sz="1200" spc="-10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that</a:t>
                      </a:r>
                      <a:r>
                        <a:rPr sz="1200" spc="-10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9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generate</a:t>
                      </a:r>
                      <a:r>
                        <a:rPr sz="1200" spc="-14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rephrased</a:t>
                      </a:r>
                      <a:r>
                        <a:rPr sz="1200" spc="-10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3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search</a:t>
                      </a:r>
                      <a:r>
                        <a:rPr sz="1200" spc="-1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query</a:t>
                      </a:r>
                      <a:r>
                        <a:rPr sz="1200" spc="-12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if</a:t>
                      </a:r>
                      <a:r>
                        <a:rPr sz="1200" spc="-14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4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needed,</a:t>
                      </a:r>
                      <a:r>
                        <a:rPr sz="1200" spc="-14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which</a:t>
                      </a:r>
                      <a:r>
                        <a:rPr sz="1200" spc="-1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is passed</a:t>
                      </a:r>
                      <a:r>
                        <a:rPr sz="1200" spc="-9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8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13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underlying</a:t>
                      </a:r>
                      <a:r>
                        <a:rPr sz="1200" spc="-114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retriever</a:t>
                      </a:r>
                      <a:r>
                        <a:rPr sz="1200" spc="-14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8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retrieve</a:t>
                      </a:r>
                      <a:r>
                        <a:rPr sz="1200" spc="-13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relevant</a:t>
                      </a:r>
                      <a:r>
                        <a:rPr sz="1200" spc="-9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documents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29209" marB="0">
                    <a:lnL w="9525">
                      <a:solidFill>
                        <a:srgbClr val="373737"/>
                      </a:solidFill>
                      <a:prstDash val="solid"/>
                    </a:lnL>
                    <a:lnR w="9525">
                      <a:solidFill>
                        <a:srgbClr val="373737"/>
                      </a:solidFill>
                      <a:prstDash val="solid"/>
                    </a:lnR>
                    <a:lnT w="9525">
                      <a:solidFill>
                        <a:srgbClr val="373737"/>
                      </a:solidFill>
                      <a:prstDash val="solid"/>
                    </a:lnT>
                    <a:lnB w="9525">
                      <a:solidFill>
                        <a:srgbClr val="37373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1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500" u="heavy" spc="-10" dirty="0">
                          <a:solidFill>
                            <a:srgbClr val="0000ED"/>
                          </a:solidFill>
                          <a:uFill>
                            <a:solidFill>
                              <a:srgbClr val="0000ED"/>
                            </a:solidFill>
                          </a:uFill>
                          <a:latin typeface="Tahoma"/>
                          <a:cs typeface="Tahoma"/>
                          <a:hlinkClick r:id="rId5"/>
                        </a:rPr>
                        <a:t>create_retrieval_chain</a:t>
                      </a:r>
                      <a:endParaRPr sz="15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373737"/>
                      </a:solidFill>
                      <a:prstDash val="solid"/>
                    </a:lnL>
                    <a:lnR w="9525">
                      <a:solidFill>
                        <a:srgbClr val="373737"/>
                      </a:solidFill>
                      <a:prstDash val="solid"/>
                    </a:lnR>
                    <a:lnT w="9525">
                      <a:solidFill>
                        <a:srgbClr val="373737"/>
                      </a:solidFill>
                      <a:prstDash val="solid"/>
                    </a:lnT>
                    <a:lnB w="9525">
                      <a:solidFill>
                        <a:srgbClr val="37373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932305" marR="229870" indent="-1691639">
                        <a:lnSpc>
                          <a:spcPts val="1280"/>
                        </a:lnSpc>
                      </a:pP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This</a:t>
                      </a:r>
                      <a:r>
                        <a:rPr sz="1200" spc="-1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is</a:t>
                      </a:r>
                      <a:r>
                        <a:rPr sz="1200" spc="-10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2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standard</a:t>
                      </a:r>
                      <a:r>
                        <a:rPr sz="1200" spc="-1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RAG</a:t>
                      </a:r>
                      <a:r>
                        <a:rPr sz="1200" spc="-9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3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chain.</a:t>
                      </a:r>
                      <a:r>
                        <a:rPr sz="1200" spc="-14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It</a:t>
                      </a:r>
                      <a:r>
                        <a:rPr sz="1200" spc="-1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takes</a:t>
                      </a:r>
                      <a:r>
                        <a:rPr sz="1200" spc="-10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2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user</a:t>
                      </a:r>
                      <a:r>
                        <a:rPr sz="1200" spc="-15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query</a:t>
                      </a:r>
                      <a:r>
                        <a:rPr sz="1200" spc="-13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sz="1200" spc="-1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3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passes</a:t>
                      </a:r>
                      <a:r>
                        <a:rPr sz="1200" spc="-10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it</a:t>
                      </a:r>
                      <a:r>
                        <a:rPr sz="1200" spc="-1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1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15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retriever</a:t>
                      </a:r>
                      <a:r>
                        <a:rPr sz="1200" spc="-15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10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fetch</a:t>
                      </a:r>
                      <a:r>
                        <a:rPr sz="1200" spc="-1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relevant</a:t>
                      </a:r>
                      <a:r>
                        <a:rPr sz="1200" spc="-10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context</a:t>
                      </a:r>
                      <a:r>
                        <a:rPr sz="1200" spc="-1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documents.</a:t>
                      </a:r>
                      <a:r>
                        <a:rPr sz="1200" spc="-14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The </a:t>
                      </a: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query</a:t>
                      </a:r>
                      <a:r>
                        <a:rPr sz="1200" spc="-14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sz="1200" spc="-1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context</a:t>
                      </a:r>
                      <a:r>
                        <a:rPr sz="1200" spc="-114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are</a:t>
                      </a:r>
                      <a:r>
                        <a:rPr sz="1200" spc="-15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then</a:t>
                      </a:r>
                      <a:r>
                        <a:rPr sz="1200" spc="-10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passed</a:t>
                      </a:r>
                      <a:r>
                        <a:rPr sz="1200" spc="-114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10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3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an</a:t>
                      </a:r>
                      <a:r>
                        <a:rPr sz="1200" spc="-1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LLM</a:t>
                      </a:r>
                      <a:r>
                        <a:rPr sz="1200" spc="-9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10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generate</a:t>
                      </a:r>
                      <a:r>
                        <a:rPr sz="1200" spc="-15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5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3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373737"/>
                          </a:solidFill>
                          <a:latin typeface="Tahoma"/>
                          <a:cs typeface="Tahoma"/>
                        </a:rPr>
                        <a:t>response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373737"/>
                      </a:solidFill>
                      <a:prstDash val="solid"/>
                    </a:lnL>
                    <a:lnR w="9525">
                      <a:solidFill>
                        <a:srgbClr val="373737"/>
                      </a:solidFill>
                      <a:prstDash val="solid"/>
                    </a:lnR>
                    <a:lnT w="9525">
                      <a:solidFill>
                        <a:srgbClr val="373737"/>
                      </a:solidFill>
                      <a:prstDash val="solid"/>
                    </a:lnT>
                    <a:lnB w="9525">
                      <a:solidFill>
                        <a:srgbClr val="37373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25174" y="6391274"/>
            <a:ext cx="1123949" cy="3238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Custom</a:t>
            </a:r>
            <a:r>
              <a:rPr spc="-55" dirty="0"/>
              <a:t> </a:t>
            </a:r>
            <a:r>
              <a:rPr dirty="0"/>
              <a:t>LCEL</a:t>
            </a:r>
            <a:r>
              <a:rPr spc="-15" dirty="0"/>
              <a:t> </a:t>
            </a:r>
            <a:r>
              <a:rPr spc="-10" dirty="0"/>
              <a:t>Chains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5174" y="6391274"/>
            <a:ext cx="1123949" cy="3238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8724" y="2218852"/>
            <a:ext cx="105731" cy="1057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8724" y="3095152"/>
            <a:ext cx="105731" cy="1057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05424" y="3439992"/>
            <a:ext cx="80042" cy="829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05424" y="3763842"/>
            <a:ext cx="80042" cy="829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05424" y="4084357"/>
            <a:ext cx="80042" cy="8004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8724" y="4609627"/>
            <a:ext cx="105731" cy="10573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288259" y="2074227"/>
            <a:ext cx="643699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800"/>
              </a:lnSpc>
              <a:spcBef>
                <a:spcPts val="95"/>
              </a:spcBef>
            </a:pPr>
            <a:r>
              <a:rPr sz="1900" spc="95" dirty="0">
                <a:solidFill>
                  <a:srgbClr val="FFFFFF"/>
                </a:solidFill>
                <a:latin typeface="Tahoma"/>
                <a:cs typeface="Tahoma"/>
              </a:rPr>
              <a:t>Any</a:t>
            </a:r>
            <a:r>
              <a:rPr sz="19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custom</a:t>
            </a:r>
            <a:r>
              <a:rPr sz="19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85" dirty="0">
                <a:solidFill>
                  <a:srgbClr val="FFFFFF"/>
                </a:solidFill>
                <a:latin typeface="Tahoma"/>
                <a:cs typeface="Tahoma"/>
              </a:rPr>
              <a:t>LCEL</a:t>
            </a:r>
            <a:r>
              <a:rPr sz="19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chain</a:t>
            </a:r>
            <a:r>
              <a:rPr sz="19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9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9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85" dirty="0">
                <a:solidFill>
                  <a:srgbClr val="FFFFFF"/>
                </a:solidFill>
                <a:latin typeface="Tahoma"/>
                <a:cs typeface="Tahoma"/>
              </a:rPr>
              <a:t>built</a:t>
            </a:r>
            <a:r>
              <a:rPr sz="19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6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9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FFFFFF"/>
                </a:solidFill>
                <a:latin typeface="Tahoma"/>
                <a:cs typeface="Tahoma"/>
              </a:rPr>
              <a:t>stacking</a:t>
            </a:r>
            <a:r>
              <a:rPr sz="19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35" dirty="0">
                <a:solidFill>
                  <a:srgbClr val="FFFFFF"/>
                </a:solidFill>
                <a:latin typeface="Tahoma"/>
                <a:cs typeface="Tahoma"/>
              </a:rPr>
              <a:t>runnables </a:t>
            </a:r>
            <a:r>
              <a:rPr sz="1900" spc="9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9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9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pipe</a:t>
            </a:r>
            <a:r>
              <a:rPr sz="19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‘|’</a:t>
            </a:r>
            <a:r>
              <a:rPr sz="19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FFFFFF"/>
                </a:solidFill>
                <a:latin typeface="Tahoma"/>
                <a:cs typeface="Tahoma"/>
              </a:rPr>
              <a:t>operator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88259" y="2869470"/>
            <a:ext cx="4338955" cy="137160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900" spc="65" dirty="0">
                <a:solidFill>
                  <a:srgbClr val="FFFFFF"/>
                </a:solidFill>
                <a:latin typeface="Tahoma"/>
                <a:cs typeface="Tahoma"/>
              </a:rPr>
              <a:t>Popular</a:t>
            </a:r>
            <a:r>
              <a:rPr sz="19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chains</a:t>
            </a:r>
            <a:r>
              <a:rPr sz="19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55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19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95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19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FFFFFF"/>
                </a:solidFill>
                <a:latin typeface="Tahoma"/>
                <a:cs typeface="Tahoma"/>
              </a:rPr>
              <a:t>explore</a:t>
            </a:r>
            <a:r>
              <a:rPr sz="19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Tahoma"/>
                <a:cs typeface="Tahoma"/>
              </a:rPr>
              <a:t>include:</a:t>
            </a:r>
            <a:endParaRPr sz="1900">
              <a:latin typeface="Tahoma"/>
              <a:cs typeface="Tahoma"/>
            </a:endParaRPr>
          </a:p>
          <a:p>
            <a:pPr marL="213360">
              <a:lnSpc>
                <a:spcPct val="100000"/>
              </a:lnSpc>
              <a:spcBef>
                <a:spcPts val="645"/>
              </a:spcBef>
            </a:pPr>
            <a:r>
              <a:rPr sz="1450" spc="105" dirty="0">
                <a:solidFill>
                  <a:srgbClr val="DEDEDE"/>
                </a:solidFill>
                <a:latin typeface="Tahoma"/>
                <a:cs typeface="Tahoma"/>
              </a:rPr>
              <a:t>LLM</a:t>
            </a:r>
            <a:r>
              <a:rPr sz="1450" spc="-85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1450" spc="50" dirty="0">
                <a:solidFill>
                  <a:srgbClr val="DEDEDE"/>
                </a:solidFill>
                <a:latin typeface="Tahoma"/>
                <a:cs typeface="Tahoma"/>
              </a:rPr>
              <a:t>Chain</a:t>
            </a:r>
            <a:endParaRPr sz="1450">
              <a:latin typeface="Tahoma"/>
              <a:cs typeface="Tahoma"/>
            </a:endParaRPr>
          </a:p>
          <a:p>
            <a:pPr marL="213360" marR="2416175">
              <a:lnSpc>
                <a:spcPct val="146600"/>
              </a:lnSpc>
            </a:pPr>
            <a:r>
              <a:rPr sz="1450" spc="55" dirty="0">
                <a:solidFill>
                  <a:srgbClr val="DEDEDE"/>
                </a:solidFill>
                <a:latin typeface="Tahoma"/>
                <a:cs typeface="Tahoma"/>
              </a:rPr>
              <a:t>Conversation</a:t>
            </a:r>
            <a:r>
              <a:rPr sz="1450" spc="-60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1450" spc="50" dirty="0">
                <a:solidFill>
                  <a:srgbClr val="DEDEDE"/>
                </a:solidFill>
                <a:latin typeface="Tahoma"/>
                <a:cs typeface="Tahoma"/>
              </a:rPr>
              <a:t>Chain </a:t>
            </a:r>
            <a:r>
              <a:rPr sz="1450" spc="155" dirty="0">
                <a:solidFill>
                  <a:srgbClr val="DEDEDE"/>
                </a:solidFill>
                <a:latin typeface="Tahoma"/>
                <a:cs typeface="Tahoma"/>
              </a:rPr>
              <a:t>QA</a:t>
            </a:r>
            <a:r>
              <a:rPr sz="1450" spc="-45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1450" spc="130" dirty="0">
                <a:solidFill>
                  <a:srgbClr val="DEDEDE"/>
                </a:solidFill>
                <a:latin typeface="Tahoma"/>
                <a:cs typeface="Tahoma"/>
              </a:rPr>
              <a:t>RAG</a:t>
            </a:r>
            <a:r>
              <a:rPr sz="1450" spc="-45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1450" spc="40" dirty="0">
                <a:solidFill>
                  <a:srgbClr val="DEDEDE"/>
                </a:solidFill>
                <a:latin typeface="Tahoma"/>
                <a:cs typeface="Tahoma"/>
              </a:rPr>
              <a:t>Chain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88259" y="4455477"/>
            <a:ext cx="612521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800"/>
              </a:lnSpc>
              <a:spcBef>
                <a:spcPts val="95"/>
              </a:spcBef>
            </a:pPr>
            <a:r>
              <a:rPr sz="1900" spc="165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95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19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also</a:t>
            </a:r>
            <a:r>
              <a:rPr sz="19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50" dirty="0">
                <a:solidFill>
                  <a:srgbClr val="FFFFFF"/>
                </a:solidFill>
                <a:latin typeface="Tahoma"/>
                <a:cs typeface="Tahoma"/>
              </a:rPr>
              <a:t>explore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 more</a:t>
            </a:r>
            <a:r>
              <a:rPr sz="19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complex</a:t>
            </a:r>
            <a:r>
              <a:rPr sz="19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chains</a:t>
            </a:r>
            <a:r>
              <a:rPr sz="19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5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9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9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Tahoma"/>
                <a:cs typeface="Tahoma"/>
              </a:rPr>
              <a:t>separate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course</a:t>
            </a:r>
            <a:r>
              <a:rPr sz="19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9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145" dirty="0">
                <a:solidFill>
                  <a:srgbClr val="FFFFFF"/>
                </a:solidFill>
                <a:latin typeface="Tahoma"/>
                <a:cs typeface="Tahoma"/>
              </a:rPr>
              <a:t>RAG</a:t>
            </a:r>
            <a:r>
              <a:rPr sz="19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FFFFFF"/>
                </a:solidFill>
                <a:latin typeface="Tahoma"/>
                <a:cs typeface="Tahoma"/>
              </a:rPr>
              <a:t>systems</a:t>
            </a:r>
            <a:r>
              <a:rPr sz="19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9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9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00" spc="35" dirty="0">
                <a:solidFill>
                  <a:srgbClr val="FFFFFF"/>
                </a:solidFill>
                <a:latin typeface="Tahoma"/>
                <a:cs typeface="Tahoma"/>
              </a:rPr>
              <a:t>LangChain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52625" y="2381249"/>
            <a:ext cx="886460" cy="523875"/>
          </a:xfrm>
          <a:prstGeom prst="rect">
            <a:avLst/>
          </a:prstGeom>
          <a:solidFill>
            <a:srgbClr val="2573EC"/>
          </a:solidFill>
        </p:spPr>
        <p:txBody>
          <a:bodyPr vert="horz" wrap="square" lIns="0" tIns="133350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1050"/>
              </a:spcBef>
            </a:pPr>
            <a:r>
              <a:rPr sz="1500" spc="-10" dirty="0">
                <a:solidFill>
                  <a:srgbClr val="DEDEDE"/>
                </a:solidFill>
                <a:latin typeface="Tahoma"/>
                <a:cs typeface="Tahoma"/>
              </a:rPr>
              <a:t>Chain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33482" y="2895639"/>
            <a:ext cx="3562985" cy="952500"/>
            <a:chOff x="733482" y="2895639"/>
            <a:chExt cx="3562985" cy="952500"/>
          </a:xfrm>
        </p:grpSpPr>
        <p:sp>
          <p:nvSpPr>
            <p:cNvPr id="15" name="object 15"/>
            <p:cNvSpPr/>
            <p:nvPr/>
          </p:nvSpPr>
          <p:spPr>
            <a:xfrm>
              <a:off x="2390774" y="2905124"/>
              <a:ext cx="1829435" cy="782320"/>
            </a:xfrm>
            <a:custGeom>
              <a:avLst/>
              <a:gdLst/>
              <a:ahLst/>
              <a:cxnLst/>
              <a:rect l="l" t="t" r="r" b="b"/>
              <a:pathLst>
                <a:path w="1829435" h="782320">
                  <a:moveTo>
                    <a:pt x="0" y="0"/>
                  </a:moveTo>
                  <a:lnTo>
                    <a:pt x="0" y="612889"/>
                  </a:lnTo>
                  <a:lnTo>
                    <a:pt x="1828877" y="612889"/>
                  </a:lnTo>
                  <a:lnTo>
                    <a:pt x="1828877" y="781772"/>
                  </a:lnTo>
                </a:path>
              </a:pathLst>
            </a:custGeom>
            <a:ln w="18970">
              <a:solidFill>
                <a:srgbClr val="257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43446" y="3677394"/>
              <a:ext cx="152410" cy="15168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33820" y="3514724"/>
              <a:ext cx="152257" cy="31430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09624" y="3514724"/>
              <a:ext cx="1572260" cy="191770"/>
            </a:xfrm>
            <a:custGeom>
              <a:avLst/>
              <a:gdLst/>
              <a:ahLst/>
              <a:cxnLst/>
              <a:rect l="l" t="t" r="r" b="b"/>
              <a:pathLst>
                <a:path w="1572260" h="191770">
                  <a:moveTo>
                    <a:pt x="1571749" y="0"/>
                  </a:moveTo>
                  <a:lnTo>
                    <a:pt x="0" y="0"/>
                  </a:lnTo>
                  <a:lnTo>
                    <a:pt x="0" y="191575"/>
                  </a:lnTo>
                </a:path>
              </a:pathLst>
            </a:custGeom>
            <a:ln w="18904">
              <a:solidFill>
                <a:srgbClr val="257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3482" y="3696813"/>
              <a:ext cx="152285" cy="15128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4545" y="3533774"/>
              <a:ext cx="152257" cy="314306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01650" y="4044950"/>
            <a:ext cx="6521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45" dirty="0">
                <a:solidFill>
                  <a:srgbClr val="DEDEDE"/>
                </a:solidFill>
                <a:latin typeface="Tahoma"/>
                <a:cs typeface="Tahoma"/>
              </a:rPr>
              <a:t>LLMChain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01749" y="4044950"/>
            <a:ext cx="125285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DEDEDE"/>
                </a:solidFill>
                <a:latin typeface="Tahoma"/>
                <a:cs typeface="Tahoma"/>
              </a:rPr>
              <a:t>Conversation</a:t>
            </a:r>
            <a:r>
              <a:rPr sz="1050" spc="165" dirty="0">
                <a:solidFill>
                  <a:srgbClr val="DEDEDE"/>
                </a:solidFill>
                <a:latin typeface="Tahoma"/>
                <a:cs typeface="Tahoma"/>
              </a:rPr>
              <a:t>  </a:t>
            </a:r>
            <a:r>
              <a:rPr sz="1050" spc="-20" dirty="0">
                <a:solidFill>
                  <a:srgbClr val="DEDEDE"/>
                </a:solidFill>
                <a:latin typeface="Tahoma"/>
                <a:cs typeface="Tahoma"/>
              </a:rPr>
              <a:t>chain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97174" y="4044950"/>
            <a:ext cx="90995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90" dirty="0">
                <a:solidFill>
                  <a:srgbClr val="DEDEDE"/>
                </a:solidFill>
                <a:latin typeface="Tahoma"/>
                <a:cs typeface="Tahoma"/>
              </a:rPr>
              <a:t>QA</a:t>
            </a:r>
            <a:r>
              <a:rPr sz="1050" spc="-20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1050" spc="80" dirty="0">
                <a:solidFill>
                  <a:srgbClr val="DEDEDE"/>
                </a:solidFill>
                <a:latin typeface="Tahoma"/>
                <a:cs typeface="Tahoma"/>
              </a:rPr>
              <a:t>RAG</a:t>
            </a:r>
            <a:r>
              <a:rPr sz="1050" spc="-75" dirty="0">
                <a:solidFill>
                  <a:srgbClr val="DEDEDE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DEDEDE"/>
                </a:solidFill>
                <a:latin typeface="Tahoma"/>
                <a:cs typeface="Tahoma"/>
              </a:rPr>
              <a:t>chain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35425" y="4044950"/>
            <a:ext cx="36639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70" dirty="0">
                <a:solidFill>
                  <a:srgbClr val="DEDEDE"/>
                </a:solidFill>
                <a:latin typeface="Tahoma"/>
                <a:cs typeface="Tahoma"/>
              </a:rPr>
              <a:t>...........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E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776</Words>
  <Application>Microsoft Office PowerPoint</Application>
  <PresentationFormat>Widescreen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Lucida Console</vt:lpstr>
      <vt:lpstr>Roboto</vt:lpstr>
      <vt:lpstr>Tahoma</vt:lpstr>
      <vt:lpstr>Times New Roman</vt:lpstr>
      <vt:lpstr>Office Theme</vt:lpstr>
      <vt:lpstr>Legacy and LCEL Chains</vt:lpstr>
      <vt:lpstr>LangChain Legacy Chains</vt:lpstr>
      <vt:lpstr>LangChain Legacy Chains</vt:lpstr>
      <vt:lpstr>LangChain Legacy Chains</vt:lpstr>
      <vt:lpstr>Popular Legacy Chains</vt:lpstr>
      <vt:lpstr>LangChain Expression Language - LCEL Chains</vt:lpstr>
      <vt:lpstr>LangChain Expression Language - LCEL Chains</vt:lpstr>
      <vt:lpstr>Popular Built-in LCEL Chains</vt:lpstr>
      <vt:lpstr>Custom LCEL Chains</vt:lpstr>
      <vt:lpstr>LCEL Advantages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pinak ai</dc:creator>
  <cp:lastModifiedBy>pinak ai</cp:lastModifiedBy>
  <cp:revision>1</cp:revision>
  <dcterms:created xsi:type="dcterms:W3CDTF">2025-01-17T02:44:00Z</dcterms:created>
  <dcterms:modified xsi:type="dcterms:W3CDTF">2025-01-17T02:54:12Z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2024-06-13T00:00:00Z</vt:filetime>
  </property>
  <property fmtid="{D5CDD505-2E9C-101B-9397-08002B2CF9AE}" pid="3" name="Producer">
    <vt:lpwstr>pdfjs v2.4.7 (github.com/rkusa/pdfjs)</vt:lpwstr>
  </property>
  <property fmtid="{D5CDD505-2E9C-101B-9397-08002B2CF9AE}" pid="4" name="LastSaved">
    <vt:filetime>2024-06-13T00:00:00Z</vt:filetime>
  </property>
</Properties>
</file>