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06" d="100"/>
          <a:sy n="106" d="100"/>
        </p:scale>
        <p:origin x="63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5F0-0228-45A8-8619-11DA5095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1AC1B-2203-4F9A-9189-81680D9ED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261F-9A00-4096-B72D-BFFA7087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25CA-15B5-46A7-92D7-E8E676AB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E083-164F-4F4D-9C64-F14387A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FA5F-5555-436A-907B-6758A78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5189-F529-4A94-93CB-FF1BEB34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3F05-1470-45A0-895D-5D307099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6842-A07A-49C7-BE2B-12212E2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689B-5569-4199-BDE3-99D6AD8B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38B9A-1BFF-4BD6-B2E9-8DD7F5529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18BEB-CA23-44EA-B2C6-B812D3D25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F6D8-AFAD-463C-81A1-B27C723E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A309-8D4A-4ECA-9F59-8B333118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4D1D-88CC-42D4-8444-231297A9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BAAE-A926-42AF-A2B3-F299C0FD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71AA-3253-4500-A87D-BF988D0C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F10F1-2607-422C-847E-61B49A86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8A62-013A-4763-A95A-E3F0755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D1A6-134B-4D8E-84E4-61BE18E3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7B9B-946D-4EE0-AD39-BCA56E6A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8333-0389-4A7C-A910-411D230C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D9E5-8BE6-4D7A-946D-A631903A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7A08-3EE8-44EE-B63D-5FE3CC4F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D3C5-64D2-4A55-836E-0F46C4CF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9AE-F305-40EE-8B6A-88F9BA2F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9552-05FC-46B7-A1A5-D15D99F3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7A13-58A6-49C4-8E77-E2DDC187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D6A3-4129-4D68-9E52-7A86AF70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FBFB-601E-490D-ADED-DA7959DE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5411-5817-46C1-8074-08164F8A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B589-2105-40FB-9B26-BF2D3D06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2DC3-B873-4A15-9CE9-596DF2DB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0A6B7-BD3B-466D-ACEF-6E1C2B78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E2198-EAA3-4ECF-ACB9-06E1A966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989AD-2340-47F3-8C3B-794F138C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CF014-0D9B-466C-82A9-6BE9592B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E0876-FEC4-4FAA-8AF9-82B275CC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D190C-28E8-4A8E-84E3-D3C235F7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0543-92B9-4761-BE55-564F7DD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65EF0-5450-4556-9F25-1DD11990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03BA2-9CDF-46C1-B6F0-1D88770C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64DEE-1A03-499F-939D-074CF03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31B9B-3460-4042-9C16-78CC8944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32EAA-A1F2-4CE1-910C-B190A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4ED2-8C33-4409-BE46-E1D8D6C5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8A71-A74E-496D-BF59-287CC357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577E-B933-4AA9-BB14-FC4A0CAA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A35E-63CC-44F6-8366-56AE1837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BBE2-8E82-4549-BCC9-2DD6BCA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A13A-A055-4A40-A54E-2A24743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C735-FEB5-45DB-8401-27BDFCA5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31B-3BB8-4290-8F35-3868D71A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72EED-2487-4B8D-93EB-889BEC5CF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8505-EAB0-4410-B8A5-AAB365E2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A6B8-D9A5-4C2A-A61D-4558FB8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2109-951F-4F75-8B86-1CC9BE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37ED-360E-44B0-9060-257DC591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F2CC2-CD15-44F5-BE82-47F56332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5997-B75C-40DD-9ACE-9A26F59C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D6D2-A25C-4F90-A275-FD273AE88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835D-DBF6-4F26-B9C0-834071870C4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B673-9939-428E-955F-F38A48F0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5785-07A1-4955-B130-1FD56EE2F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6E36-D151-4D56-8730-C16AC9ED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www.pngall.com/website-png/download/37689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freepngimg.com/png/71657-format-computer-file-pdf-document-icon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BBC0BEF-F3CA-42C1-9482-4A5E14E818DF}"/>
              </a:ext>
            </a:extLst>
          </p:cNvPr>
          <p:cNvSpPr/>
          <p:nvPr/>
        </p:nvSpPr>
        <p:spPr>
          <a:xfrm>
            <a:off x="4603272" y="1882070"/>
            <a:ext cx="1920012" cy="3282949"/>
          </a:xfrm>
          <a:prstGeom prst="roundRect">
            <a:avLst>
              <a:gd name="adj" fmla="val 4872"/>
            </a:avLst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CFFF3A-D663-4735-BCCF-A65652DDB760}"/>
              </a:ext>
            </a:extLst>
          </p:cNvPr>
          <p:cNvSpPr/>
          <p:nvPr/>
        </p:nvSpPr>
        <p:spPr>
          <a:xfrm>
            <a:off x="6966555" y="1866567"/>
            <a:ext cx="1920012" cy="3282949"/>
          </a:xfrm>
          <a:prstGeom prst="roundRect">
            <a:avLst>
              <a:gd name="adj" fmla="val 4872"/>
            </a:avLst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0491F-77A6-4831-8EC2-17BB2FF887E8}"/>
              </a:ext>
            </a:extLst>
          </p:cNvPr>
          <p:cNvSpPr/>
          <p:nvPr/>
        </p:nvSpPr>
        <p:spPr>
          <a:xfrm>
            <a:off x="2262076" y="1866567"/>
            <a:ext cx="1920012" cy="3282949"/>
          </a:xfrm>
          <a:prstGeom prst="roundRect">
            <a:avLst>
              <a:gd name="adj" fmla="val 4872"/>
            </a:avLst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ED290-0F2A-4B7A-A216-93CD257E01D8}"/>
              </a:ext>
            </a:extLst>
          </p:cNvPr>
          <p:cNvSpPr txBox="1"/>
          <p:nvPr/>
        </p:nvSpPr>
        <p:spPr>
          <a:xfrm>
            <a:off x="2366085" y="2314176"/>
            <a:ext cx="192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200" dirty="0"/>
              <a:t>Text: md, RST, ascii</a:t>
            </a:r>
          </a:p>
          <a:p>
            <a:r>
              <a:rPr lang="en-US" sz="1200" dirty="0"/>
              <a:t>Code comments</a:t>
            </a:r>
          </a:p>
          <a:p>
            <a:r>
              <a:rPr lang="en-US" sz="1200" dirty="0"/>
              <a:t>JSON, XML, HTML</a:t>
            </a:r>
          </a:p>
          <a:p>
            <a:r>
              <a:rPr lang="en-US" sz="1200" dirty="0"/>
              <a:t>Etc.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34576-6E6E-4978-B040-769BD70C509E}"/>
              </a:ext>
            </a:extLst>
          </p:cNvPr>
          <p:cNvSpPr txBox="1"/>
          <p:nvPr/>
        </p:nvSpPr>
        <p:spPr>
          <a:xfrm>
            <a:off x="2422116" y="2004009"/>
            <a:ext cx="1736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Create, extract, massage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B863C-F3C9-4308-905A-E222A24E322A}"/>
              </a:ext>
            </a:extLst>
          </p:cNvPr>
          <p:cNvSpPr txBox="1"/>
          <p:nvPr/>
        </p:nvSpPr>
        <p:spPr>
          <a:xfrm>
            <a:off x="4929127" y="2004009"/>
            <a:ext cx="124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Automate builds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402396-F34A-4000-B70E-7D48FB38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6083" y="3471945"/>
            <a:ext cx="401555" cy="401555"/>
          </a:xfrm>
          <a:prstGeom prst="rect">
            <a:avLst/>
          </a:prstGeom>
        </p:spPr>
      </p:pic>
      <p:pic>
        <p:nvPicPr>
          <p:cNvPr id="21" name="Picture 20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F20855E1-5B41-4144-9B7E-3F00C17F5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84672" y="3457904"/>
            <a:ext cx="525770" cy="3944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DCDFC6-F486-47E6-87D8-30EF0BCA8F23}"/>
              </a:ext>
            </a:extLst>
          </p:cNvPr>
          <p:cNvSpPr txBox="1"/>
          <p:nvPr/>
        </p:nvSpPr>
        <p:spPr>
          <a:xfrm>
            <a:off x="7229543" y="2007038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Customer-facing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7AD63-992B-453C-BBCF-DC5CA7B603BD}"/>
              </a:ext>
            </a:extLst>
          </p:cNvPr>
          <p:cNvSpPr txBox="1"/>
          <p:nvPr/>
        </p:nvSpPr>
        <p:spPr>
          <a:xfrm>
            <a:off x="4685492" y="2272283"/>
            <a:ext cx="18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200" dirty="0"/>
              <a:t>Source control (GIT)</a:t>
            </a:r>
          </a:p>
          <a:p>
            <a:r>
              <a:rPr lang="en-US" sz="1200" dirty="0"/>
              <a:t>FTP</a:t>
            </a:r>
          </a:p>
          <a:p>
            <a:r>
              <a:rPr lang="en-US" sz="1200" dirty="0"/>
              <a:t>Staging server</a:t>
            </a:r>
          </a:p>
          <a:p>
            <a:r>
              <a:rPr lang="en-US" sz="1200" dirty="0"/>
              <a:t>Web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C7F6D-B98B-4345-9EE1-F2258FFAA7DC}"/>
              </a:ext>
            </a:extLst>
          </p:cNvPr>
          <p:cNvSpPr txBox="1"/>
          <p:nvPr/>
        </p:nvSpPr>
        <p:spPr>
          <a:xfrm>
            <a:off x="7162370" y="2323117"/>
            <a:ext cx="896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200" dirty="0"/>
              <a:t>Web</a:t>
            </a:r>
          </a:p>
          <a:p>
            <a:r>
              <a:rPr lang="en-US" sz="1200" dirty="0"/>
              <a:t>PDF</a:t>
            </a:r>
          </a:p>
          <a:p>
            <a:r>
              <a:rPr lang="en-US" sz="1200" dirty="0"/>
              <a:t>Print</a:t>
            </a:r>
          </a:p>
          <a:p>
            <a:r>
              <a:rPr lang="en-US" sz="1200" dirty="0"/>
              <a:t>Apps</a:t>
            </a:r>
          </a:p>
        </p:txBody>
      </p:sp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E3A6FC6F-7136-484D-A466-442AAC73F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2217" y="3485147"/>
            <a:ext cx="403893" cy="403893"/>
          </a:xfrm>
          <a:prstGeom prst="rect">
            <a:avLst/>
          </a:prstGeom>
        </p:spPr>
      </p:pic>
      <p:pic>
        <p:nvPicPr>
          <p:cNvPr id="32" name="Graphic 31" descr="Document with solid fill">
            <a:extLst>
              <a:ext uri="{FF2B5EF4-FFF2-40B4-BE49-F238E27FC236}">
                <a16:creationId xmlns:a16="http://schemas.microsoft.com/office/drawing/2014/main" id="{E6EF660A-803C-4392-9E7A-5B5D58C393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6170" y="3485147"/>
            <a:ext cx="392289" cy="392289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7B8419B0-D389-46C8-9279-35C06F293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2201" y="3506019"/>
            <a:ext cx="357277" cy="357277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58F6BFB0-189A-4BF7-82C9-CB22270743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94769" y="3457904"/>
            <a:ext cx="401555" cy="401555"/>
          </a:xfrm>
          <a:prstGeom prst="rect">
            <a:avLst/>
          </a:prstGeom>
        </p:spPr>
      </p:pic>
      <p:pic>
        <p:nvPicPr>
          <p:cNvPr id="39" name="Graphic 38" descr="Gears with solid fill">
            <a:extLst>
              <a:ext uri="{FF2B5EF4-FFF2-40B4-BE49-F238E27FC236}">
                <a16:creationId xmlns:a16="http://schemas.microsoft.com/office/drawing/2014/main" id="{007B4844-9C66-4131-8CFD-B22CCE8DD3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27290" y="3197923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780311-7A93-426B-B429-3CF5A6BD65F2}"/>
              </a:ext>
            </a:extLst>
          </p:cNvPr>
          <p:cNvCxnSpPr>
            <a:cxnSpLocks/>
          </p:cNvCxnSpPr>
          <p:nvPr/>
        </p:nvCxnSpPr>
        <p:spPr>
          <a:xfrm flipV="1">
            <a:off x="4238235" y="3612314"/>
            <a:ext cx="317174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03834E-AF40-42C9-9D7C-8C798AA1F893}"/>
              </a:ext>
            </a:extLst>
          </p:cNvPr>
          <p:cNvCxnSpPr>
            <a:cxnSpLocks/>
          </p:cNvCxnSpPr>
          <p:nvPr/>
        </p:nvCxnSpPr>
        <p:spPr>
          <a:xfrm flipV="1">
            <a:off x="6588903" y="3627817"/>
            <a:ext cx="317174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C0CBC5-5707-4D4B-AB22-C37952626BEB}"/>
              </a:ext>
            </a:extLst>
          </p:cNvPr>
          <p:cNvSpPr txBox="1"/>
          <p:nvPr/>
        </p:nvSpPr>
        <p:spPr>
          <a:xfrm>
            <a:off x="7162370" y="4558554"/>
            <a:ext cx="15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1200" dirty="0"/>
              <a:t>HTML, CSS, JavaScript, PDF, etc.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3071AF-8AD0-4CB6-B962-D23D58321406}"/>
              </a:ext>
            </a:extLst>
          </p:cNvPr>
          <p:cNvSpPr txBox="1"/>
          <p:nvPr/>
        </p:nvSpPr>
        <p:spPr>
          <a:xfrm>
            <a:off x="4929127" y="4558553"/>
            <a:ext cx="15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1200" dirty="0"/>
              <a:t>OS shell (bat, </a:t>
            </a:r>
            <a:r>
              <a:rPr lang="en-US" sz="1200" dirty="0" err="1"/>
              <a:t>sh</a:t>
            </a:r>
            <a:r>
              <a:rPr lang="en-US" sz="1200" dirty="0"/>
              <a:t>), other tooling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2EAE6F-84C5-466F-BC2F-BA79C9A4B954}"/>
              </a:ext>
            </a:extLst>
          </p:cNvPr>
          <p:cNvSpPr txBox="1"/>
          <p:nvPr/>
        </p:nvSpPr>
        <p:spPr>
          <a:xfrm>
            <a:off x="2507101" y="4558554"/>
            <a:ext cx="14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1200" dirty="0"/>
              <a:t>REGEX, JS, bat, LUA, XSL, Python (Sphinx)</a:t>
            </a:r>
          </a:p>
        </p:txBody>
      </p:sp>
    </p:spTree>
    <p:extLst>
      <p:ext uri="{BB962C8B-B14F-4D97-AF65-F5344CB8AC3E}">
        <p14:creationId xmlns:p14="http://schemas.microsoft.com/office/powerpoint/2010/main" val="188161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BFD9-E082-493B-BE42-E1A55604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3872" cy="670899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 Timeline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B2EC04C-06A0-40D4-9CB5-68F39CDD8534}"/>
              </a:ext>
            </a:extLst>
          </p:cNvPr>
          <p:cNvSpPr/>
          <p:nvPr/>
        </p:nvSpPr>
        <p:spPr>
          <a:xfrm>
            <a:off x="1997186" y="3539742"/>
            <a:ext cx="8398108" cy="39188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59A15-ED66-44DE-AD93-927EED93DC76}"/>
              </a:ext>
            </a:extLst>
          </p:cNvPr>
          <p:cNvSpPr txBox="1"/>
          <p:nvPr/>
        </p:nvSpPr>
        <p:spPr>
          <a:xfrm>
            <a:off x="1937763" y="35984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F1BF3-0749-486F-8380-633C670DE804}"/>
              </a:ext>
            </a:extLst>
          </p:cNvPr>
          <p:cNvSpPr txBox="1"/>
          <p:nvPr/>
        </p:nvSpPr>
        <p:spPr>
          <a:xfrm>
            <a:off x="2876050" y="35984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2ED2F-2B76-43CF-BB4D-6A55A6C5BDB8}"/>
              </a:ext>
            </a:extLst>
          </p:cNvPr>
          <p:cNvSpPr txBox="1"/>
          <p:nvPr/>
        </p:nvSpPr>
        <p:spPr>
          <a:xfrm>
            <a:off x="6234420" y="3644664"/>
            <a:ext cx="498855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200" b="1" dirty="0"/>
              <a:t>2010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CD36F-36C4-458B-96AB-EFD86BB82754}"/>
              </a:ext>
            </a:extLst>
          </p:cNvPr>
          <p:cNvSpPr txBox="1"/>
          <p:nvPr/>
        </p:nvSpPr>
        <p:spPr>
          <a:xfrm>
            <a:off x="9592790" y="3634218"/>
            <a:ext cx="668837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200" b="1" dirty="0"/>
              <a:t>Present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72AE6-DE9E-43BC-BEC7-8A2D669829BF}"/>
              </a:ext>
            </a:extLst>
          </p:cNvPr>
          <p:cNvSpPr txBox="1"/>
          <p:nvPr/>
        </p:nvSpPr>
        <p:spPr>
          <a:xfrm>
            <a:off x="4555235" y="3644664"/>
            <a:ext cx="498855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200" b="1" dirty="0"/>
              <a:t>2005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C39BE-50E3-4416-A28A-8C2E328A35B6}"/>
              </a:ext>
            </a:extLst>
          </p:cNvPr>
          <p:cNvSpPr txBox="1"/>
          <p:nvPr/>
        </p:nvSpPr>
        <p:spPr>
          <a:xfrm>
            <a:off x="7913605" y="3644664"/>
            <a:ext cx="498855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200" b="1" dirty="0"/>
              <a:t>2015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278C0-E70B-437E-A03F-F534A4984457}"/>
              </a:ext>
            </a:extLst>
          </p:cNvPr>
          <p:cNvSpPr txBox="1"/>
          <p:nvPr/>
        </p:nvSpPr>
        <p:spPr>
          <a:xfrm>
            <a:off x="7322423" y="4206709"/>
            <a:ext cx="2886674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Markdown/ASCII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E085C-4A84-4011-9CAF-4782A20F2F92}"/>
              </a:ext>
            </a:extLst>
          </p:cNvPr>
          <p:cNvSpPr txBox="1"/>
          <p:nvPr/>
        </p:nvSpPr>
        <p:spPr>
          <a:xfrm>
            <a:off x="7621928" y="3979309"/>
            <a:ext cx="2587168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Restructured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C2428-7D89-4030-8CDC-9438A99F16BF}"/>
              </a:ext>
            </a:extLst>
          </p:cNvPr>
          <p:cNvSpPr txBox="1"/>
          <p:nvPr/>
        </p:nvSpPr>
        <p:spPr>
          <a:xfrm>
            <a:off x="1997186" y="4640802"/>
            <a:ext cx="8211911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HTML/CSS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E63F3-0B80-4492-94DD-4C967A931C3F}"/>
              </a:ext>
            </a:extLst>
          </p:cNvPr>
          <p:cNvSpPr txBox="1"/>
          <p:nvPr/>
        </p:nvSpPr>
        <p:spPr>
          <a:xfrm>
            <a:off x="7322423" y="4849043"/>
            <a:ext cx="2886674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Jinja templates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0463-2310-419E-B9FB-6268621510D9}"/>
              </a:ext>
            </a:extLst>
          </p:cNvPr>
          <p:cNvSpPr txBox="1"/>
          <p:nvPr/>
        </p:nvSpPr>
        <p:spPr>
          <a:xfrm>
            <a:off x="2731366" y="5074674"/>
            <a:ext cx="7477732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REGEX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501EA-CBB0-4F40-AE06-FA7C9C6709AA}"/>
              </a:ext>
            </a:extLst>
          </p:cNvPr>
          <p:cNvSpPr txBox="1"/>
          <p:nvPr/>
        </p:nvSpPr>
        <p:spPr>
          <a:xfrm>
            <a:off x="7621928" y="5300305"/>
            <a:ext cx="2587170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JavaScript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3380C-994C-4D01-9597-54B43652964F}"/>
              </a:ext>
            </a:extLst>
          </p:cNvPr>
          <p:cNvSpPr txBox="1"/>
          <p:nvPr/>
        </p:nvSpPr>
        <p:spPr>
          <a:xfrm>
            <a:off x="2731366" y="4419641"/>
            <a:ext cx="7477731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Win Shell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516B25-C07D-4736-AB16-EA29D576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914" y="6159459"/>
            <a:ext cx="1728108" cy="502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AE9057-0196-46E0-B116-797B053F218A}"/>
              </a:ext>
            </a:extLst>
          </p:cNvPr>
          <p:cNvSpPr txBox="1"/>
          <p:nvPr/>
        </p:nvSpPr>
        <p:spPr>
          <a:xfrm>
            <a:off x="2731366" y="4206709"/>
            <a:ext cx="4559304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PERL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234CE-84B9-4C42-9CE9-C8737E506E4B}"/>
              </a:ext>
            </a:extLst>
          </p:cNvPr>
          <p:cNvSpPr txBox="1"/>
          <p:nvPr/>
        </p:nvSpPr>
        <p:spPr>
          <a:xfrm>
            <a:off x="2366844" y="3973760"/>
            <a:ext cx="910827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tIns="0" bIns="0" rtlCol="0">
            <a:spAutoFit/>
          </a:bodyPr>
          <a:lstStyle/>
          <a:p>
            <a:r>
              <a:rPr lang="en-US" sz="1200" dirty="0"/>
              <a:t>Visual Basic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C8D47-429A-4553-8575-329E56675E7C}"/>
              </a:ext>
            </a:extLst>
          </p:cNvPr>
          <p:cNvSpPr txBox="1"/>
          <p:nvPr/>
        </p:nvSpPr>
        <p:spPr>
          <a:xfrm>
            <a:off x="2733596" y="4851551"/>
            <a:ext cx="1518749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8342-6D49-46E5-8DBD-9D35151D5365}"/>
              </a:ext>
            </a:extLst>
          </p:cNvPr>
          <p:cNvSpPr txBox="1"/>
          <p:nvPr/>
        </p:nvSpPr>
        <p:spPr>
          <a:xfrm>
            <a:off x="2704597" y="5751566"/>
            <a:ext cx="7504499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US" dirty="0"/>
              <a:t>XML*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1A12E-423A-43AA-AD67-344EBB9D1266}"/>
              </a:ext>
            </a:extLst>
          </p:cNvPr>
          <p:cNvSpPr txBox="1"/>
          <p:nvPr/>
        </p:nvSpPr>
        <p:spPr>
          <a:xfrm>
            <a:off x="5584397" y="5521466"/>
            <a:ext cx="2004081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XSLT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EF604E-6546-44E3-BEAD-A6780B8A57A0}"/>
              </a:ext>
            </a:extLst>
          </p:cNvPr>
          <p:cNvSpPr txBox="1"/>
          <p:nvPr/>
        </p:nvSpPr>
        <p:spPr>
          <a:xfrm>
            <a:off x="2657290" y="5736177"/>
            <a:ext cx="4187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*</a:t>
            </a:r>
            <a:r>
              <a:rPr lang="en-US" sz="800" dirty="0"/>
              <a:t> XML flavors: Custom, DITA, BPEL, WSDL, XHTML, XMP, DPDF, WIZML (also JSON as data source)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37B33D-D707-4913-B606-5FA114F55B06}"/>
              </a:ext>
            </a:extLst>
          </p:cNvPr>
          <p:cNvSpPr txBox="1"/>
          <p:nvPr/>
        </p:nvSpPr>
        <p:spPr>
          <a:xfrm>
            <a:off x="3304220" y="3973760"/>
            <a:ext cx="2891379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MIF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095CE7-BA2E-4DE0-BC5F-88B0CE32829F}"/>
              </a:ext>
            </a:extLst>
          </p:cNvPr>
          <p:cNvSpPr txBox="1"/>
          <p:nvPr/>
        </p:nvSpPr>
        <p:spPr>
          <a:xfrm>
            <a:off x="2731366" y="5293337"/>
            <a:ext cx="1072871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JSP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B18DA-B9FE-4FBE-947C-673C8D00007B}"/>
              </a:ext>
            </a:extLst>
          </p:cNvPr>
          <p:cNvSpPr txBox="1"/>
          <p:nvPr/>
        </p:nvSpPr>
        <p:spPr>
          <a:xfrm>
            <a:off x="3845152" y="5303239"/>
            <a:ext cx="657225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ASP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67CEBE-9394-4739-A79E-42FE43685B59}"/>
              </a:ext>
            </a:extLst>
          </p:cNvPr>
          <p:cNvSpPr txBox="1"/>
          <p:nvPr/>
        </p:nvSpPr>
        <p:spPr>
          <a:xfrm>
            <a:off x="8931502" y="5525936"/>
            <a:ext cx="1277595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Python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94BCE-83A8-479A-A866-80D0D04835E5}"/>
              </a:ext>
            </a:extLst>
          </p:cNvPr>
          <p:cNvSpPr txBox="1"/>
          <p:nvPr/>
        </p:nvSpPr>
        <p:spPr>
          <a:xfrm>
            <a:off x="2921757" y="1520798"/>
            <a:ext cx="4680465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Framemaker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A38906-B1BF-44E5-9141-439E7160D9CD}"/>
              </a:ext>
            </a:extLst>
          </p:cNvPr>
          <p:cNvSpPr txBox="1"/>
          <p:nvPr/>
        </p:nvSpPr>
        <p:spPr>
          <a:xfrm>
            <a:off x="7621928" y="1744193"/>
            <a:ext cx="2587168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Doxygen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CE6F25-AE76-4257-AE1D-2D13F10D1CE1}"/>
              </a:ext>
            </a:extLst>
          </p:cNvPr>
          <p:cNvSpPr txBox="1"/>
          <p:nvPr/>
        </p:nvSpPr>
        <p:spPr>
          <a:xfrm>
            <a:off x="9421337" y="3076203"/>
            <a:ext cx="788952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VS Code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346A1F-A37A-49A5-B808-BA3AAB01233B}"/>
              </a:ext>
            </a:extLst>
          </p:cNvPr>
          <p:cNvSpPr txBox="1"/>
          <p:nvPr/>
        </p:nvSpPr>
        <p:spPr>
          <a:xfrm>
            <a:off x="7304372" y="3077769"/>
            <a:ext cx="2084626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Dreamweaver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9649FC-F69F-45EF-940F-52CBB638CEF7}"/>
              </a:ext>
            </a:extLst>
          </p:cNvPr>
          <p:cNvSpPr txBox="1"/>
          <p:nvPr/>
        </p:nvSpPr>
        <p:spPr>
          <a:xfrm>
            <a:off x="2743708" y="3077791"/>
            <a:ext cx="4536819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Homesite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81DF8-E1E3-4CC7-932E-FF91CEB7501F}"/>
              </a:ext>
            </a:extLst>
          </p:cNvPr>
          <p:cNvSpPr txBox="1"/>
          <p:nvPr/>
        </p:nvSpPr>
        <p:spPr>
          <a:xfrm>
            <a:off x="2961549" y="3296490"/>
            <a:ext cx="6302815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Source Control: Perforce, CVS, other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94E753-3469-4238-A776-131D610E0B52}"/>
              </a:ext>
            </a:extLst>
          </p:cNvPr>
          <p:cNvSpPr txBox="1"/>
          <p:nvPr/>
        </p:nvSpPr>
        <p:spPr>
          <a:xfrm>
            <a:off x="7621928" y="2418764"/>
            <a:ext cx="2588361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 err="1"/>
              <a:t>ShareX</a:t>
            </a:r>
            <a:r>
              <a:rPr lang="en-US" sz="1200" dirty="0"/>
              <a:t>, Snagit, </a:t>
            </a:r>
            <a:r>
              <a:rPr lang="en-US" sz="1200" dirty="0" err="1"/>
              <a:t>Hypersnap</a:t>
            </a:r>
            <a:r>
              <a:rPr lang="en-US" sz="1200" dirty="0"/>
              <a:t>, Lucidchart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A02D1-96B5-4A7A-AB8A-9AB4FF46185B}"/>
              </a:ext>
            </a:extLst>
          </p:cNvPr>
          <p:cNvSpPr txBox="1"/>
          <p:nvPr/>
        </p:nvSpPr>
        <p:spPr>
          <a:xfrm>
            <a:off x="7623121" y="2187815"/>
            <a:ext cx="2587168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Confluence/Wikis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7789B-5D53-4D45-BBA7-82B9464394AB}"/>
              </a:ext>
            </a:extLst>
          </p:cNvPr>
          <p:cNvSpPr txBox="1"/>
          <p:nvPr/>
        </p:nvSpPr>
        <p:spPr>
          <a:xfrm>
            <a:off x="9388997" y="1965718"/>
            <a:ext cx="821291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Jira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D8B15B-76FA-48E8-8E03-665FC64AC888}"/>
              </a:ext>
            </a:extLst>
          </p:cNvPr>
          <p:cNvSpPr txBox="1"/>
          <p:nvPr/>
        </p:nvSpPr>
        <p:spPr>
          <a:xfrm>
            <a:off x="9297941" y="3298300"/>
            <a:ext cx="912348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GIT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73CF9D-981E-4F17-A160-9D8621CD23BD}"/>
              </a:ext>
            </a:extLst>
          </p:cNvPr>
          <p:cNvSpPr txBox="1"/>
          <p:nvPr/>
        </p:nvSpPr>
        <p:spPr>
          <a:xfrm>
            <a:off x="1997186" y="2632009"/>
            <a:ext cx="8213102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MS Office products / Word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218297-BE69-4E4A-BAD6-353145BED1E0}"/>
              </a:ext>
            </a:extLst>
          </p:cNvPr>
          <p:cNvSpPr txBox="1"/>
          <p:nvPr/>
        </p:nvSpPr>
        <p:spPr>
          <a:xfrm>
            <a:off x="3489543" y="1744220"/>
            <a:ext cx="4112679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Javadoc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F54C53-7492-485A-98D2-FA1E8B8364B2}"/>
              </a:ext>
            </a:extLst>
          </p:cNvPr>
          <p:cNvSpPr txBox="1"/>
          <p:nvPr/>
        </p:nvSpPr>
        <p:spPr>
          <a:xfrm>
            <a:off x="2757452" y="2855897"/>
            <a:ext cx="298978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 err="1"/>
              <a:t>JavaDoclets</a:t>
            </a:r>
            <a:r>
              <a:rPr lang="en-US" sz="1200" dirty="0"/>
              <a:t>, </a:t>
            </a:r>
            <a:r>
              <a:rPr lang="en-US" sz="1200" dirty="0" err="1"/>
              <a:t>DZBatcher</a:t>
            </a:r>
            <a:r>
              <a:rPr lang="en-US" sz="1200" dirty="0"/>
              <a:t>, misc.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DD99B2-E370-4B7C-8E76-10DA2B0A10F3}"/>
              </a:ext>
            </a:extLst>
          </p:cNvPr>
          <p:cNvSpPr txBox="1"/>
          <p:nvPr/>
        </p:nvSpPr>
        <p:spPr>
          <a:xfrm>
            <a:off x="5765833" y="2854106"/>
            <a:ext cx="4444456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Acrobat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4C8AB5-717A-4A20-A88D-EABAE606E08F}"/>
              </a:ext>
            </a:extLst>
          </p:cNvPr>
          <p:cNvSpPr txBox="1"/>
          <p:nvPr/>
        </p:nvSpPr>
        <p:spPr>
          <a:xfrm>
            <a:off x="5134077" y="2184972"/>
            <a:ext cx="2452928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Webworks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50CC52-87CE-491A-833E-05B471F83B13}"/>
              </a:ext>
            </a:extLst>
          </p:cNvPr>
          <p:cNvSpPr txBox="1"/>
          <p:nvPr/>
        </p:nvSpPr>
        <p:spPr>
          <a:xfrm>
            <a:off x="7623121" y="1520798"/>
            <a:ext cx="2587168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 err="1"/>
              <a:t>FTPZilla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38538A-C8E6-44A4-A4C7-552BFFBEA8D5}"/>
              </a:ext>
            </a:extLst>
          </p:cNvPr>
          <p:cNvSpPr txBox="1"/>
          <p:nvPr/>
        </p:nvSpPr>
        <p:spPr>
          <a:xfrm>
            <a:off x="2895506" y="2403179"/>
            <a:ext cx="4680465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Visio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B1BF74-660A-4792-9111-9BD199469E09}"/>
              </a:ext>
            </a:extLst>
          </p:cNvPr>
          <p:cNvSpPr txBox="1"/>
          <p:nvPr/>
        </p:nvSpPr>
        <p:spPr>
          <a:xfrm>
            <a:off x="5154260" y="1956295"/>
            <a:ext cx="2434218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Premier Pro, Illustrator, Captivate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B5B545-C7C4-4F64-9212-DB2B425E6CCC}"/>
              </a:ext>
            </a:extLst>
          </p:cNvPr>
          <p:cNvSpPr txBox="1"/>
          <p:nvPr/>
        </p:nvSpPr>
        <p:spPr>
          <a:xfrm>
            <a:off x="4543292" y="5284095"/>
            <a:ext cx="3032679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r"/>
            <a:r>
              <a:rPr lang="en-US" sz="1200" dirty="0"/>
              <a:t>JS libraries: </a:t>
            </a:r>
            <a:r>
              <a:rPr lang="en-US" sz="1200" dirty="0" err="1"/>
              <a:t>Jquery</a:t>
            </a:r>
            <a:r>
              <a:rPr lang="en-US" sz="1200" dirty="0"/>
              <a:t>, node.js, d3.js, etc.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A04777-57FB-4601-B6D9-9F49EB5A292C}"/>
              </a:ext>
            </a:extLst>
          </p:cNvPr>
          <p:cNvSpPr txBox="1"/>
          <p:nvPr/>
        </p:nvSpPr>
        <p:spPr>
          <a:xfrm>
            <a:off x="7621928" y="5513483"/>
            <a:ext cx="127759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B90E4B-2E1C-4E6B-B549-4E2A6F57D12F}"/>
              </a:ext>
            </a:extLst>
          </p:cNvPr>
          <p:cNvSpPr txBox="1"/>
          <p:nvPr/>
        </p:nvSpPr>
        <p:spPr>
          <a:xfrm>
            <a:off x="4252345" y="2182301"/>
            <a:ext cx="845615" cy="186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dirty="0"/>
              <a:t>Eclipse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FAF4-2D5C-4483-81DB-1DD774C11A97}"/>
              </a:ext>
            </a:extLst>
          </p:cNvPr>
          <p:cNvSpPr txBox="1"/>
          <p:nvPr/>
        </p:nvSpPr>
        <p:spPr>
          <a:xfrm>
            <a:off x="10499558" y="2577107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Applications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FA7A-7C66-426F-9002-7813D47F9561}"/>
              </a:ext>
            </a:extLst>
          </p:cNvPr>
          <p:cNvSpPr txBox="1"/>
          <p:nvPr/>
        </p:nvSpPr>
        <p:spPr>
          <a:xfrm>
            <a:off x="10499558" y="4686968"/>
            <a:ext cx="99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Languages &amp;</a:t>
            </a:r>
          </a:p>
          <a:p>
            <a:pPr algn="ctr"/>
            <a:r>
              <a:rPr lang="en-US" sz="1200" b="1" dirty="0"/>
              <a:t>Formats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D0C8A2-FE41-48BA-9608-DBF25F374F8D}"/>
              </a:ext>
            </a:extLst>
          </p:cNvPr>
          <p:cNvSpPr txBox="1"/>
          <p:nvPr/>
        </p:nvSpPr>
        <p:spPr>
          <a:xfrm>
            <a:off x="8592852" y="1134717"/>
            <a:ext cx="668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Current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FC6624-0018-4409-AA4F-43579616E9A2}"/>
              </a:ext>
            </a:extLst>
          </p:cNvPr>
          <p:cNvSpPr txBox="1"/>
          <p:nvPr/>
        </p:nvSpPr>
        <p:spPr>
          <a:xfrm>
            <a:off x="5261989" y="1157285"/>
            <a:ext cx="450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4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E66A-A7AF-434B-BF8C-B115812F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Ben’s Crypto Outlook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368670-2CCF-4029-8C0C-FE53B7D5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53582"/>
              </p:ext>
            </p:extLst>
          </p:nvPr>
        </p:nvGraphicFramePr>
        <p:xfrm>
          <a:off x="3227136" y="3302444"/>
          <a:ext cx="6317917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969">
                  <a:extLst>
                    <a:ext uri="{9D8B030D-6E8A-4147-A177-3AD203B41FA5}">
                      <a16:colId xmlns:a16="http://schemas.microsoft.com/office/drawing/2014/main" val="1495839838"/>
                    </a:ext>
                  </a:extLst>
                </a:gridCol>
                <a:gridCol w="4170948">
                  <a:extLst>
                    <a:ext uri="{9D8B030D-6E8A-4147-A177-3AD203B41FA5}">
                      <a16:colId xmlns:a16="http://schemas.microsoft.com/office/drawing/2014/main" val="1009872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6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Gov’t digital 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Doesn’t exist, but it will.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Stable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few will survive in some form: 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9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Alt coins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are doomed; comic book trading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idea. Current form likely untenable.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3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Blockchain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Here to stay. A few key players will 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Metaverse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those who can monetize it, will be 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5975-F784-48AD-93FF-50A5E438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Leave Adobe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B2CEA-EACD-4589-9D88-FFE279A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84" y="2282368"/>
            <a:ext cx="2414687" cy="236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A6059-9E3F-41A2-A612-5B6E50089D10}"/>
              </a:ext>
            </a:extLst>
          </p:cNvPr>
          <p:cNvSpPr txBox="1"/>
          <p:nvPr/>
        </p:nvSpPr>
        <p:spPr>
          <a:xfrm>
            <a:off x="2810374" y="2628781"/>
            <a:ext cx="19200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200" dirty="0"/>
              <a:t>High salary </a:t>
            </a:r>
          </a:p>
          <a:p>
            <a:r>
              <a:rPr lang="en-US" sz="1200" dirty="0"/>
              <a:t>Annual bonus</a:t>
            </a:r>
          </a:p>
          <a:p>
            <a:r>
              <a:rPr lang="en-US" sz="1200" dirty="0"/>
              <a:t>Matching 401k</a:t>
            </a:r>
          </a:p>
          <a:p>
            <a:r>
              <a:rPr lang="en-US" sz="1200" dirty="0"/>
              <a:t>HSA, free education</a:t>
            </a:r>
          </a:p>
          <a:p>
            <a:r>
              <a:rPr lang="en-US" sz="1200" dirty="0"/>
              <a:t>40+ days off a year</a:t>
            </a:r>
          </a:p>
          <a:p>
            <a:r>
              <a:rPr lang="en-US" sz="1200" dirty="0"/>
              <a:t>Project ownership</a:t>
            </a:r>
          </a:p>
          <a:p>
            <a:r>
              <a:rPr lang="en-US" sz="1200" dirty="0"/>
              <a:t>Etc.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D2DD-1AF4-49F6-B0B4-892205B29F87}"/>
              </a:ext>
            </a:extLst>
          </p:cNvPr>
          <p:cNvSpPr txBox="1"/>
          <p:nvPr/>
        </p:nvSpPr>
        <p:spPr>
          <a:xfrm>
            <a:off x="6730285" y="2628781"/>
            <a:ext cx="2843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Fun/Challenge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Advance my trading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Future payoff if is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risk/more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362F4-CF4B-40EB-A92C-67BBEE2BCBEA}"/>
              </a:ext>
            </a:extLst>
          </p:cNvPr>
          <p:cNvSpPr txBox="1"/>
          <p:nvPr/>
        </p:nvSpPr>
        <p:spPr>
          <a:xfrm>
            <a:off x="2810374" y="235178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Adobe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180B5-E734-40BE-AF8D-2331DBEF50BA}"/>
              </a:ext>
            </a:extLst>
          </p:cNvPr>
          <p:cNvSpPr txBox="1"/>
          <p:nvPr/>
        </p:nvSpPr>
        <p:spPr>
          <a:xfrm>
            <a:off x="6730285" y="2351782"/>
            <a:ext cx="662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Elwood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86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2BD7-DD85-4D78-A753-247675A6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AE5A7-280C-48A1-BDBB-CC34EA70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05" y="2925095"/>
            <a:ext cx="5276190" cy="26761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C2FA38-EE2E-4BF4-9FD6-A6DE347EC8E9}"/>
              </a:ext>
            </a:extLst>
          </p:cNvPr>
          <p:cNvCxnSpPr/>
          <p:nvPr/>
        </p:nvCxnSpPr>
        <p:spPr>
          <a:xfrm flipH="1">
            <a:off x="7404713" y="3429000"/>
            <a:ext cx="1122948" cy="491891"/>
          </a:xfrm>
          <a:prstGeom prst="straightConnector1">
            <a:avLst/>
          </a:prstGeom>
          <a:solidFill>
            <a:srgbClr val="C00000"/>
          </a:solidFill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BC0AD-63FF-4C29-BDD8-5C90B5A39C5C}"/>
              </a:ext>
            </a:extLst>
          </p:cNvPr>
          <p:cNvCxnSpPr>
            <a:cxnSpLocks/>
          </p:cNvCxnSpPr>
          <p:nvPr/>
        </p:nvCxnSpPr>
        <p:spPr>
          <a:xfrm flipH="1">
            <a:off x="8068347" y="4761087"/>
            <a:ext cx="459314" cy="0"/>
          </a:xfrm>
          <a:prstGeom prst="straightConnector1">
            <a:avLst/>
          </a:prstGeom>
          <a:solidFill>
            <a:srgbClr val="C00000"/>
          </a:solidFill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15D00E-86DF-45AB-804E-2E12BE338CF8}"/>
              </a:ext>
            </a:extLst>
          </p:cNvPr>
          <p:cNvSpPr/>
          <p:nvPr/>
        </p:nvSpPr>
        <p:spPr>
          <a:xfrm>
            <a:off x="8390020" y="3149654"/>
            <a:ext cx="1058779" cy="561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Grammar and spelling errors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CC866-4BBA-4DE9-A5A5-201701D8EB4A}"/>
              </a:ext>
            </a:extLst>
          </p:cNvPr>
          <p:cNvSpPr/>
          <p:nvPr/>
        </p:nvSpPr>
        <p:spPr>
          <a:xfrm>
            <a:off x="8390020" y="4480354"/>
            <a:ext cx="1058779" cy="561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Partial/un-intuitive comments</a:t>
            </a:r>
          </a:p>
        </p:txBody>
      </p:sp>
    </p:spTree>
    <p:extLst>
      <p:ext uri="{BB962C8B-B14F-4D97-AF65-F5344CB8AC3E}">
        <p14:creationId xmlns:p14="http://schemas.microsoft.com/office/powerpoint/2010/main" val="183828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326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Skills Timeline</vt:lpstr>
      <vt:lpstr>Ben’s Crypto Outlook</vt:lpstr>
      <vt:lpstr>Why Leave Adobe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Rogers</dc:creator>
  <cp:lastModifiedBy>Ben Rogers</cp:lastModifiedBy>
  <cp:revision>4</cp:revision>
  <dcterms:created xsi:type="dcterms:W3CDTF">2022-06-02T17:28:02Z</dcterms:created>
  <dcterms:modified xsi:type="dcterms:W3CDTF">2022-06-07T15:21:08Z</dcterms:modified>
</cp:coreProperties>
</file>