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74" r:id="rId2"/>
    <p:sldId id="287" r:id="rId3"/>
    <p:sldId id="284" r:id="rId4"/>
    <p:sldId id="283" r:id="rId5"/>
    <p:sldId id="286" r:id="rId6"/>
    <p:sldId id="288" r:id="rId7"/>
  </p:sldIdLst>
  <p:sldSz cx="9144000" cy="6858000" type="screen4x3"/>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686" autoAdjust="0"/>
    <p:restoredTop sz="99290" autoAdjust="0"/>
  </p:normalViewPr>
  <p:slideViewPr>
    <p:cSldViewPr snapToGrid="0">
      <p:cViewPr>
        <p:scale>
          <a:sx n="100" d="100"/>
          <a:sy n="100" d="100"/>
        </p:scale>
        <p:origin x="-13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9/16/2014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334749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F2277D-4E65-471B-8FDC-312617F5EA89}" type="slidenum">
              <a:rPr lang="en-US" smtClean="0"/>
              <a:pPr/>
              <a:t>1</a:t>
            </a:fld>
            <a:endParaRPr lang="en-US"/>
          </a:p>
        </p:txBody>
      </p:sp>
    </p:spTree>
    <p:extLst>
      <p:ext uri="{BB962C8B-B14F-4D97-AF65-F5344CB8AC3E}">
        <p14:creationId xmlns:p14="http://schemas.microsoft.com/office/powerpoint/2010/main" val="171952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F2277D-4E65-471B-8FDC-312617F5EA89}" type="slidenum">
              <a:rPr lang="en-US" smtClean="0"/>
              <a:pPr/>
              <a:t>2</a:t>
            </a:fld>
            <a:endParaRPr lang="en-US"/>
          </a:p>
        </p:txBody>
      </p:sp>
    </p:spTree>
    <p:extLst>
      <p:ext uri="{BB962C8B-B14F-4D97-AF65-F5344CB8AC3E}">
        <p14:creationId xmlns:p14="http://schemas.microsoft.com/office/powerpoint/2010/main" val="81507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F2277D-4E65-471B-8FDC-312617F5EA89}" type="slidenum">
              <a:rPr lang="en-US" smtClean="0"/>
              <a:pPr/>
              <a:t>3</a:t>
            </a:fld>
            <a:endParaRPr lang="en-US"/>
          </a:p>
        </p:txBody>
      </p:sp>
    </p:spTree>
    <p:extLst>
      <p:ext uri="{BB962C8B-B14F-4D97-AF65-F5344CB8AC3E}">
        <p14:creationId xmlns:p14="http://schemas.microsoft.com/office/powerpoint/2010/main" val="203841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F2277D-4E65-471B-8FDC-312617F5EA89}" type="slidenum">
              <a:rPr lang="en-US" smtClean="0"/>
              <a:pPr/>
              <a:t>4</a:t>
            </a:fld>
            <a:endParaRPr lang="en-US"/>
          </a:p>
        </p:txBody>
      </p:sp>
    </p:spTree>
    <p:extLst>
      <p:ext uri="{BB962C8B-B14F-4D97-AF65-F5344CB8AC3E}">
        <p14:creationId xmlns:p14="http://schemas.microsoft.com/office/powerpoint/2010/main" val="175024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F2277D-4E65-471B-8FDC-312617F5EA89}" type="slidenum">
              <a:rPr lang="en-US" smtClean="0"/>
              <a:pPr/>
              <a:t>5</a:t>
            </a:fld>
            <a:endParaRPr lang="en-US"/>
          </a:p>
        </p:txBody>
      </p:sp>
    </p:spTree>
    <p:extLst>
      <p:ext uri="{BB962C8B-B14F-4D97-AF65-F5344CB8AC3E}">
        <p14:creationId xmlns:p14="http://schemas.microsoft.com/office/powerpoint/2010/main" val="2845496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9" name="Rectangle 8"/>
          <p:cNvSpPr/>
          <p:nvPr userDrawn="1"/>
        </p:nvSpPr>
        <p:spPr>
          <a:xfrm>
            <a:off x="0" y="2438400"/>
            <a:ext cx="9144000" cy="4003675"/>
          </a:xfrm>
          <a:prstGeom prst="rect">
            <a:avLst/>
          </a:prstGeom>
          <a:solidFill>
            <a:srgbClr val="698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sp>
        <p:nvSpPr>
          <p:cNvPr id="10" name="Rectangle 9"/>
          <p:cNvSpPr/>
          <p:nvPr userDrawn="1"/>
        </p:nvSpPr>
        <p:spPr>
          <a:xfrm>
            <a:off x="8709284" y="6505731"/>
            <a:ext cx="434715" cy="352269"/>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cstate="print"/>
          <a:stretch>
            <a:fillRect/>
          </a:stretch>
        </p:blipFill>
        <p:spPr>
          <a:xfrm>
            <a:off x="481013" y="1"/>
            <a:ext cx="411787" cy="68103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White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1"/>
            <a:ext cx="9144000" cy="6477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0" y="742951"/>
            <a:ext cx="9144000" cy="569912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0" y="0"/>
            <a:ext cx="9144000" cy="779463"/>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dirty="0">
              <a:solidFill>
                <a:srgbClr val="FFFFFF"/>
              </a:solidFill>
              <a:latin typeface="+mn-lt"/>
              <a:ea typeface="ＭＳ Ｐゴシック" pitchFamily="-111" charset="-128"/>
              <a:cs typeface="+mn-cs"/>
            </a:endParaRPr>
          </a:p>
        </p:txBody>
      </p:sp>
      <p:sp>
        <p:nvSpPr>
          <p:cNvPr id="8" name="Rectangle 7"/>
          <p:cNvSpPr/>
          <p:nvPr/>
        </p:nvSpPr>
        <p:spPr bwMode="auto">
          <a:xfrm>
            <a:off x="0" y="6442075"/>
            <a:ext cx="9144000" cy="415925"/>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9" name="Rectangle 21"/>
          <p:cNvSpPr>
            <a:spLocks noChangeArrowheads="1"/>
          </p:cNvSpPr>
          <p:nvPr/>
        </p:nvSpPr>
        <p:spPr bwMode="auto">
          <a:xfrm>
            <a:off x="228600" y="6502400"/>
            <a:ext cx="3890010" cy="107950"/>
          </a:xfrm>
          <a:prstGeom prst="rect">
            <a:avLst/>
          </a:prstGeom>
          <a:noFill/>
          <a:ln w="9525">
            <a:noFill/>
            <a:miter lim="800000"/>
            <a:headEnd/>
            <a:tailEnd/>
          </a:ln>
        </p:spPr>
        <p:txBody>
          <a:bodyPr wrap="square" lIns="0" tIns="0" rIns="0" bIns="0" anchor="b">
            <a:spAutoFit/>
          </a:bodyPr>
          <a:lstStyle/>
          <a:p>
            <a:r>
              <a:rPr lang="en-US" sz="700" dirty="0" smtClean="0">
                <a:solidFill>
                  <a:srgbClr val="FFFFFF"/>
                </a:solidFill>
                <a:latin typeface="Adobe Clean" pitchFamily="-111" charset="0"/>
              </a:rPr>
              <a:t>© 2012 Adobe Systems </a:t>
            </a:r>
            <a:r>
              <a:rPr lang="en-US" sz="700" dirty="0">
                <a:solidFill>
                  <a:srgbClr val="FFFFFF"/>
                </a:solidFill>
                <a:latin typeface="Adobe Clean" pitchFamily="-111" charset="0"/>
              </a:rPr>
              <a:t>Incorporated.  All Rights Reserved. </a:t>
            </a:r>
            <a:r>
              <a:rPr lang="en-US" sz="700" dirty="0" smtClean="0">
                <a:solidFill>
                  <a:srgbClr val="FFFFFF"/>
                </a:solidFill>
                <a:latin typeface="Adobe Clean" pitchFamily="-111" charset="0"/>
              </a:rPr>
              <a:t> Adobe Confidential.</a:t>
            </a:r>
            <a:endParaRPr lang="en-US" sz="700" dirty="0">
              <a:solidFill>
                <a:srgbClr val="FFFFFF"/>
              </a:solidFill>
              <a:latin typeface="Adobe Clean" pitchFamily="-111" charset="0"/>
            </a:endParaRP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endParaRPr>
            </a:p>
          </p:txBody>
        </p:sp>
        <p:sp>
          <p:nvSpPr>
            <p:cNvPr id="12" name="Freeform 11"/>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a:solidFill>
                  <a:srgbClr val="FFFFFF"/>
                </a:solidFill>
              </a:endParaRPr>
            </a:p>
          </p:txBody>
        </p:sp>
        <p:sp>
          <p:nvSpPr>
            <p:cNvPr id="13" name="Freeform 12"/>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a:solidFill>
                  <a:srgbClr val="FFFFFF"/>
                </a:solidFill>
              </a:endParaRPr>
            </a:p>
          </p:txBody>
        </p:sp>
        <p:sp>
          <p:nvSpPr>
            <p:cNvPr id="14" name="Freeform 13"/>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a:solidFill>
                  <a:srgbClr val="FFFFFF"/>
                </a:solidFill>
              </a:endParaRPr>
            </a:p>
          </p:txBody>
        </p:sp>
        <p:sp>
          <p:nvSpPr>
            <p:cNvPr id="15" name="Freeform 14"/>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a:solidFill>
                  <a:srgbClr val="FFFFFF"/>
                </a:solidFill>
              </a:endParaRPr>
            </a:p>
          </p:txBody>
        </p:sp>
        <p:sp>
          <p:nvSpPr>
            <p:cNvPr id="16" name="Freeform 15"/>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a:solidFill>
                  <a:srgbClr val="FFFFFF"/>
                </a:solidFill>
              </a:endParaRPr>
            </a:p>
          </p:txBody>
        </p:sp>
        <p:sp>
          <p:nvSpPr>
            <p:cNvPr id="17" name="Freeform 16"/>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a:solidFill>
                  <a:srgbClr val="FFFFFF"/>
                </a:solidFill>
              </a:endParaRPr>
            </a:p>
          </p:txBody>
        </p:sp>
        <p:sp>
          <p:nvSpPr>
            <p:cNvPr id="18" name="Freeform 17"/>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a:solidFill>
                  <a:srgbClr val="FFFFFF"/>
                </a:solidFill>
              </a:endParaRPr>
            </a:p>
          </p:txBody>
        </p:sp>
        <p:sp>
          <p:nvSpPr>
            <p:cNvPr id="19" name="Freeform 18"/>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990600"/>
            <a:ext cx="8686800" cy="5181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191000" y="6629400"/>
            <a:ext cx="762000" cy="168274"/>
          </a:xfrm>
          <a:prstGeom prst="rect">
            <a:avLst/>
          </a:prstGeom>
        </p:spPr>
        <p:txBody>
          <a:bodyPr vert="horz" lIns="91440" tIns="45720" rIns="91440" bIns="45720" rtlCol="0" anchor="ctr"/>
          <a:lstStyle>
            <a:lvl1pPr algn="ctr">
              <a:defRPr sz="800">
                <a:solidFill>
                  <a:schemeClr val="bg1"/>
                </a:solidFill>
              </a:defRPr>
            </a:lvl1pPr>
          </a:lstStyle>
          <a:p>
            <a:endParaRPr lang="en-US" dirty="0"/>
          </a:p>
        </p:txBody>
      </p:sp>
      <p:sp>
        <p:nvSpPr>
          <p:cNvPr id="5" name="Footer Placeholder 4"/>
          <p:cNvSpPr>
            <a:spLocks noGrp="1"/>
          </p:cNvSpPr>
          <p:nvPr>
            <p:ph type="ftr" sz="quarter" idx="3"/>
          </p:nvPr>
        </p:nvSpPr>
        <p:spPr>
          <a:xfrm>
            <a:off x="211136" y="6629400"/>
            <a:ext cx="3903664" cy="168274"/>
          </a:xfrm>
          <a:prstGeom prst="rect">
            <a:avLst/>
          </a:prstGeom>
        </p:spPr>
        <p:txBody>
          <a:bodyPr vert="horz" lIns="0" tIns="45720" rIns="91440" bIns="45720" rtlCol="0" anchor="ctr"/>
          <a:lstStyle>
            <a:lvl1pPr algn="l">
              <a:defRPr sz="800">
                <a:solidFill>
                  <a:schemeClr val="bg1"/>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4191000" y="6477000"/>
            <a:ext cx="762000" cy="168274"/>
          </a:xfrm>
          <a:prstGeom prst="rect">
            <a:avLst/>
          </a:prstGeom>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iming>
    <p:tnLst>
      <p:par>
        <p:cTn id="1" dur="indefinite" restart="never" nodeType="tmRoot"/>
      </p:par>
    </p:tnLst>
  </p:timing>
  <p:hf hdr="0" ftr="0" dt="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api.jqueryui.com/toolti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1012" y="1890010"/>
            <a:ext cx="8190798" cy="276999"/>
          </a:xfrm>
        </p:spPr>
        <p:txBody>
          <a:bodyPr/>
          <a:lstStyle/>
          <a:p>
            <a:r>
              <a:rPr lang="en-US" smtClean="0"/>
              <a:t>Feb 2013 Hack Week Idea</a:t>
            </a:r>
            <a:endParaRPr lang="en-US" dirty="0" smtClean="0"/>
          </a:p>
        </p:txBody>
      </p:sp>
      <p:sp>
        <p:nvSpPr>
          <p:cNvPr id="6" name="Title 5"/>
          <p:cNvSpPr>
            <a:spLocks noGrp="1"/>
          </p:cNvSpPr>
          <p:nvPr>
            <p:ph type="ctrTitle"/>
          </p:nvPr>
        </p:nvSpPr>
        <p:spPr/>
        <p:txBody>
          <a:bodyPr/>
          <a:lstStyle/>
          <a:p>
            <a:r>
              <a:rPr lang="en-US" smtClean="0"/>
              <a:t>Super Tips</a:t>
            </a:r>
            <a:endParaRPr lang="en-US" dirty="0"/>
          </a:p>
        </p:txBody>
      </p:sp>
      <p:pic>
        <p:nvPicPr>
          <p:cNvPr id="8" name="Picture 7" descr="trefoil.png"/>
          <p:cNvPicPr>
            <a:picLocks noChangeAspect="1"/>
          </p:cNvPicPr>
          <p:nvPr/>
        </p:nvPicPr>
        <p:blipFill>
          <a:blip r:embed="rId3"/>
          <a:stretch>
            <a:fillRect/>
          </a:stretch>
        </p:blipFill>
        <p:spPr>
          <a:xfrm>
            <a:off x="8716433" y="6504516"/>
            <a:ext cx="266700" cy="24765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121" y="2877457"/>
            <a:ext cx="32385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33" y="2749095"/>
            <a:ext cx="45815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AXI_pro_primary_imagery_RGB_72.png"/>
          <p:cNvPicPr>
            <a:picLocks/>
          </p:cNvPicPr>
          <p:nvPr/>
        </p:nvPicPr>
        <p:blipFill>
          <a:blip r:embed="rId4"/>
          <a:srcRect l="49833" t="60375" r="4333" b="35792"/>
          <a:stretch>
            <a:fillRect/>
          </a:stretch>
        </p:blipFill>
        <p:spPr>
          <a:xfrm>
            <a:off x="12700" y="0"/>
            <a:ext cx="9144000" cy="768096"/>
          </a:xfrm>
          <a:prstGeom prst="rect">
            <a:avLst/>
          </a:prstGeom>
        </p:spPr>
      </p:pic>
      <p:sp>
        <p:nvSpPr>
          <p:cNvPr id="12" name="TextBox 11"/>
          <p:cNvSpPr txBox="1"/>
          <p:nvPr/>
        </p:nvSpPr>
        <p:spPr>
          <a:xfrm>
            <a:off x="8534400" y="321733"/>
            <a:ext cx="184731" cy="307777"/>
          </a:xfrm>
          <a:prstGeom prst="rect">
            <a:avLst/>
          </a:prstGeom>
          <a:noFill/>
        </p:spPr>
        <p:txBody>
          <a:bodyPr wrap="none" rtlCol="0">
            <a:spAutoFit/>
          </a:bodyPr>
          <a:lstStyle/>
          <a:p>
            <a:pPr fontAlgn="auto">
              <a:spcBef>
                <a:spcPts val="0"/>
              </a:spcBef>
              <a:spcAft>
                <a:spcPts val="0"/>
              </a:spcAft>
            </a:pPr>
            <a:endParaRPr lang="en-US" sz="1400" dirty="0">
              <a:solidFill>
                <a:prstClr val="black"/>
              </a:solidFill>
              <a:latin typeface="Adobe Clean"/>
            </a:endParaRPr>
          </a:p>
        </p:txBody>
      </p:sp>
      <p:sp>
        <p:nvSpPr>
          <p:cNvPr id="13" name="Title 7"/>
          <p:cNvSpPr>
            <a:spLocks noGrp="1"/>
          </p:cNvSpPr>
          <p:nvPr>
            <p:ph type="title"/>
          </p:nvPr>
        </p:nvSpPr>
        <p:spPr>
          <a:xfrm>
            <a:off x="228600" y="260350"/>
            <a:ext cx="5621867" cy="400050"/>
          </a:xfrm>
        </p:spPr>
        <p:txBody>
          <a:bodyPr>
            <a:normAutofit fontScale="90000"/>
          </a:bodyPr>
          <a:lstStyle/>
          <a:p>
            <a:pPr eaLnBrk="1" hangingPunct="1"/>
            <a:r>
              <a:rPr lang="en-US" sz="2200" smtClean="0">
                <a:solidFill>
                  <a:schemeClr val="bg1"/>
                </a:solidFill>
              </a:rPr>
              <a:t>Context</a:t>
            </a:r>
            <a:endParaRPr lang="en-US" sz="1400" dirty="0" smtClean="0">
              <a:solidFill>
                <a:schemeClr val="bg1"/>
              </a:solidFill>
            </a:endParaRPr>
          </a:p>
        </p:txBody>
      </p:sp>
      <p:sp>
        <p:nvSpPr>
          <p:cNvPr id="6" name="Text Placeholder 2"/>
          <p:cNvSpPr txBox="1">
            <a:spLocks/>
          </p:cNvSpPr>
          <p:nvPr/>
        </p:nvSpPr>
        <p:spPr>
          <a:xfrm>
            <a:off x="228600" y="990600"/>
            <a:ext cx="8494486" cy="5181600"/>
          </a:xfrm>
          <a:prstGeom prst="rect">
            <a:avLst/>
          </a:prstGeom>
        </p:spPr>
        <p:txBody>
          <a:bodyPr vert="horz" lIns="91440" tIns="45720" rIns="91440" bIns="45720" rtlCol="0">
            <a:normAutofit/>
          </a:bodyPr>
          <a:lstStyle/>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Customer feedback shows #1 complaint: finding and using features</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Data also shows Acrobat is mostly used for Save As PDF</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Our Help system is only online: 6% of all support calls ask about how to download the help</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Help is usually outdated and of low quality</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External dependency on LR</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Some of the best resources reside</a:t>
            </a:r>
            <a:br>
              <a:rPr lang="en-US" sz="2000" smtClean="0"/>
            </a:br>
            <a:r>
              <a:rPr lang="en-US" sz="2000" smtClean="0"/>
              <a:t>in other places and are created by </a:t>
            </a:r>
            <a:br>
              <a:rPr lang="en-US" sz="2000" smtClean="0"/>
            </a:br>
            <a:r>
              <a:rPr lang="en-US" sz="2000" smtClean="0"/>
              <a:t>other teams</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Support call metrics show around </a:t>
            </a:r>
            <a:br>
              <a:rPr lang="en-US" sz="2000" smtClean="0"/>
            </a:br>
            <a:r>
              <a:rPr lang="en-US" sz="2000" smtClean="0"/>
              <a:t>30% have to do with usage</a:t>
            </a:r>
          </a:p>
          <a:p>
            <a:pPr marL="231775" indent="-231775">
              <a:spcBef>
                <a:spcPts val="600"/>
              </a:spcBef>
              <a:buClr>
                <a:schemeClr val="accent4"/>
              </a:buClr>
              <a:buSzPct val="70000"/>
              <a:buFont typeface="Wingdings" pitchFamily="2" charset="2"/>
              <a:buChar char="§"/>
              <a:defRPr/>
            </a:pPr>
            <a:r>
              <a:rPr lang="en-US" sz="2000" smtClean="0"/>
              <a:t>We could could use an easier channels</a:t>
            </a:r>
            <a:br>
              <a:rPr lang="en-US" sz="2000" smtClean="0"/>
            </a:br>
            <a:r>
              <a:rPr lang="en-US" sz="2000" smtClean="0"/>
              <a:t>for communicating with customers</a:t>
            </a:r>
          </a:p>
        </p:txBody>
      </p:sp>
    </p:spTree>
    <p:extLst>
      <p:ext uri="{BB962C8B-B14F-4D97-AF65-F5344CB8AC3E}">
        <p14:creationId xmlns:p14="http://schemas.microsoft.com/office/powerpoint/2010/main" val="36526518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XI_pro_primary_imagery_RGB_72.png"/>
          <p:cNvPicPr>
            <a:picLocks/>
          </p:cNvPicPr>
          <p:nvPr/>
        </p:nvPicPr>
        <p:blipFill>
          <a:blip r:embed="rId3"/>
          <a:srcRect l="49833" t="60375" r="4333" b="35792"/>
          <a:stretch>
            <a:fillRect/>
          </a:stretch>
        </p:blipFill>
        <p:spPr>
          <a:xfrm>
            <a:off x="12700" y="0"/>
            <a:ext cx="9144000" cy="768096"/>
          </a:xfrm>
          <a:prstGeom prst="rect">
            <a:avLst/>
          </a:prstGeom>
        </p:spPr>
      </p:pic>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3</a:t>
            </a:fld>
            <a:endParaRPr lang="en-US" dirty="0"/>
          </a:p>
        </p:txBody>
      </p:sp>
      <p:sp>
        <p:nvSpPr>
          <p:cNvPr id="12" name="TextBox 11"/>
          <p:cNvSpPr txBox="1"/>
          <p:nvPr/>
        </p:nvSpPr>
        <p:spPr>
          <a:xfrm>
            <a:off x="8534400" y="321733"/>
            <a:ext cx="184666" cy="369332"/>
          </a:xfrm>
          <a:prstGeom prst="rect">
            <a:avLst/>
          </a:prstGeom>
          <a:noFill/>
        </p:spPr>
        <p:txBody>
          <a:bodyPr wrap="none" rtlCol="0">
            <a:spAutoFit/>
          </a:bodyPr>
          <a:lstStyle/>
          <a:p>
            <a:pPr fontAlgn="auto">
              <a:spcBef>
                <a:spcPts val="0"/>
              </a:spcBef>
              <a:spcAft>
                <a:spcPts val="0"/>
              </a:spcAft>
            </a:pPr>
            <a:endParaRPr lang="en-US" dirty="0">
              <a:solidFill>
                <a:prstClr val="black"/>
              </a:solidFill>
              <a:latin typeface="Adobe Clean"/>
            </a:endParaRPr>
          </a:p>
        </p:txBody>
      </p:sp>
      <p:sp>
        <p:nvSpPr>
          <p:cNvPr id="13" name="Title 7"/>
          <p:cNvSpPr>
            <a:spLocks noGrp="1"/>
          </p:cNvSpPr>
          <p:nvPr>
            <p:ph type="title"/>
          </p:nvPr>
        </p:nvSpPr>
        <p:spPr>
          <a:xfrm>
            <a:off x="228600" y="260350"/>
            <a:ext cx="5621867" cy="400050"/>
          </a:xfrm>
        </p:spPr>
        <p:txBody>
          <a:bodyPr>
            <a:normAutofit fontScale="90000"/>
          </a:bodyPr>
          <a:lstStyle/>
          <a:p>
            <a:r>
              <a:rPr lang="en-US" smtClean="0">
                <a:solidFill>
                  <a:schemeClr val="bg1"/>
                </a:solidFill>
              </a:rPr>
              <a:t>The big picture: </a:t>
            </a:r>
            <a:r>
              <a:rPr lang="en-US"/>
              <a:t>ToolTips on Steroids </a:t>
            </a:r>
            <a:endParaRPr lang="en-US" dirty="0" smtClean="0">
              <a:solidFill>
                <a:schemeClr val="bg1"/>
              </a:solidFill>
            </a:endParaRPr>
          </a:p>
        </p:txBody>
      </p:sp>
      <p:sp>
        <p:nvSpPr>
          <p:cNvPr id="15" name="Text Placeholder 2"/>
          <p:cNvSpPr txBox="1">
            <a:spLocks/>
          </p:cNvSpPr>
          <p:nvPr/>
        </p:nvSpPr>
        <p:spPr>
          <a:xfrm>
            <a:off x="228600" y="990600"/>
            <a:ext cx="8686800" cy="5181600"/>
          </a:xfrm>
          <a:prstGeom prst="rect">
            <a:avLst/>
          </a:prstGeom>
        </p:spPr>
        <p:txBody>
          <a:bodyPr vert="horz" lIns="91440" tIns="45720" rIns="91440" bIns="45720" rtlCol="0">
            <a:normAutofit fontScale="92500" lnSpcReduction="10000"/>
          </a:bodyPr>
          <a:lstStyle/>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End User pros</a:t>
            </a:r>
          </a:p>
          <a:p>
            <a:pPr marL="688975" lvl="1" indent="-231775">
              <a:spcBef>
                <a:spcPts val="600"/>
              </a:spcBef>
              <a:buClr>
                <a:schemeClr val="accent4"/>
              </a:buClr>
              <a:buSzPct val="70000"/>
              <a:buFont typeface="Wingdings" pitchFamily="2" charset="2"/>
              <a:buChar char="§"/>
              <a:defRPr/>
            </a:pPr>
            <a:r>
              <a:rPr lang="en-US" sz="2000" b="1" smtClean="0"/>
              <a:t>Easier</a:t>
            </a:r>
            <a:r>
              <a:rPr lang="en-US" sz="2000" smtClean="0"/>
              <a:t> than UI heavy, online, and often outdated Help.</a:t>
            </a:r>
          </a:p>
          <a:p>
            <a:pPr marL="688975" lvl="1" indent="-231775">
              <a:spcBef>
                <a:spcPts val="600"/>
              </a:spcBef>
              <a:buClr>
                <a:schemeClr val="accent4"/>
              </a:buClr>
              <a:buSzPct val="70000"/>
              <a:buFont typeface="Wingdings" pitchFamily="2" charset="2"/>
              <a:buChar char="§"/>
              <a:defRPr/>
            </a:pPr>
            <a:r>
              <a:rPr lang="en-US" sz="2000" b="1" smtClean="0"/>
              <a:t>Immediate</a:t>
            </a:r>
            <a:r>
              <a:rPr lang="en-US" sz="2000" smtClean="0"/>
              <a:t> customer satisfaction via fast and intuitive presentation.</a:t>
            </a:r>
          </a:p>
          <a:p>
            <a:pPr marL="688975" lvl="1" indent="-231775">
              <a:spcBef>
                <a:spcPts val="600"/>
              </a:spcBef>
              <a:buClr>
                <a:schemeClr val="accent4"/>
              </a:buClr>
              <a:buSzPct val="70000"/>
              <a:buFont typeface="Wingdings" pitchFamily="2" charset="2"/>
              <a:buChar char="§"/>
              <a:defRPr/>
            </a:pPr>
            <a:r>
              <a:rPr lang="en-US" sz="2000" b="1" smtClean="0"/>
              <a:t>Simple</a:t>
            </a:r>
            <a:r>
              <a:rPr lang="en-US" sz="2000" smtClean="0"/>
              <a:t> onHover invokes tip: NO new UI, button click, or page load.</a:t>
            </a:r>
          </a:p>
          <a:p>
            <a:pPr marL="688975" lvl="1" indent="-231775">
              <a:spcBef>
                <a:spcPts val="600"/>
              </a:spcBef>
              <a:buClr>
                <a:schemeClr val="accent4"/>
              </a:buClr>
              <a:buSzPct val="70000"/>
              <a:buFont typeface="Wingdings" pitchFamily="2" charset="2"/>
              <a:buChar char="§"/>
              <a:defRPr/>
            </a:pPr>
            <a:r>
              <a:rPr lang="en-US" sz="2000" b="1" smtClean="0"/>
              <a:t>Comprehensive</a:t>
            </a:r>
            <a:r>
              <a:rPr lang="en-US" sz="2000" smtClean="0"/>
              <a:t> links </a:t>
            </a:r>
            <a:r>
              <a:rPr lang="en-US" sz="2000"/>
              <a:t>to online Help, forums, video </a:t>
            </a:r>
            <a:r>
              <a:rPr lang="en-US" sz="2000" smtClean="0"/>
              <a:t>tutorials, </a:t>
            </a:r>
            <a:r>
              <a:rPr lang="en-US" sz="2000"/>
              <a:t>etc. </a:t>
            </a:r>
            <a:endParaRPr lang="en-US" sz="2000" smtClean="0"/>
          </a:p>
          <a:p>
            <a:pPr marL="688975" lvl="1" indent="-231775">
              <a:spcBef>
                <a:spcPts val="600"/>
              </a:spcBef>
              <a:buClr>
                <a:schemeClr val="accent4"/>
              </a:buClr>
              <a:buSzPct val="70000"/>
              <a:buFont typeface="Wingdings" pitchFamily="2" charset="2"/>
              <a:buChar char="§"/>
              <a:defRPr/>
            </a:pPr>
            <a:r>
              <a:rPr lang="en-US" sz="2000" b="1" smtClean="0"/>
              <a:t>Accessible</a:t>
            </a:r>
            <a:r>
              <a:rPr lang="en-US" sz="2000" smtClean="0"/>
              <a:t>: enables automatic read mode, set display time, no auto dismiss</a:t>
            </a:r>
            <a:endParaRPr lang="en-US" sz="2000"/>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Enterprise IT pros</a:t>
            </a:r>
          </a:p>
          <a:p>
            <a:pPr marL="688975" lvl="1" indent="-231775">
              <a:spcBef>
                <a:spcPts val="600"/>
              </a:spcBef>
              <a:buClr>
                <a:schemeClr val="accent4"/>
              </a:buClr>
              <a:buSzPct val="70000"/>
              <a:buFont typeface="Wingdings" pitchFamily="2" charset="2"/>
              <a:buChar char="§"/>
              <a:defRPr/>
            </a:pPr>
            <a:r>
              <a:rPr lang="en-US" sz="2000" b="1"/>
              <a:t>C</a:t>
            </a:r>
            <a:r>
              <a:rPr lang="en-US" sz="2000" b="1" smtClean="0"/>
              <a:t>onfigurable</a:t>
            </a:r>
            <a:r>
              <a:rPr lang="en-US" sz="2000" smtClean="0"/>
              <a:t>: off, on, organization-specific content. </a:t>
            </a:r>
          </a:p>
          <a:p>
            <a:pPr marL="688975" lvl="1" indent="-231775">
              <a:spcBef>
                <a:spcPts val="600"/>
              </a:spcBef>
              <a:buClr>
                <a:schemeClr val="accent4"/>
              </a:buClr>
              <a:buSzPct val="70000"/>
              <a:buFont typeface="Wingdings" pitchFamily="2" charset="2"/>
              <a:buChar char="§"/>
              <a:defRPr/>
            </a:pPr>
            <a:r>
              <a:rPr lang="en-US" sz="2000" b="1" smtClean="0"/>
              <a:t>IT Mode</a:t>
            </a:r>
            <a:r>
              <a:rPr lang="en-US" sz="2000" smtClean="0"/>
              <a:t>: Enterprise mode shows registry mapping and links to ETK. </a:t>
            </a:r>
          </a:p>
          <a:p>
            <a:pPr marL="231775" lvl="0" indent="-231775">
              <a:spcBef>
                <a:spcPts val="600"/>
              </a:spcBef>
              <a:buClr>
                <a:schemeClr val="accent4"/>
              </a:buClr>
              <a:buSzPct val="70000"/>
              <a:buFont typeface="Wingdings" pitchFamily="2" charset="2"/>
              <a:buChar char="§"/>
              <a:defRPr/>
            </a:pPr>
            <a:r>
              <a:rPr lang="en-US" sz="2000"/>
              <a:t>Adobe pros</a:t>
            </a:r>
          </a:p>
          <a:p>
            <a:pPr marL="688975" lvl="1" indent="-231775">
              <a:spcBef>
                <a:spcPts val="600"/>
              </a:spcBef>
              <a:buClr>
                <a:schemeClr val="accent4"/>
              </a:buClr>
              <a:buSzPct val="70000"/>
              <a:buFont typeface="Wingdings" pitchFamily="2" charset="2"/>
              <a:buChar char="§"/>
              <a:defRPr/>
            </a:pPr>
            <a:r>
              <a:rPr lang="en-US" sz="2000" b="1"/>
              <a:t>Content</a:t>
            </a:r>
            <a:r>
              <a:rPr lang="en-US" sz="2000"/>
              <a:t> from product mgmt, marketing, engineering, AND LR.</a:t>
            </a:r>
          </a:p>
          <a:p>
            <a:pPr marL="688975" lvl="1" indent="-231775">
              <a:spcBef>
                <a:spcPts val="600"/>
              </a:spcBef>
              <a:buClr>
                <a:schemeClr val="accent4"/>
              </a:buClr>
              <a:buSzPct val="70000"/>
              <a:buFont typeface="Wingdings" pitchFamily="2" charset="2"/>
              <a:buChar char="§"/>
              <a:defRPr/>
            </a:pPr>
            <a:r>
              <a:rPr lang="en-US" sz="2000" b="1" smtClean="0"/>
              <a:t>IPM</a:t>
            </a:r>
            <a:r>
              <a:rPr lang="en-US" sz="2000" smtClean="0"/>
              <a:t>: </a:t>
            </a:r>
            <a:r>
              <a:rPr lang="en-US" sz="2000"/>
              <a:t>Toggle on and </a:t>
            </a:r>
            <a:r>
              <a:rPr lang="en-US" sz="2000" smtClean="0"/>
              <a:t>off this data source.</a:t>
            </a:r>
            <a:endParaRPr lang="en-US" sz="2000"/>
          </a:p>
          <a:p>
            <a:pPr marL="688975" lvl="1" indent="-231775">
              <a:spcBef>
                <a:spcPts val="600"/>
              </a:spcBef>
              <a:buClr>
                <a:schemeClr val="accent4"/>
              </a:buClr>
              <a:buSzPct val="70000"/>
              <a:buFont typeface="Wingdings" pitchFamily="2" charset="2"/>
              <a:buChar char="§"/>
              <a:defRPr/>
            </a:pPr>
            <a:r>
              <a:rPr lang="en-US" sz="2000" b="1"/>
              <a:t>Local or cloud-based </a:t>
            </a:r>
            <a:r>
              <a:rPr lang="en-US" sz="2000"/>
              <a:t>data file.</a:t>
            </a:r>
          </a:p>
          <a:p>
            <a:pPr marL="688975" lvl="1" indent="-231775">
              <a:spcBef>
                <a:spcPts val="600"/>
              </a:spcBef>
              <a:buClr>
                <a:schemeClr val="accent4"/>
              </a:buClr>
              <a:buSzPct val="70000"/>
              <a:buFont typeface="Wingdings" pitchFamily="2" charset="2"/>
              <a:buChar char="§"/>
              <a:defRPr/>
            </a:pPr>
            <a:r>
              <a:rPr lang="en-US" sz="2000" b="1"/>
              <a:t>Updatable anytime</a:t>
            </a:r>
            <a:r>
              <a:rPr lang="en-US" sz="2000"/>
              <a:t>: keeps pace with new features, bugs</a:t>
            </a:r>
            <a:r>
              <a:rPr lang="en-US" sz="2000" smtClean="0"/>
              <a:t>, requirements.</a:t>
            </a:r>
          </a:p>
          <a:p>
            <a:pPr marL="688975" lvl="1" indent="-231775">
              <a:spcBef>
                <a:spcPts val="600"/>
              </a:spcBef>
              <a:buClr>
                <a:schemeClr val="accent4"/>
              </a:buClr>
              <a:buSzPct val="70000"/>
              <a:buFont typeface="Wingdings" pitchFamily="2" charset="2"/>
              <a:buChar char="§"/>
              <a:defRPr/>
            </a:pPr>
            <a:r>
              <a:rPr lang="en-US" sz="2000" b="1" smtClean="0"/>
              <a:t>Feedback</a:t>
            </a:r>
            <a:r>
              <a:rPr lang="en-US" sz="2000" smtClean="0"/>
              <a:t>: Thumbs up/down for data collection.</a:t>
            </a:r>
            <a:endParaRPr lang="en-US" sz="2000"/>
          </a:p>
        </p:txBody>
      </p:sp>
    </p:spTree>
    <p:extLst>
      <p:ext uri="{BB962C8B-B14F-4D97-AF65-F5344CB8AC3E}">
        <p14:creationId xmlns:p14="http://schemas.microsoft.com/office/powerpoint/2010/main" val="158137129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XI_pro_primary_imagery_RGB_72.png"/>
          <p:cNvPicPr>
            <a:picLocks/>
          </p:cNvPicPr>
          <p:nvPr/>
        </p:nvPicPr>
        <p:blipFill>
          <a:blip r:embed="rId3"/>
          <a:srcRect l="49833" t="60375" r="4333" b="35792"/>
          <a:stretch>
            <a:fillRect/>
          </a:stretch>
        </p:blipFill>
        <p:spPr>
          <a:xfrm>
            <a:off x="12700" y="0"/>
            <a:ext cx="9144000" cy="768096"/>
          </a:xfrm>
          <a:prstGeom prst="rect">
            <a:avLst/>
          </a:prstGeom>
        </p:spPr>
      </p:pic>
      <p:sp>
        <p:nvSpPr>
          <p:cNvPr id="12" name="TextBox 11"/>
          <p:cNvSpPr txBox="1"/>
          <p:nvPr/>
        </p:nvSpPr>
        <p:spPr>
          <a:xfrm>
            <a:off x="8534400" y="321733"/>
            <a:ext cx="184731" cy="307777"/>
          </a:xfrm>
          <a:prstGeom prst="rect">
            <a:avLst/>
          </a:prstGeom>
          <a:noFill/>
        </p:spPr>
        <p:txBody>
          <a:bodyPr wrap="none" rtlCol="0">
            <a:spAutoFit/>
          </a:bodyPr>
          <a:lstStyle/>
          <a:p>
            <a:pPr fontAlgn="auto">
              <a:spcBef>
                <a:spcPts val="0"/>
              </a:spcBef>
              <a:spcAft>
                <a:spcPts val="0"/>
              </a:spcAft>
            </a:pPr>
            <a:endParaRPr lang="en-US" sz="1400" dirty="0">
              <a:solidFill>
                <a:prstClr val="black"/>
              </a:solidFill>
              <a:latin typeface="Adobe Clean"/>
            </a:endParaRPr>
          </a:p>
        </p:txBody>
      </p:sp>
      <p:sp>
        <p:nvSpPr>
          <p:cNvPr id="13" name="Title 7"/>
          <p:cNvSpPr>
            <a:spLocks noGrp="1"/>
          </p:cNvSpPr>
          <p:nvPr>
            <p:ph type="title"/>
          </p:nvPr>
        </p:nvSpPr>
        <p:spPr>
          <a:xfrm>
            <a:off x="228600" y="260350"/>
            <a:ext cx="5621867" cy="400050"/>
          </a:xfrm>
        </p:spPr>
        <p:txBody>
          <a:bodyPr>
            <a:normAutofit fontScale="90000"/>
          </a:bodyPr>
          <a:lstStyle/>
          <a:p>
            <a:pPr eaLnBrk="1" hangingPunct="1"/>
            <a:r>
              <a:rPr lang="en-US" sz="2200" smtClean="0">
                <a:solidFill>
                  <a:schemeClr val="bg1"/>
                </a:solidFill>
              </a:rPr>
              <a:t>Implementation</a:t>
            </a:r>
            <a:endParaRPr lang="en-US" sz="1400" dirty="0" smtClean="0">
              <a:solidFill>
                <a:schemeClr val="bg1"/>
              </a:solidFill>
            </a:endParaRPr>
          </a:p>
        </p:txBody>
      </p:sp>
      <p:sp>
        <p:nvSpPr>
          <p:cNvPr id="30" name="Text Placeholder 2"/>
          <p:cNvSpPr txBox="1">
            <a:spLocks/>
          </p:cNvSpPr>
          <p:nvPr/>
        </p:nvSpPr>
        <p:spPr>
          <a:xfrm>
            <a:off x="228600" y="990600"/>
            <a:ext cx="8686800" cy="5181600"/>
          </a:xfrm>
          <a:prstGeom prst="rect">
            <a:avLst/>
          </a:prstGeom>
        </p:spPr>
        <p:txBody>
          <a:bodyPr vert="horz" lIns="91440" tIns="45720" rIns="91440" bIns="45720" rtlCol="0">
            <a:normAutofit/>
          </a:bodyPr>
          <a:lstStyle/>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Little new code. Use existing xml/json file consumption via SOMESTRING.</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smtClean="0"/>
              <a:t>Tips in product (C+) and cloud (</a:t>
            </a:r>
            <a:r>
              <a:rPr lang="en-US" sz="2000" smtClean="0">
                <a:hlinkClick r:id="rId4"/>
              </a:rPr>
              <a:t>JQuery</a:t>
            </a:r>
            <a:r>
              <a:rPr lang="en-US" sz="2000" smtClean="0"/>
              <a:t>) use similar mechanism and data file. </a:t>
            </a:r>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a:t>XML or JSON.</a:t>
            </a:r>
            <a:endParaRPr lang="en-US" sz="2000" dirty="0"/>
          </a:p>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r>
              <a:rPr lang="en-US" sz="2000"/>
              <a:t>Registry </a:t>
            </a:r>
            <a:r>
              <a:rPr lang="en-US" sz="2000" smtClean="0"/>
              <a:t>preference: HKCU/.../AVGeneral/SuperTips/</a:t>
            </a:r>
          </a:p>
          <a:p>
            <a:pPr marL="688975" lvl="1" indent="-231775">
              <a:spcBef>
                <a:spcPts val="600"/>
              </a:spcBef>
              <a:buClr>
                <a:schemeClr val="accent4"/>
              </a:buClr>
              <a:buSzPct val="70000"/>
              <a:buFont typeface="Wingdings" pitchFamily="2" charset="2"/>
              <a:buChar char="§"/>
              <a:defRPr/>
            </a:pPr>
            <a:r>
              <a:rPr lang="en-US" sz="2000" smtClean="0">
                <a:solidFill>
                  <a:schemeClr val="accent6">
                    <a:lumMod val="75000"/>
                  </a:schemeClr>
                </a:solidFill>
              </a:rPr>
              <a:t>iSupertipSource</a:t>
            </a:r>
          </a:p>
          <a:p>
            <a:pPr marL="1146175" lvl="2" indent="-231775">
              <a:spcBef>
                <a:spcPts val="600"/>
              </a:spcBef>
              <a:buClr>
                <a:schemeClr val="accent4"/>
              </a:buClr>
              <a:buSzPct val="70000"/>
              <a:buFont typeface="Wingdings" pitchFamily="2" charset="2"/>
              <a:buChar char="§"/>
              <a:defRPr/>
            </a:pPr>
            <a:r>
              <a:rPr lang="en-US" sz="2000" smtClean="0"/>
              <a:t>0 = none (disable feature)</a:t>
            </a:r>
          </a:p>
          <a:p>
            <a:pPr marL="1146175" lvl="2" indent="-231775">
              <a:spcBef>
                <a:spcPts val="600"/>
              </a:spcBef>
              <a:buClr>
                <a:schemeClr val="accent4"/>
              </a:buClr>
              <a:buSzPct val="70000"/>
              <a:buFont typeface="Wingdings" pitchFamily="2" charset="2"/>
              <a:buChar char="§"/>
              <a:defRPr/>
            </a:pPr>
            <a:r>
              <a:rPr lang="en-US" sz="2000" smtClean="0"/>
              <a:t>1= local file (for end user content)</a:t>
            </a:r>
          </a:p>
          <a:p>
            <a:pPr marL="1146175" lvl="2" indent="-231775">
              <a:spcBef>
                <a:spcPts val="600"/>
              </a:spcBef>
              <a:buClr>
                <a:schemeClr val="accent4"/>
              </a:buClr>
              <a:buSzPct val="70000"/>
              <a:buFont typeface="Wingdings" pitchFamily="2" charset="2"/>
              <a:buChar char="§"/>
              <a:defRPr/>
            </a:pPr>
            <a:r>
              <a:rPr lang="en-US" sz="2000" smtClean="0"/>
              <a:t>2=  (</a:t>
            </a:r>
            <a:r>
              <a:rPr lang="en-US" sz="2000" b="1" smtClean="0"/>
              <a:t>Default</a:t>
            </a:r>
            <a:r>
              <a:rPr lang="en-US" sz="2000" smtClean="0"/>
              <a:t>) cloud file (for end user content)</a:t>
            </a:r>
          </a:p>
          <a:p>
            <a:pPr marL="1146175" lvl="2" indent="-231775">
              <a:spcBef>
                <a:spcPts val="600"/>
              </a:spcBef>
              <a:buClr>
                <a:schemeClr val="accent4"/>
              </a:buClr>
              <a:buSzPct val="70000"/>
              <a:buFont typeface="Wingdings" pitchFamily="2" charset="2"/>
              <a:buChar char="§"/>
              <a:defRPr/>
            </a:pPr>
            <a:r>
              <a:rPr lang="en-US" sz="2000" smtClean="0"/>
              <a:t>3=cloud file (turn on IT Mode for IT-only content)</a:t>
            </a:r>
          </a:p>
          <a:p>
            <a:pPr marL="688975" lvl="1" indent="-231775">
              <a:spcBef>
                <a:spcPts val="600"/>
              </a:spcBef>
              <a:buClr>
                <a:schemeClr val="accent4"/>
              </a:buClr>
              <a:buSzPct val="70000"/>
              <a:buFont typeface="Wingdings" pitchFamily="2" charset="2"/>
              <a:buChar char="§"/>
              <a:defRPr/>
            </a:pPr>
            <a:r>
              <a:rPr lang="en-US" sz="2000">
                <a:solidFill>
                  <a:schemeClr val="accent6">
                    <a:lumMod val="75000"/>
                  </a:schemeClr>
                </a:solidFill>
              </a:rPr>
              <a:t>b</a:t>
            </a:r>
            <a:r>
              <a:rPr lang="en-US" sz="2000" smtClean="0">
                <a:solidFill>
                  <a:schemeClr val="accent6">
                    <a:lumMod val="75000"/>
                  </a:schemeClr>
                </a:solidFill>
              </a:rPr>
              <a:t>SupertipAccessible</a:t>
            </a:r>
            <a:r>
              <a:rPr lang="en-US" sz="2000" smtClean="0"/>
              <a:t>: Toggles whether the product should go </a:t>
            </a:r>
            <a:r>
              <a:rPr lang="en-US" sz="2000"/>
              <a:t>into </a:t>
            </a:r>
            <a:r>
              <a:rPr lang="en-US" sz="2000" smtClean="0"/>
              <a:t>read-out-loud </a:t>
            </a:r>
            <a:r>
              <a:rPr lang="en-US" sz="2000"/>
              <a:t>mode and read the tip text automatically. </a:t>
            </a:r>
            <a:endParaRPr lang="en-US" sz="2000" smtClean="0"/>
          </a:p>
          <a:p>
            <a:pPr marL="688975" lvl="1" indent="-231775">
              <a:spcBef>
                <a:spcPts val="600"/>
              </a:spcBef>
              <a:buClr>
                <a:schemeClr val="accent4"/>
              </a:buClr>
              <a:buSzPct val="70000"/>
              <a:buFont typeface="Wingdings" pitchFamily="2" charset="2"/>
              <a:buChar char="§"/>
              <a:defRPr/>
            </a:pPr>
            <a:r>
              <a:rPr lang="en-US" sz="2000">
                <a:solidFill>
                  <a:schemeClr val="accent6">
                    <a:lumMod val="75000"/>
                  </a:schemeClr>
                </a:solidFill>
              </a:rPr>
              <a:t>iTipTime</a:t>
            </a:r>
            <a:r>
              <a:rPr lang="en-US" sz="2000" smtClean="0"/>
              <a:t>: For accessibility, allow configuration of the display time.  When set, tip does not dismiss until ESC or click outside of tip. Tip should be included in tab focus and F6 cycle.</a:t>
            </a:r>
          </a:p>
        </p:txBody>
      </p:sp>
    </p:spTree>
    <p:extLst>
      <p:ext uri="{BB962C8B-B14F-4D97-AF65-F5344CB8AC3E}">
        <p14:creationId xmlns:p14="http://schemas.microsoft.com/office/powerpoint/2010/main" val="15813712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0340"/>
          <a:stretch/>
        </p:blipFill>
        <p:spPr bwMode="auto">
          <a:xfrm>
            <a:off x="832304" y="2113204"/>
            <a:ext cx="30670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AXI_pro_primary_imagery_RGB_72.png"/>
          <p:cNvPicPr>
            <a:picLocks/>
          </p:cNvPicPr>
          <p:nvPr/>
        </p:nvPicPr>
        <p:blipFill>
          <a:blip r:embed="rId4"/>
          <a:srcRect l="49833" t="60375" r="4333" b="35792"/>
          <a:stretch>
            <a:fillRect/>
          </a:stretch>
        </p:blipFill>
        <p:spPr>
          <a:xfrm>
            <a:off x="12700" y="0"/>
            <a:ext cx="9144000" cy="768096"/>
          </a:xfrm>
          <a:prstGeom prst="rect">
            <a:avLst/>
          </a:prstGeom>
        </p:spPr>
      </p:pic>
      <p:sp>
        <p:nvSpPr>
          <p:cNvPr id="12" name="TextBox 11"/>
          <p:cNvSpPr txBox="1"/>
          <p:nvPr/>
        </p:nvSpPr>
        <p:spPr>
          <a:xfrm>
            <a:off x="8534400" y="321733"/>
            <a:ext cx="184731" cy="307777"/>
          </a:xfrm>
          <a:prstGeom prst="rect">
            <a:avLst/>
          </a:prstGeom>
          <a:noFill/>
        </p:spPr>
        <p:txBody>
          <a:bodyPr wrap="none" rtlCol="0">
            <a:spAutoFit/>
          </a:bodyPr>
          <a:lstStyle/>
          <a:p>
            <a:pPr fontAlgn="auto">
              <a:spcBef>
                <a:spcPts val="0"/>
              </a:spcBef>
              <a:spcAft>
                <a:spcPts val="0"/>
              </a:spcAft>
            </a:pPr>
            <a:endParaRPr lang="en-US" sz="1400" dirty="0">
              <a:solidFill>
                <a:srgbClr val="000000"/>
              </a:solidFill>
              <a:latin typeface="Adobe Clean"/>
            </a:endParaRPr>
          </a:p>
        </p:txBody>
      </p:sp>
      <p:sp>
        <p:nvSpPr>
          <p:cNvPr id="13" name="Title 7"/>
          <p:cNvSpPr>
            <a:spLocks noGrp="1"/>
          </p:cNvSpPr>
          <p:nvPr>
            <p:ph type="title"/>
          </p:nvPr>
        </p:nvSpPr>
        <p:spPr>
          <a:xfrm>
            <a:off x="228600" y="260350"/>
            <a:ext cx="5621867" cy="400050"/>
          </a:xfrm>
        </p:spPr>
        <p:txBody>
          <a:bodyPr>
            <a:normAutofit fontScale="90000"/>
          </a:bodyPr>
          <a:lstStyle/>
          <a:p>
            <a:pPr eaLnBrk="1" hangingPunct="1"/>
            <a:r>
              <a:rPr lang="en-US" sz="2200" smtClean="0">
                <a:solidFill>
                  <a:schemeClr val="bg1"/>
                </a:solidFill>
              </a:rPr>
              <a:t>Architecture</a:t>
            </a:r>
            <a:endParaRPr lang="en-US" sz="1400" dirty="0" smtClean="0">
              <a:solidFill>
                <a:schemeClr val="bg1"/>
              </a:solidFill>
            </a:endParaRPr>
          </a:p>
        </p:txBody>
      </p:sp>
      <p:sp>
        <p:nvSpPr>
          <p:cNvPr id="3" name="Rounded Rectangle 2"/>
          <p:cNvSpPr/>
          <p:nvPr/>
        </p:nvSpPr>
        <p:spPr>
          <a:xfrm>
            <a:off x="1020990" y="3691180"/>
            <a:ext cx="2621189" cy="10604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r"/>
            <a:endParaRPr lang="en-US" smtClean="0">
              <a:solidFill>
                <a:srgbClr val="000000"/>
              </a:solidFill>
            </a:endParaRPr>
          </a:p>
          <a:p>
            <a:pPr algn="r"/>
            <a:endParaRPr lang="en-US">
              <a:solidFill>
                <a:srgbClr val="000000"/>
              </a:solidFill>
            </a:endParaRPr>
          </a:p>
          <a:p>
            <a:pPr algn="ctr"/>
            <a:r>
              <a:rPr lang="en-US" smtClean="0">
                <a:solidFill>
                  <a:srgbClr val="000000"/>
                </a:solidFill>
              </a:rPr>
              <a:t>Reader.NEXT platform</a:t>
            </a:r>
            <a:endParaRPr lang="en-US">
              <a:solidFill>
                <a:srgbClr val="000000"/>
              </a:solidFill>
            </a:endParaRPr>
          </a:p>
        </p:txBody>
      </p:sp>
      <p:sp>
        <p:nvSpPr>
          <p:cNvPr id="8" name="Rounded Rectangle 7"/>
          <p:cNvSpPr/>
          <p:nvPr/>
        </p:nvSpPr>
        <p:spPr>
          <a:xfrm>
            <a:off x="1139374" y="3802759"/>
            <a:ext cx="1560284" cy="4862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smtClean="0">
                <a:solidFill>
                  <a:srgbClr val="000000"/>
                </a:solidFill>
              </a:rPr>
              <a:t>SPA2 framework</a:t>
            </a:r>
          </a:p>
          <a:p>
            <a:pPr algn="ctr"/>
            <a:r>
              <a:rPr lang="en-US" sz="1400" smtClean="0">
                <a:solidFill>
                  <a:srgbClr val="000000"/>
                </a:solidFill>
              </a:rPr>
              <a:t>AcroEXT/CEF </a:t>
            </a:r>
            <a:endParaRPr lang="en-US" sz="1400">
              <a:solidFill>
                <a:srgbClr val="000000"/>
              </a:solidFill>
            </a:endParaRPr>
          </a:p>
        </p:txBody>
      </p:sp>
      <p:pic>
        <p:nvPicPr>
          <p:cNvPr id="11" name="Picture 2" descr="C:\Users\brogers\AppData\Local\Microsoft\Windows\Temporary Internet Files\Content.IE5\QZ9XZQWA\MC90043259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62" y="3123310"/>
            <a:ext cx="478975" cy="4789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24973" y="5203359"/>
            <a:ext cx="1632178" cy="938719"/>
          </a:xfrm>
          <a:prstGeom prst="rect">
            <a:avLst/>
          </a:prstGeom>
          <a:noFill/>
        </p:spPr>
        <p:txBody>
          <a:bodyPr wrap="none" rtlCol="0">
            <a:spAutoFit/>
          </a:bodyPr>
          <a:lstStyle/>
          <a:p>
            <a:r>
              <a:rPr lang="en-US" sz="1100" smtClean="0">
                <a:solidFill>
                  <a:srgbClr val="000000"/>
                </a:solidFill>
              </a:rPr>
              <a:t>Local file: IT modiable</a:t>
            </a:r>
          </a:p>
          <a:p>
            <a:pPr marL="171450" indent="-171450">
              <a:buFont typeface="Arial" panose="020B0604020202020204" pitchFamily="34" charset="0"/>
              <a:buChar char="•"/>
            </a:pPr>
            <a:r>
              <a:rPr lang="en-US" sz="1100" smtClean="0">
                <a:solidFill>
                  <a:srgbClr val="000000"/>
                </a:solidFill>
              </a:rPr>
              <a:t>Ships with product</a:t>
            </a:r>
          </a:p>
          <a:p>
            <a:pPr marL="171450" indent="-171450">
              <a:buFont typeface="Arial" panose="020B0604020202020204" pitchFamily="34" charset="0"/>
              <a:buChar char="•"/>
            </a:pPr>
            <a:r>
              <a:rPr lang="en-US" sz="1100" smtClean="0">
                <a:solidFill>
                  <a:srgbClr val="000000"/>
                </a:solidFill>
              </a:rPr>
              <a:t>IT can extend content</a:t>
            </a:r>
          </a:p>
          <a:p>
            <a:pPr marL="171450" indent="-171450">
              <a:buFont typeface="Arial" panose="020B0604020202020204" pitchFamily="34" charset="0"/>
              <a:buChar char="•"/>
            </a:pPr>
            <a:r>
              <a:rPr lang="en-US" sz="1100" smtClean="0">
                <a:solidFill>
                  <a:srgbClr val="000000"/>
                </a:solidFill>
              </a:rPr>
              <a:t>IPM hooks. </a:t>
            </a:r>
          </a:p>
          <a:p>
            <a:pPr marL="171450" indent="-171450">
              <a:buFont typeface="Arial" panose="020B0604020202020204" pitchFamily="34" charset="0"/>
              <a:buChar char="•"/>
            </a:pPr>
            <a:r>
              <a:rPr lang="en-US" sz="1100" smtClean="0">
                <a:solidFill>
                  <a:srgbClr val="000000"/>
                </a:solidFill>
              </a:rPr>
              <a:t>IT can lock.</a:t>
            </a:r>
            <a:endParaRPr lang="en-US" sz="1100">
              <a:solidFill>
                <a:srgbClr val="000000"/>
              </a:solidFill>
            </a:endParaRPr>
          </a:p>
        </p:txBody>
      </p:sp>
      <p:sp>
        <p:nvSpPr>
          <p:cNvPr id="20" name="Rounded Rectangle 19"/>
          <p:cNvSpPr/>
          <p:nvPr/>
        </p:nvSpPr>
        <p:spPr>
          <a:xfrm>
            <a:off x="1020990" y="3056180"/>
            <a:ext cx="1560284" cy="6100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smtClean="0">
                <a:solidFill>
                  <a:srgbClr val="000000"/>
                </a:solidFill>
              </a:rPr>
              <a:t>SuperTip </a:t>
            </a:r>
          </a:p>
          <a:p>
            <a:pPr algn="ctr"/>
            <a:r>
              <a:rPr lang="en-US" sz="1400" smtClean="0">
                <a:solidFill>
                  <a:srgbClr val="000000"/>
                </a:solidFill>
              </a:rPr>
              <a:t>plugin</a:t>
            </a:r>
            <a:endParaRPr lang="en-US" sz="1400">
              <a:solidFill>
                <a:srgbClr val="000000"/>
              </a:solidFill>
            </a:endParaRPr>
          </a:p>
        </p:txBody>
      </p:sp>
      <p:sp>
        <p:nvSpPr>
          <p:cNvPr id="22" name="TextBox 21"/>
          <p:cNvSpPr txBox="1"/>
          <p:nvPr/>
        </p:nvSpPr>
        <p:spPr>
          <a:xfrm>
            <a:off x="60041" y="3534245"/>
            <a:ext cx="773481" cy="461665"/>
          </a:xfrm>
          <a:prstGeom prst="rect">
            <a:avLst/>
          </a:prstGeom>
          <a:noFill/>
        </p:spPr>
        <p:txBody>
          <a:bodyPr wrap="none" rtlCol="0">
            <a:spAutoFit/>
          </a:bodyPr>
          <a:lstStyle/>
          <a:p>
            <a:pPr algn="ctr"/>
            <a:r>
              <a:rPr lang="en-US" sz="1200" smtClean="0">
                <a:solidFill>
                  <a:srgbClr val="000000"/>
                </a:solidFill>
              </a:rPr>
              <a:t>Cloud or </a:t>
            </a:r>
          </a:p>
          <a:p>
            <a:pPr algn="ctr"/>
            <a:r>
              <a:rPr lang="en-US" sz="1200" smtClean="0">
                <a:solidFill>
                  <a:srgbClr val="000000"/>
                </a:solidFill>
              </a:rPr>
              <a:t>Local file</a:t>
            </a:r>
            <a:endParaRPr lang="en-US" sz="1200">
              <a:solidFill>
                <a:srgbClr val="000000"/>
              </a:solidFill>
            </a:endParaRPr>
          </a:p>
        </p:txBody>
      </p:sp>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2961"/>
          <a:stretch/>
        </p:blipFill>
        <p:spPr bwMode="auto">
          <a:xfrm>
            <a:off x="832304" y="1846505"/>
            <a:ext cx="30670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a:stCxn id="11" idx="3"/>
            <a:endCxn id="20" idx="1"/>
          </p:cNvCxnSpPr>
          <p:nvPr/>
        </p:nvCxnSpPr>
        <p:spPr>
          <a:xfrm flipV="1">
            <a:off x="703037" y="3361207"/>
            <a:ext cx="317953" cy="1591"/>
          </a:xfrm>
          <a:prstGeom prst="straightConnector1">
            <a:avLst/>
          </a:prstGeom>
          <a:ln w="127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2649765" y="2017955"/>
            <a:ext cx="1725839" cy="93345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rgbClr val="000000"/>
                </a:solidFill>
              </a:rPr>
              <a:t>"Lorem ipsum dolor sit amet, consectetur adipisicing elit, sed do eiusmod tempor incididunt ut labore et dolore magna aliqua. Ut enim ad minim veniam, quis </a:t>
            </a:r>
            <a:r>
              <a:rPr lang="en-US" sz="900" smtClean="0">
                <a:solidFill>
                  <a:srgbClr val="000000"/>
                </a:solidFill>
              </a:rPr>
              <a:t>nostrud</a:t>
            </a:r>
            <a:endParaRPr lang="en-US" sz="900">
              <a:solidFill>
                <a:srgbClr val="000000"/>
              </a:solidFill>
            </a:endParaRPr>
          </a:p>
        </p:txBody>
      </p:sp>
      <p:sp>
        <p:nvSpPr>
          <p:cNvPr id="26" name="Bent Arrow 25"/>
          <p:cNvSpPr/>
          <p:nvPr/>
        </p:nvSpPr>
        <p:spPr>
          <a:xfrm>
            <a:off x="1794329" y="2265605"/>
            <a:ext cx="819150" cy="742950"/>
          </a:xfrm>
          <a:prstGeom prst="ben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p:cNvGrpSpPr/>
          <p:nvPr/>
        </p:nvGrpSpPr>
        <p:grpSpPr>
          <a:xfrm>
            <a:off x="4136569" y="1808399"/>
            <a:ext cx="4586516" cy="2661910"/>
            <a:chOff x="1393370" y="2809875"/>
            <a:chExt cx="4586516" cy="2661910"/>
          </a:xfrm>
        </p:grpSpPr>
        <p:sp>
          <p:nvSpPr>
            <p:cNvPr id="23" name="Rectangle 22"/>
            <p:cNvSpPr/>
            <p:nvPr/>
          </p:nvSpPr>
          <p:spPr>
            <a:xfrm>
              <a:off x="1393370" y="2809875"/>
              <a:ext cx="4586516" cy="264749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dk1"/>
                </a:solidFill>
              </a:endParaRPr>
            </a:p>
          </p:txBody>
        </p:sp>
        <p:pic>
          <p:nvPicPr>
            <p:cNvPr id="2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2646" y="5245730"/>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322" y="5245730"/>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0068" y="5245730"/>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8593" y="5245730"/>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1562100" y="5210175"/>
              <a:ext cx="1752600" cy="261610"/>
            </a:xfrm>
            <a:prstGeom prst="rect">
              <a:avLst/>
            </a:prstGeom>
            <a:noFill/>
          </p:spPr>
          <p:txBody>
            <a:bodyPr wrap="square" rtlCol="0">
              <a:spAutoFit/>
            </a:bodyPr>
            <a:lstStyle/>
            <a:p>
              <a:r>
                <a:rPr lang="en-US" sz="1100" smtClean="0"/>
                <a:t>more help</a:t>
              </a:r>
              <a:endParaRPr lang="en-US" sz="1100"/>
            </a:p>
          </p:txBody>
        </p:sp>
        <p:sp>
          <p:nvSpPr>
            <p:cNvPr id="31" name="TextBox 30"/>
            <p:cNvSpPr txBox="1"/>
            <p:nvPr/>
          </p:nvSpPr>
          <p:spPr>
            <a:xfrm>
              <a:off x="2466975" y="5200650"/>
              <a:ext cx="1752600" cy="261610"/>
            </a:xfrm>
            <a:prstGeom prst="rect">
              <a:avLst/>
            </a:prstGeom>
            <a:noFill/>
          </p:spPr>
          <p:txBody>
            <a:bodyPr wrap="square" rtlCol="0">
              <a:spAutoFit/>
            </a:bodyPr>
            <a:lstStyle/>
            <a:p>
              <a:r>
                <a:rPr lang="en-US" sz="1100" smtClean="0"/>
                <a:t>quick key</a:t>
              </a:r>
              <a:endParaRPr lang="en-US" sz="1100"/>
            </a:p>
          </p:txBody>
        </p:sp>
        <p:sp>
          <p:nvSpPr>
            <p:cNvPr id="32" name="TextBox 31"/>
            <p:cNvSpPr txBox="1"/>
            <p:nvPr/>
          </p:nvSpPr>
          <p:spPr>
            <a:xfrm>
              <a:off x="3324225" y="5200650"/>
              <a:ext cx="1752600" cy="261610"/>
            </a:xfrm>
            <a:prstGeom prst="rect">
              <a:avLst/>
            </a:prstGeom>
            <a:noFill/>
          </p:spPr>
          <p:txBody>
            <a:bodyPr wrap="square" rtlCol="0">
              <a:spAutoFit/>
            </a:bodyPr>
            <a:lstStyle/>
            <a:p>
              <a:r>
                <a:rPr lang="en-US" sz="1100" smtClean="0"/>
                <a:t>video tutorial</a:t>
              </a:r>
              <a:endParaRPr lang="en-US" sz="1100"/>
            </a:p>
          </p:txBody>
        </p:sp>
        <p:sp>
          <p:nvSpPr>
            <p:cNvPr id="33" name="TextBox 32"/>
            <p:cNvSpPr txBox="1"/>
            <p:nvPr/>
          </p:nvSpPr>
          <p:spPr>
            <a:xfrm>
              <a:off x="4410075" y="5200650"/>
              <a:ext cx="733425" cy="261610"/>
            </a:xfrm>
            <a:prstGeom prst="rect">
              <a:avLst/>
            </a:prstGeom>
            <a:noFill/>
          </p:spPr>
          <p:txBody>
            <a:bodyPr wrap="square" rtlCol="0">
              <a:spAutoFit/>
            </a:bodyPr>
            <a:lstStyle/>
            <a:p>
              <a:r>
                <a:rPr lang="en-US" sz="1100"/>
                <a:t>r</a:t>
              </a:r>
              <a:r>
                <a:rPr lang="en-US" sz="1100" smtClean="0"/>
                <a:t>ead text</a:t>
              </a:r>
              <a:endParaRPr lang="en-US" sz="1100"/>
            </a:p>
          </p:txBody>
        </p:sp>
        <p:pic>
          <p:nvPicPr>
            <p:cNvPr id="34"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1039" y="2876922"/>
              <a:ext cx="2310861" cy="2252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3838574" y="2809875"/>
              <a:ext cx="2114551" cy="2292935"/>
            </a:xfrm>
            <a:prstGeom prst="rect">
              <a:avLst/>
            </a:prstGeom>
            <a:noFill/>
          </p:spPr>
          <p:txBody>
            <a:bodyPr wrap="square" rtlCol="0">
              <a:spAutoFit/>
            </a:bodyPr>
            <a:lstStyle/>
            <a:p>
              <a:r>
                <a:rPr lang="en-US" sz="1100"/>
                <a:t>Lorem ipsum dolor sit amet, consectetur adipiscing elit. Maecenas auctor vehicula magna, eu eleifend purus auctor </a:t>
              </a:r>
              <a:r>
                <a:rPr lang="en-US" sz="1100" smtClean="0"/>
                <a:t>sed: </a:t>
              </a:r>
            </a:p>
            <a:p>
              <a:pPr marL="228600" indent="-228600">
                <a:buFont typeface="+mj-lt"/>
                <a:buAutoNum type="arabicPeriod"/>
              </a:pPr>
              <a:r>
                <a:rPr lang="en-US" sz="1100"/>
                <a:t>Nam sit </a:t>
              </a:r>
              <a:r>
                <a:rPr lang="en-US" sz="1100" smtClean="0"/>
                <a:t>amet </a:t>
              </a:r>
            </a:p>
            <a:p>
              <a:pPr marL="228600" indent="-228600">
                <a:buFont typeface="+mj-lt"/>
                <a:buAutoNum type="arabicPeriod"/>
              </a:pPr>
              <a:r>
                <a:rPr lang="en-US" sz="1100" smtClean="0"/>
                <a:t>mauris ligula. </a:t>
              </a:r>
            </a:p>
            <a:p>
              <a:pPr marL="228600" indent="-228600">
                <a:buFont typeface="+mj-lt"/>
                <a:buAutoNum type="arabicPeriod"/>
              </a:pPr>
              <a:r>
                <a:rPr lang="en-US" sz="1100" smtClean="0"/>
                <a:t>Integer pellentesque iaculis elit nec posuere.</a:t>
              </a:r>
            </a:p>
            <a:p>
              <a:endParaRPr lang="en-US" sz="1100" smtClean="0"/>
            </a:p>
            <a:p>
              <a:r>
                <a:rPr lang="en-US" sz="1100" smtClean="0"/>
                <a:t>Duis id felis odio. Ut mauris nunc, venenatis non ultricies in, commodo vitae sapien. </a:t>
              </a:r>
              <a:endParaRPr lang="en-US" sz="1100"/>
            </a:p>
          </p:txBody>
        </p:sp>
        <p:pic>
          <p:nvPicPr>
            <p:cNvPr id="36"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57248" y="5245730"/>
              <a:ext cx="163156"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flipV="1">
              <a:off x="5557223" y="5245730"/>
              <a:ext cx="163156"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9" name="TextBox 38"/>
          <p:cNvSpPr txBox="1"/>
          <p:nvPr/>
        </p:nvSpPr>
        <p:spPr>
          <a:xfrm>
            <a:off x="7903214" y="5130814"/>
            <a:ext cx="1133644" cy="600164"/>
          </a:xfrm>
          <a:prstGeom prst="rect">
            <a:avLst/>
          </a:prstGeom>
          <a:noFill/>
        </p:spPr>
        <p:txBody>
          <a:bodyPr wrap="none" rtlCol="0">
            <a:spAutoFit/>
          </a:bodyPr>
          <a:lstStyle/>
          <a:p>
            <a:pPr algn="ctr"/>
            <a:r>
              <a:rPr lang="en-US" sz="1100" smtClean="0"/>
              <a:t>Headlights data </a:t>
            </a:r>
          </a:p>
          <a:p>
            <a:pPr algn="ctr"/>
            <a:r>
              <a:rPr lang="en-US" sz="1100" smtClean="0"/>
              <a:t>OR </a:t>
            </a:r>
          </a:p>
          <a:p>
            <a:pPr algn="ctr"/>
            <a:r>
              <a:rPr lang="en-US" sz="1100" smtClean="0"/>
              <a:t>SiteCatalyst</a:t>
            </a:r>
            <a:endParaRPr lang="en-US" sz="1100"/>
          </a:p>
        </p:txBody>
      </p:sp>
      <p:cxnSp>
        <p:nvCxnSpPr>
          <p:cNvPr id="40" name="Straight Arrow Connector 39"/>
          <p:cNvCxnSpPr>
            <a:endCxn id="22" idx="2"/>
          </p:cNvCxnSpPr>
          <p:nvPr/>
        </p:nvCxnSpPr>
        <p:spPr>
          <a:xfrm flipH="1" flipV="1">
            <a:off x="446782" y="3995910"/>
            <a:ext cx="3161" cy="1185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8494955" y="4557488"/>
            <a:ext cx="10416" cy="5342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6518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sensitive, IPM-driven help content</a:t>
            </a:r>
            <a:endParaRPr lang="en-US"/>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21" y="1080861"/>
            <a:ext cx="598170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78977"/>
          <a:stretch/>
        </p:blipFill>
        <p:spPr bwMode="auto">
          <a:xfrm>
            <a:off x="3333750" y="4219576"/>
            <a:ext cx="2457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97727"/>
          <a:stretch/>
        </p:blipFill>
        <p:spPr bwMode="auto">
          <a:xfrm>
            <a:off x="3333750" y="4924425"/>
            <a:ext cx="2457450" cy="7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324" y="4243388"/>
            <a:ext cx="2409825" cy="70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620" y="4730029"/>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3167" y="4272829"/>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6817" y="4501429"/>
            <a:ext cx="17145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543300" y="4210050"/>
            <a:ext cx="1279517" cy="892552"/>
          </a:xfrm>
          <a:prstGeom prst="rect">
            <a:avLst/>
          </a:prstGeom>
          <a:noFill/>
        </p:spPr>
        <p:txBody>
          <a:bodyPr wrap="none" rtlCol="0">
            <a:spAutoFit/>
          </a:bodyPr>
          <a:lstStyle/>
          <a:p>
            <a:pPr>
              <a:lnSpc>
                <a:spcPct val="150000"/>
              </a:lnSpc>
              <a:spcAft>
                <a:spcPts val="100"/>
              </a:spcAft>
            </a:pPr>
            <a:r>
              <a:rPr lang="en-US" sz="900" smtClean="0">
                <a:solidFill>
                  <a:schemeClr val="tx1">
                    <a:lumMod val="95000"/>
                    <a:lumOff val="5000"/>
                  </a:schemeClr>
                </a:solidFill>
                <a:latin typeface="Adobe Fan Heiti Std B" pitchFamily="34" charset="-128"/>
                <a:ea typeface="Adobe Fan Heiti Std B" pitchFamily="34" charset="-128"/>
              </a:rPr>
              <a:t>Help  and User Guide</a:t>
            </a:r>
          </a:p>
          <a:p>
            <a:pPr>
              <a:lnSpc>
                <a:spcPct val="150000"/>
              </a:lnSpc>
              <a:spcAft>
                <a:spcPts val="100"/>
              </a:spcAft>
            </a:pPr>
            <a:r>
              <a:rPr lang="en-US" sz="900">
                <a:solidFill>
                  <a:schemeClr val="tx1">
                    <a:lumMod val="95000"/>
                    <a:lumOff val="5000"/>
                  </a:schemeClr>
                </a:solidFill>
                <a:latin typeface="Adobe Fan Heiti Std B" pitchFamily="34" charset="-128"/>
                <a:ea typeface="Adobe Fan Heiti Std B" pitchFamily="34" charset="-128"/>
              </a:rPr>
              <a:t>How To </a:t>
            </a:r>
          </a:p>
          <a:p>
            <a:pPr>
              <a:lnSpc>
                <a:spcPct val="150000"/>
              </a:lnSpc>
              <a:spcAft>
                <a:spcPts val="100"/>
              </a:spcAft>
            </a:pPr>
            <a:r>
              <a:rPr lang="en-US" sz="900" smtClean="0">
                <a:solidFill>
                  <a:schemeClr val="tx1">
                    <a:lumMod val="95000"/>
                    <a:lumOff val="5000"/>
                  </a:schemeClr>
                </a:solidFill>
                <a:latin typeface="Adobe Fan Heiti Std B" pitchFamily="34" charset="-128"/>
                <a:ea typeface="Adobe Fan Heiti Std B" pitchFamily="34" charset="-128"/>
              </a:rPr>
              <a:t>Video Tutorials</a:t>
            </a:r>
          </a:p>
          <a:p>
            <a:pPr>
              <a:spcAft>
                <a:spcPts val="100"/>
              </a:spcAft>
            </a:pPr>
            <a:endParaRPr lang="en-US" sz="900">
              <a:solidFill>
                <a:schemeClr val="tx1">
                  <a:lumMod val="95000"/>
                  <a:lumOff val="5000"/>
                </a:schemeClr>
              </a:solidFill>
              <a:latin typeface="Adobe Fan Heiti Std B" pitchFamily="34" charset="-128"/>
              <a:ea typeface="Adobe Fan Heiti Std B" pitchFamily="34" charset="-128"/>
            </a:endParaRPr>
          </a:p>
        </p:txBody>
      </p:sp>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463" y="4262438"/>
            <a:ext cx="9239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971550" y="4210050"/>
            <a:ext cx="1337226" cy="300082"/>
          </a:xfrm>
          <a:prstGeom prst="rect">
            <a:avLst/>
          </a:prstGeom>
          <a:noFill/>
        </p:spPr>
        <p:txBody>
          <a:bodyPr wrap="none" rtlCol="0">
            <a:spAutoFit/>
          </a:bodyPr>
          <a:lstStyle/>
          <a:p>
            <a:pPr>
              <a:lnSpc>
                <a:spcPct val="150000"/>
              </a:lnSpc>
              <a:spcAft>
                <a:spcPts val="100"/>
              </a:spcAft>
            </a:pPr>
            <a:r>
              <a:rPr lang="en-US" sz="900" smtClean="0">
                <a:solidFill>
                  <a:schemeClr val="tx1">
                    <a:lumMod val="95000"/>
                    <a:lumOff val="5000"/>
                  </a:schemeClr>
                </a:solidFill>
                <a:latin typeface="Adobe Fan Heiti Std B" pitchFamily="34" charset="-128"/>
                <a:ea typeface="Adobe Fan Heiti Std B" pitchFamily="34" charset="-128"/>
              </a:rPr>
              <a:t>Help, Tips, &amp; Tutorials </a:t>
            </a:r>
            <a:endParaRPr lang="en-US" sz="900">
              <a:solidFill>
                <a:schemeClr val="tx1">
                  <a:lumMod val="95000"/>
                  <a:lumOff val="5000"/>
                </a:schemeClr>
              </a:solidFill>
              <a:latin typeface="Adobe Fan Heiti Std B" pitchFamily="34" charset="-128"/>
              <a:ea typeface="Adobe Fan Heiti Std B" pitchFamily="34" charset="-128"/>
            </a:endParaRPr>
          </a:p>
        </p:txBody>
      </p:sp>
      <p:sp>
        <p:nvSpPr>
          <p:cNvPr id="5" name="Rectangle 4"/>
          <p:cNvSpPr/>
          <p:nvPr/>
        </p:nvSpPr>
        <p:spPr>
          <a:xfrm>
            <a:off x="3781425" y="1019175"/>
            <a:ext cx="2771775" cy="3028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p:cNvSpPr txBox="1">
            <a:spLocks/>
          </p:cNvSpPr>
          <p:nvPr/>
        </p:nvSpPr>
        <p:spPr>
          <a:xfrm>
            <a:off x="3886199" y="1323974"/>
            <a:ext cx="4305301" cy="4162425"/>
          </a:xfrm>
          <a:prstGeom prst="rect">
            <a:avLst/>
          </a:prstGeom>
        </p:spPr>
        <p:txBody>
          <a:bodyPr vert="horz" lIns="91440" tIns="45720" rIns="91440" bIns="45720" rtlCol="0">
            <a:normAutofit/>
          </a:bodyPr>
          <a:lstStyle/>
          <a:p>
            <a:pPr marL="231775" marR="0" lvl="0" indent="-231775" algn="l" defTabSz="914400" rtl="0" eaLnBrk="1" fontAlgn="auto" latinLnBrk="0" hangingPunct="1">
              <a:lnSpc>
                <a:spcPct val="100000"/>
              </a:lnSpc>
              <a:spcBef>
                <a:spcPts val="600"/>
              </a:spcBef>
              <a:spcAft>
                <a:spcPts val="0"/>
              </a:spcAft>
              <a:buClr>
                <a:schemeClr val="accent4"/>
              </a:buClr>
              <a:buSzPct val="70000"/>
              <a:buFont typeface="Wingdings" pitchFamily="2" charset="2"/>
              <a:buChar char="§"/>
              <a:tabLst/>
              <a:defRPr/>
            </a:pPr>
            <a:endParaRPr lang="en-US" sz="1200"/>
          </a:p>
          <a:p>
            <a:pPr marL="688975" lvl="1" indent="-231775">
              <a:spcBef>
                <a:spcPts val="600"/>
              </a:spcBef>
              <a:buClr>
                <a:schemeClr val="accent4"/>
              </a:buClr>
              <a:buSzPct val="70000"/>
              <a:buFont typeface="Wingdings" pitchFamily="2" charset="2"/>
              <a:buChar char="§"/>
              <a:defRPr/>
            </a:pPr>
            <a:r>
              <a:rPr lang="en-US" sz="1200" b="1" smtClean="0"/>
              <a:t>Content</a:t>
            </a:r>
            <a:r>
              <a:rPr lang="en-US" sz="1200" smtClean="0"/>
              <a:t>: Point to content from any team or source</a:t>
            </a:r>
          </a:p>
          <a:p>
            <a:pPr marL="688975" lvl="1" indent="-231775">
              <a:spcBef>
                <a:spcPts val="600"/>
              </a:spcBef>
              <a:buClr>
                <a:schemeClr val="accent4"/>
              </a:buClr>
              <a:buSzPct val="70000"/>
              <a:buFont typeface="Wingdings" pitchFamily="2" charset="2"/>
              <a:buChar char="§"/>
              <a:defRPr/>
            </a:pPr>
            <a:r>
              <a:rPr lang="en-US" sz="1200" b="1" smtClean="0"/>
              <a:t>IPM-driven</a:t>
            </a:r>
            <a:r>
              <a:rPr lang="en-US" sz="1200" smtClean="0"/>
              <a:t>: Keep </a:t>
            </a:r>
            <a:r>
              <a:rPr lang="en-US" sz="1200"/>
              <a:t>pace with new features, bugs</a:t>
            </a:r>
            <a:r>
              <a:rPr lang="en-US" sz="1200"/>
              <a:t>, </a:t>
            </a:r>
            <a:r>
              <a:rPr lang="en-US" sz="1200" smtClean="0"/>
              <a:t>upsell opportunities, customer feedback</a:t>
            </a:r>
            <a:endParaRPr lang="en-US" sz="1200"/>
          </a:p>
          <a:p>
            <a:pPr marL="688975" lvl="1" indent="-231775">
              <a:spcBef>
                <a:spcPts val="600"/>
              </a:spcBef>
              <a:buClr>
                <a:schemeClr val="accent4"/>
              </a:buClr>
              <a:buSzPct val="70000"/>
              <a:buFont typeface="Wingdings" pitchFamily="2" charset="2"/>
              <a:buChar char="§"/>
              <a:defRPr/>
            </a:pPr>
            <a:r>
              <a:rPr lang="en-US" sz="1200" b="1" smtClean="0"/>
              <a:t>Updatable 24/7</a:t>
            </a:r>
            <a:r>
              <a:rPr lang="en-US" sz="1200" smtClean="0"/>
              <a:t>: </a:t>
            </a:r>
            <a:r>
              <a:rPr lang="en-US" sz="1200" smtClean="0"/>
              <a:t>Push </a:t>
            </a:r>
            <a:r>
              <a:rPr lang="en-US" sz="1200"/>
              <a:t>new content links anytime, including out of band updates</a:t>
            </a:r>
          </a:p>
          <a:p>
            <a:pPr marL="688975" lvl="1" indent="-231775">
              <a:spcBef>
                <a:spcPts val="600"/>
              </a:spcBef>
              <a:buClr>
                <a:schemeClr val="accent4"/>
              </a:buClr>
              <a:buSzPct val="70000"/>
              <a:buFont typeface="Wingdings" pitchFamily="2" charset="2"/>
              <a:buChar char="§"/>
              <a:defRPr/>
            </a:pPr>
            <a:r>
              <a:rPr lang="en-US" sz="1200" b="1" smtClean="0"/>
              <a:t>IT Configurable</a:t>
            </a:r>
            <a:r>
              <a:rPr lang="en-US" sz="1200"/>
              <a:t>: </a:t>
            </a:r>
            <a:r>
              <a:rPr lang="en-US" sz="1200" smtClean="0"/>
              <a:t>Admins could add organization-specific content if product could read local json/xml override  file. Similar code already exists</a:t>
            </a:r>
            <a:endParaRPr lang="en-US" sz="1200"/>
          </a:p>
          <a:p>
            <a:pPr marL="688975" lvl="1" indent="-231775">
              <a:spcBef>
                <a:spcPts val="600"/>
              </a:spcBef>
              <a:buClr>
                <a:schemeClr val="accent4"/>
              </a:buClr>
              <a:buSzPct val="70000"/>
              <a:buFont typeface="Wingdings" pitchFamily="2" charset="2"/>
              <a:buChar char="§"/>
              <a:defRPr/>
            </a:pPr>
            <a:endParaRPr lang="en-US" sz="1200" smtClean="0"/>
          </a:p>
          <a:p>
            <a:pPr marL="688975" lvl="1" indent="-231775">
              <a:spcBef>
                <a:spcPts val="600"/>
              </a:spcBef>
              <a:buClr>
                <a:schemeClr val="accent4"/>
              </a:buClr>
              <a:buSzPct val="70000"/>
              <a:buFont typeface="Wingdings" pitchFamily="2" charset="2"/>
              <a:buChar char="§"/>
              <a:defRPr/>
            </a:pPr>
            <a:endParaRPr lang="en-US" sz="1200" smtClean="0"/>
          </a:p>
        </p:txBody>
      </p:sp>
    </p:spTree>
    <p:extLst>
      <p:ext uri="{BB962C8B-B14F-4D97-AF65-F5344CB8AC3E}">
        <p14:creationId xmlns:p14="http://schemas.microsoft.com/office/powerpoint/2010/main" val="153456554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07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2&quot;/&gt;&lt;property id=&quot;20307&quot; value=&quot;274&quot;/&gt;&lt;/object&gt;&lt;object type=&quot;3&quot; unique_id=&quot;717641&quot;&gt;&lt;property id=&quot;20148&quot; value=&quot;5&quot;/&gt;&lt;property id=&quot;20300&quot; value=&quot;Slide 4 - &amp;quot;Properly Using Footers and Page Numbers in PowerPoint 2007&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gt;&lt;/object&gt;&lt;/database&gt;"/>
</p:tagLst>
</file>

<file path=ppt/theme/theme1.xml><?xml version="1.0" encoding="utf-8"?>
<a:theme xmlns:a="http://schemas.openxmlformats.org/drawingml/2006/main" name="Adobe 2009 Standard Master">
  <a:themeElements>
    <a:clrScheme name="Adobe 2009">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18989</TotalTime>
  <Words>571</Words>
  <Application>Microsoft Office PowerPoint</Application>
  <PresentationFormat>On-screen Show (4:3)</PresentationFormat>
  <Paragraphs>85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Adobe 2009 Standard Master</vt:lpstr>
      <vt:lpstr>Super Tips</vt:lpstr>
      <vt:lpstr>Context</vt:lpstr>
      <vt:lpstr>The big picture: ToolTips on Steroids </vt:lpstr>
      <vt:lpstr>Implementation</vt:lpstr>
      <vt:lpstr>Architecture</vt:lpstr>
      <vt:lpstr>Context sensitive, IPM-driven help content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sbenson</dc:creator>
  <cp:lastModifiedBy>Ben Rogers</cp:lastModifiedBy>
  <cp:revision>340</cp:revision>
  <dcterms:created xsi:type="dcterms:W3CDTF">2012-06-06T18:03:08Z</dcterms:created>
  <dcterms:modified xsi:type="dcterms:W3CDTF">2014-09-16T19:22:29Z</dcterms:modified>
</cp:coreProperties>
</file>