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1"/>
  </p:notesMasterIdLst>
  <p:sldIdLst>
    <p:sldId id="256" r:id="rId3"/>
    <p:sldId id="286" r:id="rId4"/>
    <p:sldId id="294" r:id="rId5"/>
    <p:sldId id="299" r:id="rId6"/>
    <p:sldId id="268" r:id="rId7"/>
    <p:sldId id="269" r:id="rId8"/>
    <p:sldId id="274" r:id="rId9"/>
    <p:sldId id="280" r:id="rId10"/>
    <p:sldId id="298" r:id="rId11"/>
    <p:sldId id="275" r:id="rId12"/>
    <p:sldId id="296" r:id="rId13"/>
    <p:sldId id="284" r:id="rId14"/>
    <p:sldId id="279" r:id="rId15"/>
    <p:sldId id="292" r:id="rId16"/>
    <p:sldId id="300" r:id="rId17"/>
    <p:sldId id="285" r:id="rId18"/>
    <p:sldId id="265" r:id="rId19"/>
    <p:sldId id="266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80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95470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648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482541309.jpg"/>
          <p:cNvSpPr>
            <a:spLocks noGrp="1"/>
          </p:cNvSpPr>
          <p:nvPr>
            <p:ph type="pic" idx="13"/>
          </p:nvPr>
        </p:nvSpPr>
        <p:spPr>
          <a:xfrm>
            <a:off x="-5696" y="2182"/>
            <a:ext cx="13016191" cy="9749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42729" y="5774266"/>
            <a:ext cx="6319342" cy="11303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4343671"/>
            <a:ext cx="10464800" cy="11303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28" y="2169449"/>
            <a:ext cx="1490144" cy="16834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648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08" y="4018343"/>
            <a:ext cx="1519784" cy="17169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55600" y="368300"/>
            <a:ext cx="5334000" cy="918022"/>
          </a:xfrm>
          <a:prstGeom prst="rect">
            <a:avLst/>
          </a:prstGeom>
        </p:spPr>
        <p:txBody>
          <a:bodyPr anchor="t"/>
          <a:lstStyle>
            <a:lvl1pPr algn="l"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矩形"/>
          <p:cNvSpPr/>
          <p:nvPr/>
        </p:nvSpPr>
        <p:spPr>
          <a:xfrm>
            <a:off x="-25400" y="9660032"/>
            <a:ext cx="13055600" cy="106268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矩形"/>
          <p:cNvSpPr/>
          <p:nvPr/>
        </p:nvSpPr>
        <p:spPr>
          <a:xfrm>
            <a:off x="0" y="317075"/>
            <a:ext cx="99517" cy="1020472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正方形"/>
          <p:cNvSpPr/>
          <p:nvPr/>
        </p:nvSpPr>
        <p:spPr>
          <a:xfrm>
            <a:off x="11996434" y="317075"/>
            <a:ext cx="1018983" cy="1020472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6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270" y="607192"/>
            <a:ext cx="611311" cy="4402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2025126"/>
            <a:ext cx="11099800" cy="628650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0" indent="228600">
              <a:buSz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0" indent="457200">
              <a:buSz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0" indent="685800">
              <a:buSz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0" indent="914400">
              <a:buSz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2025126"/>
            <a:ext cx="11099800" cy="6286501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55600" y="368300"/>
            <a:ext cx="5334000" cy="918022"/>
          </a:xfrm>
          <a:prstGeom prst="rect">
            <a:avLst/>
          </a:prstGeom>
        </p:spPr>
        <p:txBody>
          <a:bodyPr anchor="t"/>
          <a:lstStyle>
            <a:lvl1pPr algn="l"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66" name="矩形"/>
          <p:cNvSpPr/>
          <p:nvPr/>
        </p:nvSpPr>
        <p:spPr>
          <a:xfrm>
            <a:off x="-25400" y="9660032"/>
            <a:ext cx="13055600" cy="106268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矩形"/>
          <p:cNvSpPr/>
          <p:nvPr/>
        </p:nvSpPr>
        <p:spPr>
          <a:xfrm>
            <a:off x="0" y="317075"/>
            <a:ext cx="99517" cy="1020472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正方形"/>
          <p:cNvSpPr/>
          <p:nvPr/>
        </p:nvSpPr>
        <p:spPr>
          <a:xfrm>
            <a:off x="11996434" y="317075"/>
            <a:ext cx="1018983" cy="1020472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270" y="607192"/>
            <a:ext cx="611311" cy="4402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60" y="4276095"/>
            <a:ext cx="4192080" cy="12014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648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08" y="4018343"/>
            <a:ext cx="1519784" cy="17169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648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482541309.jpg"/>
          <p:cNvSpPr>
            <a:spLocks noGrp="1"/>
          </p:cNvSpPr>
          <p:nvPr>
            <p:ph type="pic" idx="13"/>
          </p:nvPr>
        </p:nvSpPr>
        <p:spPr>
          <a:xfrm>
            <a:off x="-5696" y="2182"/>
            <a:ext cx="13016191" cy="9749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42729" y="5774266"/>
            <a:ext cx="6319342" cy="11303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4343671"/>
            <a:ext cx="10464800" cy="11303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28" y="2169449"/>
            <a:ext cx="1490144" cy="16834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55600" y="368300"/>
            <a:ext cx="5334000" cy="918022"/>
          </a:xfrm>
          <a:prstGeom prst="rect">
            <a:avLst/>
          </a:prstGeom>
        </p:spPr>
        <p:txBody>
          <a:bodyPr anchor="t"/>
          <a:lstStyle>
            <a:lvl1pPr algn="l"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矩形"/>
          <p:cNvSpPr/>
          <p:nvPr/>
        </p:nvSpPr>
        <p:spPr>
          <a:xfrm>
            <a:off x="-25400" y="9660032"/>
            <a:ext cx="13055600" cy="106268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44" name="矩形"/>
          <p:cNvSpPr/>
          <p:nvPr/>
        </p:nvSpPr>
        <p:spPr>
          <a:xfrm>
            <a:off x="0" y="317075"/>
            <a:ext cx="99517" cy="1020472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45" name="正方形"/>
          <p:cNvSpPr/>
          <p:nvPr/>
        </p:nvSpPr>
        <p:spPr>
          <a:xfrm>
            <a:off x="11996434" y="317075"/>
            <a:ext cx="1018983" cy="1020472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3600"/>
          </a:p>
        </p:txBody>
      </p:sp>
      <p:pic>
        <p:nvPicPr>
          <p:cNvPr id="46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270" y="607192"/>
            <a:ext cx="611311" cy="4402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2025126"/>
            <a:ext cx="11099800" cy="628650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0" indent="228600">
              <a:buSz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0" indent="457200">
              <a:buSz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0" indent="685800">
              <a:buSz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0" indent="914400">
              <a:buSz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2025126"/>
            <a:ext cx="11099800" cy="6286501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55600" y="368300"/>
            <a:ext cx="5334000" cy="918022"/>
          </a:xfrm>
          <a:prstGeom prst="rect">
            <a:avLst/>
          </a:prstGeom>
        </p:spPr>
        <p:txBody>
          <a:bodyPr anchor="t"/>
          <a:lstStyle>
            <a:lvl1pPr algn="l"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66" name="矩形"/>
          <p:cNvSpPr/>
          <p:nvPr/>
        </p:nvSpPr>
        <p:spPr>
          <a:xfrm>
            <a:off x="-25400" y="9660032"/>
            <a:ext cx="13055600" cy="106268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67" name="矩形"/>
          <p:cNvSpPr/>
          <p:nvPr/>
        </p:nvSpPr>
        <p:spPr>
          <a:xfrm>
            <a:off x="0" y="317075"/>
            <a:ext cx="99517" cy="1020472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68" name="正方形"/>
          <p:cNvSpPr/>
          <p:nvPr/>
        </p:nvSpPr>
        <p:spPr>
          <a:xfrm>
            <a:off x="11996434" y="317075"/>
            <a:ext cx="1018983" cy="1020472"/>
          </a:xfrm>
          <a:prstGeom prst="rect">
            <a:avLst/>
          </a:prstGeom>
          <a:solidFill>
            <a:srgbClr val="648F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3600"/>
          </a:p>
        </p:txBody>
      </p:sp>
      <p:pic>
        <p:nvPicPr>
          <p:cNvPr id="6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270" y="607192"/>
            <a:ext cx="611311" cy="4402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60" y="4276095"/>
            <a:ext cx="4192080" cy="12014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像" descr="图像"/>
          <p:cNvPicPr>
            <a:picLocks noChangeAspect="1"/>
          </p:cNvPicPr>
          <p:nvPr/>
        </p:nvPicPr>
        <p:blipFill>
          <a:blip r:embed="rId7">
            <a:alphaModFix amt="18908"/>
          </a:blip>
          <a:stretch>
            <a:fillRect/>
          </a:stretch>
        </p:blipFill>
        <p:spPr>
          <a:xfrm>
            <a:off x="-1546263" y="234330"/>
            <a:ext cx="16376726" cy="9589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像" descr="图像"/>
          <p:cNvPicPr>
            <a:picLocks noChangeAspect="1"/>
          </p:cNvPicPr>
          <p:nvPr/>
        </p:nvPicPr>
        <p:blipFill>
          <a:blip r:embed="rId7">
            <a:alphaModFix amt="18908"/>
          </a:blip>
          <a:stretch>
            <a:fillRect/>
          </a:stretch>
        </p:blipFill>
        <p:spPr>
          <a:xfrm>
            <a:off x="-1546263" y="234330"/>
            <a:ext cx="16376726" cy="9589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" TargetMode="External"/><Relationship Id="rId2" Type="http://schemas.openxmlformats.org/officeDocument/2006/relationships/hyperlink" Target="http://www.ruanyifeng.com/blog/2018/01/bitcoin-tutorial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ckchain.info/tx/a1075db55d416d3ca199f55b6084e2115b9345e16c5cf302fc80e9d5fbf5d48d" TargetMode="External"/><Relationship Id="rId4" Type="http://schemas.openxmlformats.org/officeDocument/2006/relationships/hyperlink" Target="https://blockchain.info/block/000000000019d6689c085ae165831e934ff763ae46a2a6c172b3f1b60a8ce26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像" descr="图像"/>
          <p:cNvPicPr>
            <a:picLocks noGrp="1" noChangeAspect="1"/>
          </p:cNvPicPr>
          <p:nvPr>
            <p:ph type="pic" idx="13"/>
          </p:nvPr>
        </p:nvPicPr>
        <p:blipFill>
          <a:blip r:embed="rId2">
            <a:alphaModFix amt="14920"/>
          </a:blip>
          <a:srcRect l="1127" t="1129" r="26005" b="1702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0" name="正文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每周分享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刘诚伟</a:t>
            </a:r>
            <a:endParaRPr dirty="0"/>
          </a:p>
        </p:txBody>
      </p:sp>
      <p:sp>
        <p:nvSpPr>
          <p:cNvPr id="131" name="标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20370">
              <a:defRPr sz="5760"/>
            </a:pPr>
            <a:r>
              <a:rPr lang="zh-CN" altLang="en-US" dirty="0" smtClean="0"/>
              <a:t>区块链与比特币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3865">
              <a:defRPr sz="4560"/>
            </a:pPr>
            <a:r>
              <a:rPr lang="zh-CN" altLang="en-US" dirty="0" smtClean="0"/>
              <a:t>挖矿（交易保存）</a:t>
            </a:r>
          </a:p>
        </p:txBody>
      </p:sp>
      <p:sp>
        <p:nvSpPr>
          <p:cNvPr id="6" name="正文"/>
          <p:cNvSpPr txBox="1">
            <a:spLocks noGrp="1"/>
          </p:cNvSpPr>
          <p:nvPr>
            <p:ph type="body" idx="1"/>
          </p:nvPr>
        </p:nvSpPr>
        <p:spPr>
          <a:xfrm>
            <a:off x="952500" y="2025126"/>
            <a:ext cx="11099800" cy="62865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交易被保存在区块链中</a:t>
            </a:r>
          </a:p>
          <a:p>
            <a:r>
              <a:rPr lang="zh-CN" altLang="en-US" dirty="0" smtClean="0"/>
              <a:t>需要进行多次确认</a:t>
            </a:r>
            <a:endParaRPr lang="en-US" altLang="zh-CN" dirty="0" smtClean="0"/>
          </a:p>
          <a:p>
            <a:r>
              <a:rPr lang="zh-CN" altLang="en-US" dirty="0" smtClean="0"/>
              <a:t>由矿工执行</a:t>
            </a:r>
            <a:endParaRPr lang="en-US" altLang="zh-CN" dirty="0" smtClean="0"/>
          </a:p>
          <a:p>
            <a:r>
              <a:rPr lang="zh-CN" altLang="en-US" dirty="0"/>
              <a:t>通过手续费来加快被打包速度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8739088" cy="91802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43865">
              <a:defRPr sz="4560"/>
            </a:pPr>
            <a:r>
              <a:rPr lang="zh-CN" altLang="en-US" dirty="0" smtClean="0"/>
              <a:t>进行交易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5" y="1899920"/>
            <a:ext cx="6095365" cy="69335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3865">
              <a:defRPr sz="4560"/>
            </a:pPr>
            <a:r>
              <a:rPr lang="zh-CN" altLang="en-US" dirty="0" smtClean="0"/>
              <a:t>矿工</a:t>
            </a:r>
            <a:endParaRPr dirty="0"/>
          </a:p>
        </p:txBody>
      </p:sp>
      <p:sp>
        <p:nvSpPr>
          <p:cNvPr id="6" name="正文"/>
          <p:cNvSpPr txBox="1">
            <a:spLocks noGrp="1"/>
          </p:cNvSpPr>
          <p:nvPr>
            <p:ph type="body" idx="1"/>
          </p:nvPr>
        </p:nvSpPr>
        <p:spPr>
          <a:xfrm>
            <a:off x="952500" y="2025126"/>
            <a:ext cx="11099800" cy="62865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将交易账单进行打包</a:t>
            </a:r>
            <a:endParaRPr lang="en-US" altLang="zh-CN" dirty="0" smtClean="0"/>
          </a:p>
          <a:p>
            <a:r>
              <a:rPr lang="zh-CN" altLang="en-US" dirty="0" smtClean="0"/>
              <a:t>通过计算</a:t>
            </a:r>
            <a:r>
              <a:rPr lang="en-US" altLang="zh-CN" dirty="0" smtClean="0"/>
              <a:t>Nonce</a:t>
            </a:r>
            <a:r>
              <a:rPr lang="zh-CN" altLang="en-US" dirty="0" smtClean="0"/>
              <a:t>来体现算力</a:t>
            </a:r>
          </a:p>
          <a:p>
            <a:r>
              <a:rPr lang="zh-CN" altLang="en-US" dirty="0" smtClean="0"/>
              <a:t>通过产生新的区块获取收益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POW</a:t>
            </a:r>
            <a:r>
              <a:rPr lang="zh-CN" altLang="en-US" dirty="0" smtClean="0"/>
              <a:t>共识机制来防篡改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一个区块只有</a:t>
            </a:r>
            <a:r>
              <a:rPr lang="en-US" altLang="zh-CN" dirty="0" smtClean="0"/>
              <a:t>1MB</a:t>
            </a:r>
            <a:r>
              <a:rPr lang="zh-CN" altLang="en-US" dirty="0" smtClean="0"/>
              <a:t>，大约能容纳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比支付，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分钟才能产生一个区块，导致交易缓慢</a:t>
            </a:r>
            <a:endParaRPr lang="en-US" altLang="zh-CN" dirty="0" smtClean="0"/>
          </a:p>
          <a:p>
            <a:r>
              <a:rPr lang="zh-CN" altLang="en-US" dirty="0" smtClean="0"/>
              <a:t>矿工都是在做</a:t>
            </a:r>
            <a:r>
              <a:rPr lang="en-US" altLang="zh-CN" dirty="0" smtClean="0"/>
              <a:t>Hash</a:t>
            </a:r>
            <a:r>
              <a:rPr lang="zh-CN" altLang="en-US" smtClean="0"/>
              <a:t>运算，浪费大量资源</a:t>
            </a:r>
            <a:endParaRPr lang="en-US" altLang="zh-CN" dirty="0" smtClean="0"/>
          </a:p>
        </p:txBody>
      </p:sp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3865">
              <a:defRPr sz="4560"/>
            </a:pPr>
            <a:r>
              <a:rPr lang="zh-CN" altLang="en-US" dirty="0"/>
              <a:t>问题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比特币现金</a:t>
            </a:r>
            <a:r>
              <a:rPr lang="en-US" altLang="zh-CN" dirty="0" smtClean="0"/>
              <a:t>(Bitcoin cash)</a:t>
            </a:r>
            <a:r>
              <a:rPr lang="zh-CN" altLang="en-US" dirty="0" smtClean="0"/>
              <a:t>，通过将区块大小改为</a:t>
            </a:r>
            <a:r>
              <a:rPr lang="en-US" altLang="zh-CN" dirty="0" smtClean="0"/>
              <a:t>8M</a:t>
            </a:r>
            <a:r>
              <a:rPr lang="zh-CN" altLang="en-US" dirty="0" smtClean="0"/>
              <a:t>来扩容提速</a:t>
            </a:r>
          </a:p>
          <a:p>
            <a:r>
              <a:rPr lang="zh-CN" altLang="en-US" dirty="0" smtClean="0"/>
              <a:t>以太坊等有智能合约的技术，将算力投入到一些实际功能中</a:t>
            </a:r>
          </a:p>
        </p:txBody>
      </p:sp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3865">
              <a:defRPr sz="4560"/>
            </a:pPr>
            <a:r>
              <a:rPr lang="zh-CN" altLang="en-US" dirty="0"/>
              <a:t>新产品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比特币的底层技术是区块链</a:t>
            </a:r>
            <a:endParaRPr lang="en-US" altLang="zh-CN" dirty="0" smtClean="0"/>
          </a:p>
          <a:p>
            <a:r>
              <a:rPr lang="zh-CN" altLang="en-US" dirty="0" smtClean="0"/>
              <a:t>区</a:t>
            </a:r>
            <a:r>
              <a:rPr lang="zh-CN" altLang="en-US" dirty="0" smtClean="0"/>
              <a:t>块链技术适用于需要公开的，互相不信任的成员之间保存数据</a:t>
            </a:r>
          </a:p>
          <a:p>
            <a:r>
              <a:rPr lang="zh-CN" altLang="en-US" dirty="0" smtClean="0"/>
              <a:t>可能发展出可人人参与的分布式计算应用</a:t>
            </a:r>
            <a:endParaRPr lang="zh-CN" altLang="en-US" dirty="0" smtClean="0"/>
          </a:p>
        </p:txBody>
      </p:sp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3865">
              <a:defRPr sz="4560"/>
            </a:pPr>
            <a:r>
              <a:rPr lang="zh-CN" altLang="en-US" dirty="0"/>
              <a:t>总结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文"/>
          <p:cNvSpPr txBox="1">
            <a:spLocks noGrp="1"/>
          </p:cNvSpPr>
          <p:nvPr>
            <p:ph type="body" idx="1"/>
          </p:nvPr>
        </p:nvSpPr>
        <p:spPr>
          <a:xfrm>
            <a:off x="952500" y="2033381"/>
            <a:ext cx="11099800" cy="62865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hlinkClick r:id="rId2"/>
              </a:rPr>
              <a:t>比特币入门</a:t>
            </a:r>
            <a:r>
              <a:rPr lang="zh-CN" altLang="en-US" dirty="0" smtClean="0">
                <a:hlinkClick r:id="rId2"/>
              </a:rPr>
              <a:t>教程 </a:t>
            </a:r>
            <a:r>
              <a:rPr lang="en-US" altLang="zh-CN" dirty="0" smtClean="0">
                <a:hlinkClick r:id="rId2"/>
              </a:rPr>
              <a:t>– </a:t>
            </a:r>
            <a:r>
              <a:rPr lang="zh-CN" altLang="en-US" dirty="0" smtClean="0">
                <a:hlinkClick r:id="rId2"/>
              </a:rPr>
              <a:t>阮一峰</a:t>
            </a:r>
            <a:endParaRPr lang="zh-CN" altLang="en-US" dirty="0"/>
          </a:p>
          <a:p>
            <a:r>
              <a:rPr lang="en-US" altLang="zh-CN" dirty="0" smtClean="0">
                <a:hlinkClick r:id="rId3"/>
              </a:rPr>
              <a:t>Blockchain.info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Btc.com</a:t>
            </a:r>
          </a:p>
          <a:p>
            <a:r>
              <a:rPr lang="zh-CN" altLang="en-US" dirty="0" smtClean="0">
                <a:hlinkClick r:id="rId4" action="ppaction://hlinkfile"/>
              </a:rPr>
              <a:t>精通比特币</a:t>
            </a:r>
          </a:p>
          <a:p>
            <a:r>
              <a:rPr lang="zh-CN" altLang="en-US" dirty="0" smtClean="0">
                <a:hlinkClick r:id="rId4" action="ppaction://hlinkfile"/>
              </a:rPr>
              <a:t>创世区块</a:t>
            </a:r>
          </a:p>
          <a:p>
            <a:r>
              <a:rPr lang="zh-CN" altLang="en-US" dirty="0" smtClean="0">
                <a:hlinkClick r:id="rId5" action="ppaction://hlinkfile"/>
              </a:rPr>
              <a:t>第一笔买披萨的交易</a:t>
            </a:r>
            <a:endParaRPr lang="zh-CN" altLang="en-US" dirty="0" smtClean="0"/>
          </a:p>
        </p:txBody>
      </p:sp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3865">
              <a:defRPr sz="4560"/>
            </a:pPr>
            <a:r>
              <a:rPr lang="zh-CN" altLang="en-US" dirty="0" smtClean="0"/>
              <a:t>参考资料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3865">
              <a:defRPr sz="4560"/>
            </a:pPr>
            <a:r>
              <a:rPr lang="zh-CN" altLang="en-US" dirty="0" smtClean="0"/>
              <a:t>区块链</a:t>
            </a:r>
            <a:endParaRPr dirty="0"/>
          </a:p>
        </p:txBody>
      </p:sp>
      <p:sp>
        <p:nvSpPr>
          <p:cNvPr id="6" name="正文"/>
          <p:cNvSpPr txBox="1">
            <a:spLocks noGrp="1"/>
          </p:cNvSpPr>
          <p:nvPr>
            <p:ph type="body" idx="1"/>
          </p:nvPr>
        </p:nvSpPr>
        <p:spPr>
          <a:xfrm>
            <a:off x="952500" y="2025126"/>
            <a:ext cx="11099800" cy="62865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一个区中心化的分布式的数据库</a:t>
            </a:r>
            <a:endParaRPr lang="en-US" altLang="zh-CN" dirty="0" smtClean="0"/>
          </a:p>
          <a:p>
            <a:r>
              <a:rPr lang="zh-CN" altLang="en-US" dirty="0" smtClean="0"/>
              <a:t>相关技术：</a:t>
            </a:r>
            <a:endParaRPr lang="en-US" altLang="zh-CN" dirty="0" smtClean="0"/>
          </a:p>
          <a:p>
            <a:pPr lvl="1"/>
            <a:r>
              <a:rPr lang="zh-CN" altLang="en-US" dirty="0"/>
              <a:t>点对点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pPr lvl="1"/>
            <a:r>
              <a:rPr lang="zh-CN" altLang="en-US" dirty="0"/>
              <a:t>共识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r>
              <a:rPr lang="zh-CN" altLang="en-US" dirty="0"/>
              <a:t>加密算法</a:t>
            </a:r>
            <a:endParaRPr lang="zh-C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3865">
              <a:defRPr sz="4560"/>
            </a:pPr>
            <a:r>
              <a:rPr lang="zh-CN" altLang="en-US" dirty="0" smtClean="0"/>
              <a:t>区块链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2590800"/>
            <a:ext cx="10956290" cy="42938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3865">
              <a:defRPr sz="4560"/>
            </a:pPr>
            <a:r>
              <a:rPr lang="zh-CN" altLang="en-US" dirty="0" smtClean="0"/>
              <a:t>区块头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30" y="2026285"/>
            <a:ext cx="5064125" cy="57016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《一种点对点的电子现金系统》</a:t>
            </a:r>
          </a:p>
          <a:p>
            <a:r>
              <a:rPr lang="zh-CN" altLang="en-US" dirty="0" smtClean="0"/>
              <a:t>可以提供匿名的公开交易</a:t>
            </a:r>
          </a:p>
          <a:p>
            <a:r>
              <a:rPr lang="zh-CN" altLang="en-US" dirty="0" smtClean="0"/>
              <a:t>基于区块链技术进行记账的系统</a:t>
            </a:r>
          </a:p>
        </p:txBody>
      </p:sp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10251256" cy="91802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43865">
              <a:defRPr sz="4560"/>
            </a:pPr>
            <a:r>
              <a:rPr lang="zh-CN" altLang="en-US" dirty="0" smtClean="0"/>
              <a:t>比特币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钱包</a:t>
            </a:r>
            <a:endParaRPr lang="en-US" altLang="zh-CN" dirty="0" smtClean="0"/>
          </a:p>
          <a:p>
            <a:r>
              <a:rPr lang="zh-CN" altLang="en-US" dirty="0" smtClean="0"/>
              <a:t>交易</a:t>
            </a:r>
            <a:endParaRPr lang="en-US" altLang="zh-CN" dirty="0" smtClean="0"/>
          </a:p>
          <a:p>
            <a:r>
              <a:rPr lang="zh-CN" altLang="en-US" dirty="0"/>
              <a:t>挖矿</a:t>
            </a:r>
            <a:endParaRPr lang="en-US" altLang="zh-CN" dirty="0" smtClean="0"/>
          </a:p>
        </p:txBody>
      </p:sp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3865">
              <a:defRPr sz="4560"/>
            </a:pPr>
            <a:r>
              <a:rPr lang="zh-CN" altLang="en-US" dirty="0" smtClean="0"/>
              <a:t>比特币的主要概念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43865">
              <a:defRPr sz="4560"/>
            </a:pPr>
            <a:r>
              <a:rPr lang="zh-CN" altLang="en-US" dirty="0" smtClean="0"/>
              <a:t>比特币钱包</a:t>
            </a:r>
            <a:endParaRPr dirty="0"/>
          </a:p>
        </p:txBody>
      </p:sp>
      <p:sp>
        <p:nvSpPr>
          <p:cNvPr id="4" name="正文"/>
          <p:cNvSpPr txBox="1">
            <a:spLocks noGrp="1"/>
          </p:cNvSpPr>
          <p:nvPr>
            <p:ph type="body" idx="1"/>
          </p:nvPr>
        </p:nvSpPr>
        <p:spPr>
          <a:xfrm>
            <a:off x="952500" y="2025126"/>
            <a:ext cx="11099800" cy="62865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保存着用户的公钥和私钥</a:t>
            </a:r>
            <a:endParaRPr lang="en-US" altLang="zh-CN" dirty="0" smtClean="0"/>
          </a:p>
          <a:p>
            <a:r>
              <a:rPr lang="zh-CN" altLang="en-US" dirty="0" smtClean="0"/>
              <a:t>通过公钥生成指纹或者叫做“支付地址”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8739088" cy="91802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43865">
              <a:defRPr sz="4560"/>
            </a:pPr>
            <a:r>
              <a:rPr lang="zh-CN" altLang="en-US" dirty="0" smtClean="0"/>
              <a:t>进行交易</a:t>
            </a:r>
            <a:endParaRPr dirty="0"/>
          </a:p>
        </p:txBody>
      </p:sp>
      <p:sp>
        <p:nvSpPr>
          <p:cNvPr id="4" name="正文"/>
          <p:cNvSpPr txBox="1">
            <a:spLocks noGrp="1"/>
          </p:cNvSpPr>
          <p:nvPr>
            <p:ph type="body" idx="1"/>
          </p:nvPr>
        </p:nvSpPr>
        <p:spPr>
          <a:xfrm>
            <a:off x="952500" y="2025126"/>
            <a:ext cx="11099800" cy="6286501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/>
              <a:t>交易以及余额都是以账单的形式存储</a:t>
            </a:r>
            <a:endParaRPr lang="en-US" altLang="zh-CN" sz="3200" dirty="0" smtClean="0"/>
          </a:p>
          <a:p>
            <a:r>
              <a:rPr lang="zh-CN" altLang="en-US" sz="3200" dirty="0" smtClean="0"/>
              <a:t>交易提供的内容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上一笔交易的</a:t>
            </a:r>
            <a:r>
              <a:rPr lang="en-US" altLang="zh-CN" sz="3200" dirty="0" smtClean="0"/>
              <a:t>Hash</a:t>
            </a:r>
            <a:r>
              <a:rPr lang="zh-CN" altLang="en-US" sz="3200" dirty="0" smtClean="0"/>
              <a:t>（余额来源）</a:t>
            </a:r>
            <a:endParaRPr lang="en-US" altLang="zh-CN" dirty="0"/>
          </a:p>
          <a:p>
            <a:pPr lvl="1"/>
            <a:r>
              <a:rPr lang="zh-CN" altLang="en-US" sz="3200" dirty="0" smtClean="0"/>
              <a:t>支付方公钥（验证地址归属）</a:t>
            </a:r>
            <a:endParaRPr lang="en-US" altLang="zh-CN" sz="3200" dirty="0" smtClean="0"/>
          </a:p>
          <a:p>
            <a:pPr lvl="1"/>
            <a:r>
              <a:rPr lang="zh-CN" altLang="en-US" sz="3200" dirty="0"/>
              <a:t>支付</a:t>
            </a:r>
            <a:r>
              <a:rPr lang="zh-CN" altLang="en-US" sz="3200" dirty="0" smtClean="0"/>
              <a:t>方私钥对本次交易的签名（防止交易伪造）</a:t>
            </a:r>
            <a:endParaRPr lang="en-US" altLang="zh-CN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8739088" cy="91802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43865">
              <a:defRPr sz="4560"/>
            </a:pPr>
            <a:r>
              <a:rPr lang="zh-CN" altLang="en-US" sz="4555" dirty="0" smtClean="0">
                <a:sym typeface="+mn-ea"/>
              </a:rPr>
              <a:t>交易验证</a:t>
            </a:r>
            <a:endParaRPr dirty="0"/>
          </a:p>
        </p:txBody>
      </p:sp>
      <p:sp>
        <p:nvSpPr>
          <p:cNvPr id="4" name="正文"/>
          <p:cNvSpPr txBox="1">
            <a:spLocks noGrp="1"/>
          </p:cNvSpPr>
          <p:nvPr>
            <p:ph type="body" idx="1"/>
          </p:nvPr>
        </p:nvSpPr>
        <p:spPr>
          <a:xfrm>
            <a:off x="952500" y="2025126"/>
            <a:ext cx="11099800" cy="6286501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 smtClean="0"/>
              <a:t>找到上一笔交易，确认支付方的比特币来源</a:t>
            </a:r>
          </a:p>
          <a:p>
            <a:r>
              <a:rPr lang="en-US" altLang="zh-CN" sz="3200" dirty="0" smtClean="0"/>
              <a:t>算出支付方公钥的指纹，确认与支付方的地址一致，从而保证公钥属实</a:t>
            </a:r>
          </a:p>
          <a:p>
            <a:r>
              <a:rPr lang="en-US" altLang="zh-CN" sz="3200" dirty="0" smtClean="0"/>
              <a:t>使用公钥去解开数字签名，保证私钥属实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326</Words>
  <Application>Microsoft Office PowerPoint</Application>
  <PresentationFormat>自定义</PresentationFormat>
  <Paragraphs>59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White</vt:lpstr>
      <vt:lpstr>1_White</vt:lpstr>
      <vt:lpstr>区块链与比特币</vt:lpstr>
      <vt:lpstr>区块链</vt:lpstr>
      <vt:lpstr>区块链</vt:lpstr>
      <vt:lpstr>区块头</vt:lpstr>
      <vt:lpstr>比特币</vt:lpstr>
      <vt:lpstr>比特币的主要概念</vt:lpstr>
      <vt:lpstr>比特币钱包</vt:lpstr>
      <vt:lpstr>进行交易</vt:lpstr>
      <vt:lpstr>交易验证</vt:lpstr>
      <vt:lpstr>挖矿（交易保存）</vt:lpstr>
      <vt:lpstr>进行交易</vt:lpstr>
      <vt:lpstr>矿工</vt:lpstr>
      <vt:lpstr>问题</vt:lpstr>
      <vt:lpstr>新产品</vt:lpstr>
      <vt:lpstr>总结</vt:lpstr>
      <vt:lpstr>参考资料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新人介绍</dc:title>
  <dc:creator/>
  <cp:lastModifiedBy>liuchengwei</cp:lastModifiedBy>
  <cp:revision>71</cp:revision>
  <dcterms:created xsi:type="dcterms:W3CDTF">2018-05-15T04:19:19Z</dcterms:created>
  <dcterms:modified xsi:type="dcterms:W3CDTF">2018-05-15T06:19:58Z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