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8" r:id="rId12"/>
    <p:sldId id="278" r:id="rId13"/>
    <p:sldId id="266" r:id="rId14"/>
    <p:sldId id="271" r:id="rId15"/>
    <p:sldId id="272" r:id="rId16"/>
    <p:sldId id="273" r:id="rId17"/>
    <p:sldId id="275" r:id="rId18"/>
    <p:sldId id="279" r:id="rId19"/>
    <p:sldId id="26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组合 6"/>
          <p:cNvGrpSpPr/>
          <p:nvPr/>
        </p:nvGrpSpPr>
        <p:grpSpPr>
          <a:xfrm>
            <a:off x="-38099" y="-9527"/>
            <a:ext cx="12244613" cy="6867526"/>
            <a:chOff x="-38099" y="-9527"/>
            <a:chExt cx="12244613" cy="6867526"/>
          </a:xfrm>
        </p:grpSpPr>
        <p:pic>
          <p:nvPicPr>
            <p:cNvPr id="25" name="图片 24"/>
            <p:cNvPicPr>
              <a:picLocks noChangeAspect="1"/>
            </p:cNvPicPr>
            <p:nvPr/>
          </p:nvPicPr>
          <p:blipFill rotWithShape="1">
            <a:blip r:embed="rId2">
              <a:extLst>
                <a:ext uri="{28A0092B-C50C-407E-A947-70E740481C1C}">
                  <a14:useLocalDpi xmlns:a14="http://schemas.microsoft.com/office/drawing/2010/main" val="0"/>
                </a:ext>
              </a:extLst>
            </a:blip>
            <a:srcRect l="2896" t="1166" r="924" b="2819"/>
            <a:stretch>
              <a:fillRect/>
            </a:stretch>
          </p:blipFill>
          <p:spPr>
            <a:xfrm>
              <a:off x="-38099" y="-9526"/>
              <a:ext cx="10546442" cy="6867525"/>
            </a:xfrm>
            <a:prstGeom prst="rect">
              <a:avLst/>
            </a:prstGeom>
          </p:spPr>
        </p:pic>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74059" t="1166" r="924" b="2819"/>
            <a:stretch>
              <a:fillRect/>
            </a:stretch>
          </p:blipFill>
          <p:spPr>
            <a:xfrm>
              <a:off x="9463314" y="-9527"/>
              <a:ext cx="2743200" cy="6867525"/>
            </a:xfrm>
            <a:prstGeom prst="rect">
              <a:avLst/>
            </a:prstGeom>
          </p:spPr>
        </p:pic>
      </p:grpSp>
      <p:sp>
        <p:nvSpPr>
          <p:cNvPr id="2" name="Title 1"/>
          <p:cNvSpPr>
            <a:spLocks noGrp="1"/>
          </p:cNvSpPr>
          <p:nvPr>
            <p:ph type="ctrTitle"/>
          </p:nvPr>
        </p:nvSpPr>
        <p:spPr>
          <a:xfrm>
            <a:off x="1799282" y="3970800"/>
            <a:ext cx="8845200" cy="1353600"/>
          </a:xfrm>
        </p:spPr>
        <p:txBody>
          <a:bodyPr anchor="b" anchorCtr="0">
            <a:normAutofit/>
          </a:bodyPr>
          <a:lstStyle>
            <a:lvl1pPr algn="ctr">
              <a:defRPr sz="3600" b="1" i="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799282" y="5396464"/>
            <a:ext cx="8845200" cy="1047600"/>
          </a:xfrm>
        </p:spPr>
        <p:txBody>
          <a:bodyPr>
            <a:normAutofit/>
          </a:bodyPr>
          <a:lstStyle>
            <a:lvl1pPr marL="0" indent="0" algn="ctr">
              <a:lnSpc>
                <a:spcPct val="120000"/>
              </a:lnSpc>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日期占位符 3"/>
          <p:cNvSpPr>
            <a:spLocks noGrp="1"/>
          </p:cNvSpPr>
          <p:nvPr>
            <p:ph type="dt" sz="half" idx="10"/>
          </p:nvPr>
        </p:nvSpPr>
        <p:spPr/>
        <p:txBody>
          <a:bodyPr/>
          <a:lstStyle/>
          <a:p>
            <a:fld id="{02A4EE13-4B23-486E-9F33-7910C0433A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D8D894-F935-427A-90FB-56AE518F153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2A4EE13-4B23-486E-9F33-7910C0433A1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D8D894-F935-427A-90FB-56AE518F1536}" type="slidenum">
              <a:rPr lang="zh-CN" altLang="en-US" smtClean="0"/>
            </a:fld>
            <a:endParaRPr lang="zh-CN" altLang="en-US"/>
          </a:p>
        </p:txBody>
      </p:sp>
      <p:sp>
        <p:nvSpPr>
          <p:cNvPr id="7" name="内容占位符 6"/>
          <p:cNvSpPr>
            <a:spLocks noGrp="1"/>
          </p:cNvSpPr>
          <p:nvPr>
            <p:ph sz="quarter" idx="13"/>
          </p:nvPr>
        </p:nvSpPr>
        <p:spPr>
          <a:xfrm>
            <a:off x="405606" y="1477963"/>
            <a:ext cx="11380788" cy="5243512"/>
          </a:xfrm>
        </p:spPr>
        <p:txBody>
          <a:bodyPr/>
          <a:lstStyle>
            <a:lvl1pPr>
              <a:spcBef>
                <a:spcPts val="300"/>
              </a:spcBef>
              <a:spcAft>
                <a:spcPts val="300"/>
              </a:spcAft>
              <a:defRPr sz="2400">
                <a:solidFill>
                  <a:schemeClr val="bg1">
                    <a:lumMod val="50000"/>
                  </a:schemeClr>
                </a:solidFill>
              </a:defRPr>
            </a:lvl1pPr>
            <a:lvl3pPr marL="720090">
              <a:spcBef>
                <a:spcPts val="300"/>
              </a:spcBef>
              <a:spcAft>
                <a:spcPts val="300"/>
              </a:spcAft>
              <a:defRPr sz="2000">
                <a:solidFill>
                  <a:schemeClr val="bg1">
                    <a:lumMod val="50000"/>
                  </a:schemeClr>
                </a:solidFill>
              </a:defRPr>
            </a:lvl3pPr>
            <a:lvl4pPr marL="1080135">
              <a:spcBef>
                <a:spcPts val="300"/>
              </a:spcBef>
              <a:spcAft>
                <a:spcPts val="300"/>
              </a:spcAft>
              <a:defRPr sz="1800">
                <a:solidFill>
                  <a:schemeClr val="bg1">
                    <a:lumMod val="50000"/>
                  </a:schemeClr>
                </a:solidFill>
              </a:defRPr>
            </a:lvl4pPr>
            <a:lvl5pPr marL="1440180">
              <a:spcBef>
                <a:spcPts val="300"/>
              </a:spcBef>
              <a:spcAft>
                <a:spcPts val="300"/>
              </a:spcAft>
              <a:defRPr sz="1800">
                <a:solidFill>
                  <a:schemeClr val="bg1">
                    <a:lumMod val="50000"/>
                  </a:schemeClr>
                </a:solidFill>
              </a:defRPr>
            </a:lvl5pPr>
            <a:lvl6pPr marL="1800225">
              <a:spcBef>
                <a:spcPts val="300"/>
              </a:spcBef>
              <a:spcAft>
                <a:spcPts val="300"/>
              </a:spcAft>
              <a:defRPr sz="1800">
                <a:solidFill>
                  <a:schemeClr val="bg1">
                    <a:lumMod val="50000"/>
                  </a:schemeClr>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ormAutofit/>
          </a:bodyPr>
          <a:lstStyle>
            <a:lvl1pPr>
              <a:defRPr sz="2400">
                <a:solidFill>
                  <a:schemeClr val="bg1">
                    <a:lumMod val="50000"/>
                  </a:schemeClr>
                </a:solidFill>
              </a:defRPr>
            </a:lvl1pPr>
            <a:lvl2pPr>
              <a:defRPr sz="2200">
                <a:solidFill>
                  <a:schemeClr val="accent1">
                    <a:lumMod val="50000"/>
                  </a:schemeClr>
                </a:solidFill>
              </a:defRPr>
            </a:lvl2pPr>
            <a:lvl3pPr>
              <a:defRPr sz="2000">
                <a:solidFill>
                  <a:schemeClr val="bg1">
                    <a:lumMod val="50000"/>
                  </a:schemeClr>
                </a:solidFill>
              </a:defRPr>
            </a:lvl3pPr>
            <a:lvl4pPr>
              <a:defRPr sz="1800">
                <a:solidFill>
                  <a:schemeClr val="bg1">
                    <a:lumMod val="50000"/>
                  </a:schemeClr>
                </a:solidFill>
              </a:defRPr>
            </a:lvl4pPr>
            <a:lvl5pPr>
              <a:defRPr sz="1800">
                <a:solidFill>
                  <a:schemeClr val="bg1">
                    <a:lumMod val="50000"/>
                  </a:schemeClr>
                </a:solidFill>
              </a:defRPr>
            </a:lvl5pPr>
            <a:lvl6pPr>
              <a:defRPr sz="1800">
                <a:solidFill>
                  <a:schemeClr val="bg1">
                    <a:lumMod val="50000"/>
                  </a:schemeClr>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02A4EE13-4B23-486E-9F33-7910C0433A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D8D894-F935-427A-90FB-56AE518F153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988000" y="3250800"/>
            <a:ext cx="7466400" cy="1594800"/>
          </a:xfrm>
        </p:spPr>
        <p:txBody>
          <a:bodyPr lIns="180000" tIns="0" rIns="0" bIns="0" anchor="t" anchorCtr="0">
            <a:normAutofit/>
          </a:bodyPr>
          <a:lstStyle>
            <a:lvl1pPr algn="just">
              <a:defRPr sz="3600" b="0">
                <a:solidFill>
                  <a:schemeClr val="accent1"/>
                </a:solidFill>
              </a:defRPr>
            </a:lvl1pPr>
          </a:lstStyle>
          <a:p>
            <a:r>
              <a:rPr lang="zh-CN" altLang="en-US" dirty="0" smtClean="0"/>
              <a:t>单击此处编辑母版标题样式</a:t>
            </a:r>
            <a:endParaRPr lang="en-US" dirty="0"/>
          </a:p>
        </p:txBody>
      </p:sp>
      <p:sp>
        <p:nvSpPr>
          <p:cNvPr id="7" name="矩形 6"/>
          <p:cNvSpPr/>
          <p:nvPr/>
        </p:nvSpPr>
        <p:spPr>
          <a:xfrm>
            <a:off x="0" y="6356352"/>
            <a:ext cx="12192000" cy="5016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p>
        </p:txBody>
      </p:sp>
      <p:sp>
        <p:nvSpPr>
          <p:cNvPr id="3" name="日期占位符 2"/>
          <p:cNvSpPr>
            <a:spLocks noGrp="1"/>
          </p:cNvSpPr>
          <p:nvPr>
            <p:ph type="dt" sz="half" idx="10"/>
          </p:nvPr>
        </p:nvSpPr>
        <p:spPr/>
        <p:txBody>
          <a:bodyPr/>
          <a:lstStyle/>
          <a:p>
            <a:fld id="{02A4EE13-4B23-486E-9F33-7910C0433A1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D8D894-F935-427A-90FB-56AE518F153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800" y="424800"/>
            <a:ext cx="9309600" cy="681763"/>
          </a:xfrm>
        </p:spPr>
        <p:txBody>
          <a:bodyPr>
            <a:normAutofit/>
          </a:body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838800" y="1825625"/>
            <a:ext cx="5181600" cy="4351338"/>
          </a:xfrm>
        </p:spPr>
        <p:txBody>
          <a:bodyPr>
            <a:normAutofit/>
          </a:bodyPr>
          <a:lstStyle>
            <a:lvl1pPr>
              <a:defRPr sz="2400">
                <a:solidFill>
                  <a:schemeClr val="accent1">
                    <a:lumMod val="50000"/>
                  </a:schemeClr>
                </a:solidFill>
              </a:defRPr>
            </a:lvl1pPr>
            <a:lvl2pPr>
              <a:defRPr sz="2200">
                <a:solidFill>
                  <a:schemeClr val="accent1">
                    <a:lumMod val="50000"/>
                  </a:schemeClr>
                </a:solidFill>
              </a:defRPr>
            </a:lvl2pPr>
            <a:lvl3pPr>
              <a:defRPr sz="2000">
                <a:solidFill>
                  <a:schemeClr val="accent1">
                    <a:lumMod val="50000"/>
                  </a:schemeClr>
                </a:solidFill>
              </a:defRPr>
            </a:lvl3pPr>
            <a:lvl4pPr>
              <a:defRPr sz="1800">
                <a:solidFill>
                  <a:schemeClr val="accent1">
                    <a:lumMod val="50000"/>
                  </a:schemeClr>
                </a:solidFill>
              </a:defRPr>
            </a:lvl4pPr>
            <a:lvl5pPr>
              <a:defRPr sz="1800">
                <a:solidFill>
                  <a:schemeClr val="accent1">
                    <a:lumMod val="50000"/>
                  </a:schemeClr>
                </a:solidFill>
              </a:defRPr>
            </a:lvl5pPr>
            <a:lvl6pPr>
              <a:defRPr sz="1800">
                <a:solidFill>
                  <a:srgbClr val="720F12"/>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solidFill>
                  <a:schemeClr val="accent1">
                    <a:lumMod val="50000"/>
                  </a:schemeClr>
                </a:solidFill>
              </a:defRPr>
            </a:lvl1pPr>
            <a:lvl2pPr>
              <a:defRPr sz="2200">
                <a:solidFill>
                  <a:schemeClr val="accent1">
                    <a:lumMod val="50000"/>
                  </a:schemeClr>
                </a:solidFill>
              </a:defRPr>
            </a:lvl2pPr>
            <a:lvl3pPr>
              <a:defRPr sz="2000">
                <a:solidFill>
                  <a:schemeClr val="accent1">
                    <a:lumMod val="50000"/>
                  </a:schemeClr>
                </a:solidFill>
              </a:defRPr>
            </a:lvl3pPr>
            <a:lvl4pPr>
              <a:defRPr sz="1800">
                <a:solidFill>
                  <a:schemeClr val="accent1">
                    <a:lumMod val="50000"/>
                  </a:schemeClr>
                </a:solidFill>
              </a:defRPr>
            </a:lvl4pPr>
            <a:lvl5pPr>
              <a:defRPr sz="1800">
                <a:solidFill>
                  <a:schemeClr val="accent1">
                    <a:lumMod val="50000"/>
                  </a:schemeClr>
                </a:solidFill>
              </a:defRPr>
            </a:lvl5pPr>
            <a:lvl6pPr>
              <a:defRPr sz="1800">
                <a:solidFill>
                  <a:srgbClr val="720F12"/>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en-US" dirty="0"/>
          </a:p>
        </p:txBody>
      </p:sp>
      <p:sp>
        <p:nvSpPr>
          <p:cNvPr id="5" name="日期占位符 4"/>
          <p:cNvSpPr>
            <a:spLocks noGrp="1"/>
          </p:cNvSpPr>
          <p:nvPr>
            <p:ph type="dt" sz="half" idx="10"/>
          </p:nvPr>
        </p:nvSpPr>
        <p:spPr/>
        <p:txBody>
          <a:bodyPr/>
          <a:lstStyle/>
          <a:p>
            <a:fld id="{02A4EE13-4B23-486E-9F33-7910C0433A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D8D894-F935-427A-90FB-56AE518F153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803273"/>
          </a:xfrm>
        </p:spPr>
        <p:txBody>
          <a:bodyP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9" y="2505075"/>
            <a:ext cx="5157787" cy="3684588"/>
          </a:xfrm>
        </p:spPr>
        <p:txBody>
          <a:bodyPr>
            <a:normAutofit/>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1" y="2505075"/>
            <a:ext cx="5183188" cy="3684588"/>
          </a:xfrm>
        </p:spPr>
        <p:txBody>
          <a:bodyPr>
            <a:normAutofit/>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en-US" dirty="0"/>
          </a:p>
        </p:txBody>
      </p:sp>
      <p:sp>
        <p:nvSpPr>
          <p:cNvPr id="7" name="日期占位符 6"/>
          <p:cNvSpPr>
            <a:spLocks noGrp="1"/>
          </p:cNvSpPr>
          <p:nvPr>
            <p:ph type="dt" sz="half" idx="10"/>
          </p:nvPr>
        </p:nvSpPr>
        <p:spPr/>
        <p:txBody>
          <a:bodyPr/>
          <a:lstStyle/>
          <a:p>
            <a:fld id="{02A4EE13-4B23-486E-9F33-7910C0433A1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D8D894-F935-427A-90FB-56AE518F153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任意多边形 4"/>
          <p:cNvSpPr/>
          <p:nvPr/>
        </p:nvSpPr>
        <p:spPr bwMode="auto">
          <a:xfrm>
            <a:off x="4055008" y="2314866"/>
            <a:ext cx="5007258" cy="2434591"/>
          </a:xfrm>
          <a:custGeom>
            <a:avLst/>
            <a:gdLst>
              <a:gd name="T0" fmla="*/ 388558 w 5007428"/>
              <a:gd name="T1" fmla="*/ 0 h 2435179"/>
              <a:gd name="T2" fmla="*/ 4621138 w 5007428"/>
              <a:gd name="T3" fmla="*/ 0 h 2435179"/>
              <a:gd name="T4" fmla="*/ 5009696 w 5007428"/>
              <a:gd name="T5" fmla="*/ 388396 h 2435179"/>
              <a:gd name="T6" fmla="*/ 5009696 w 5007428"/>
              <a:gd name="T7" fmla="*/ 1732946 h 2435179"/>
              <a:gd name="T8" fmla="*/ 4621138 w 5007428"/>
              <a:gd name="T9" fmla="*/ 2121342 h 2435179"/>
              <a:gd name="T10" fmla="*/ 4559033 w 5007428"/>
              <a:gd name="T11" fmla="*/ 2121342 h 2435179"/>
              <a:gd name="T12" fmla="*/ 4561413 w 5007428"/>
              <a:gd name="T13" fmla="*/ 2435271 h 2435179"/>
              <a:gd name="T14" fmla="*/ 4086855 w 5007428"/>
              <a:gd name="T15" fmla="*/ 2121342 h 2435179"/>
              <a:gd name="T16" fmla="*/ 388558 w 5007428"/>
              <a:gd name="T17" fmla="*/ 2121342 h 2435179"/>
              <a:gd name="T18" fmla="*/ 0 w 5007428"/>
              <a:gd name="T19" fmla="*/ 1732946 h 2435179"/>
              <a:gd name="T20" fmla="*/ 0 w 5007428"/>
              <a:gd name="T21" fmla="*/ 388396 h 2435179"/>
              <a:gd name="T22" fmla="*/ 388558 w 5007428"/>
              <a:gd name="T23" fmla="*/ 0 h 24351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07428" h="2435179">
                <a:moveTo>
                  <a:pt x="388382" y="0"/>
                </a:moveTo>
                <a:lnTo>
                  <a:pt x="4619046" y="0"/>
                </a:lnTo>
                <a:cubicBezTo>
                  <a:pt x="4833543" y="0"/>
                  <a:pt x="5007428" y="173885"/>
                  <a:pt x="5007428" y="388382"/>
                </a:cubicBezTo>
                <a:lnTo>
                  <a:pt x="5007428" y="1732880"/>
                </a:lnTo>
                <a:cubicBezTo>
                  <a:pt x="5007428" y="1947377"/>
                  <a:pt x="4833543" y="2121262"/>
                  <a:pt x="4619046" y="2121262"/>
                </a:cubicBezTo>
                <a:lnTo>
                  <a:pt x="4556969" y="2121262"/>
                </a:lnTo>
                <a:lnTo>
                  <a:pt x="4559347" y="2435179"/>
                </a:lnTo>
                <a:lnTo>
                  <a:pt x="4085005" y="2121262"/>
                </a:lnTo>
                <a:lnTo>
                  <a:pt x="388382" y="2121262"/>
                </a:lnTo>
                <a:cubicBezTo>
                  <a:pt x="173885" y="2121262"/>
                  <a:pt x="0" y="1947377"/>
                  <a:pt x="0" y="1732880"/>
                </a:cubicBezTo>
                <a:lnTo>
                  <a:pt x="0" y="388382"/>
                </a:lnTo>
                <a:cubicBezTo>
                  <a:pt x="0" y="173885"/>
                  <a:pt x="173885" y="0"/>
                  <a:pt x="388382" y="0"/>
                </a:cubicBezTo>
                <a:close/>
              </a:path>
            </a:pathLst>
          </a:custGeom>
          <a:solidFill>
            <a:schemeClr val="accent1"/>
          </a:solidFill>
          <a:ln>
            <a:noFill/>
          </a:ln>
          <a:effectLst>
            <a:outerShdw dist="25401" dir="2700000" algn="ctr" rotWithShape="0">
              <a:srgbClr val="000000">
                <a:alpha val="28998"/>
              </a:srgbClr>
            </a:outerShdw>
          </a:effectLst>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2400"/>
          </a:p>
        </p:txBody>
      </p:sp>
      <p:sp>
        <p:nvSpPr>
          <p:cNvPr id="4" name="矩形 5"/>
          <p:cNvSpPr>
            <a:spLocks noChangeArrowheads="1"/>
          </p:cNvSpPr>
          <p:nvPr/>
        </p:nvSpPr>
        <p:spPr bwMode="auto">
          <a:xfrm>
            <a:off x="4055008" y="3035403"/>
            <a:ext cx="5007258" cy="78719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gn="just">
              <a:lnSpc>
                <a:spcPct val="110000"/>
              </a:lnSpc>
              <a:spcBef>
                <a:spcPts val="1800"/>
              </a:spcBef>
              <a:buClr>
                <a:schemeClr val="accent1"/>
              </a:buClr>
              <a:buSzPct val="140000"/>
              <a:buBlip>
                <a:blip r:embed="rId2"/>
              </a:buBlip>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7AD0EB"/>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Tx/>
              <a:buSzTx/>
              <a:buFontTx/>
              <a:buNone/>
            </a:pPr>
            <a:endParaRPr lang="zh-CN" altLang="en-US" sz="1800">
              <a:solidFill>
                <a:srgbClr val="FFFFFF"/>
              </a:solidFill>
              <a:latin typeface="Calibri" panose="020F0502020204030204" pitchFamily="34" charset="0"/>
              <a:ea typeface="宋体" panose="02010600030101010101" pitchFamily="2" charset="-122"/>
            </a:endParaRPr>
          </a:p>
        </p:txBody>
      </p:sp>
      <p:sp>
        <p:nvSpPr>
          <p:cNvPr id="5" name="矩形 6"/>
          <p:cNvSpPr>
            <a:spLocks noChangeArrowheads="1"/>
          </p:cNvSpPr>
          <p:nvPr/>
        </p:nvSpPr>
        <p:spPr bwMode="auto">
          <a:xfrm>
            <a:off x="4055008" y="3822598"/>
            <a:ext cx="5007258" cy="460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25000" lnSpcReduction="20000"/>
          </a:bodyPr>
          <a:lstStyle>
            <a:lvl1pPr algn="just">
              <a:lnSpc>
                <a:spcPct val="110000"/>
              </a:lnSpc>
              <a:spcBef>
                <a:spcPts val="1800"/>
              </a:spcBef>
              <a:buClr>
                <a:schemeClr val="accent1"/>
              </a:buClr>
              <a:buSzPct val="140000"/>
              <a:buBlip>
                <a:blip r:embed="rId2"/>
              </a:buBlip>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7AD0EB"/>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Tx/>
              <a:buSzTx/>
              <a:buFontTx/>
              <a:buNone/>
            </a:pPr>
            <a:endParaRPr lang="zh-CN" altLang="en-US" sz="1800">
              <a:solidFill>
                <a:srgbClr val="FFFFFF"/>
              </a:solidFill>
              <a:latin typeface="Calibri" panose="020F0502020204030204" pitchFamily="34" charset="0"/>
              <a:ea typeface="宋体" panose="02010600030101010101" pitchFamily="2" charset="-122"/>
            </a:endParaRPr>
          </a:p>
        </p:txBody>
      </p:sp>
      <p:sp>
        <p:nvSpPr>
          <p:cNvPr id="6" name="任意多边形 7"/>
          <p:cNvSpPr/>
          <p:nvPr/>
        </p:nvSpPr>
        <p:spPr bwMode="auto">
          <a:xfrm>
            <a:off x="3739177" y="2064105"/>
            <a:ext cx="238063" cy="323766"/>
          </a:xfrm>
          <a:custGeom>
            <a:avLst/>
            <a:gdLst>
              <a:gd name="T0" fmla="*/ 0 w 238125"/>
              <a:gd name="T1" fmla="*/ 66675 h 323850"/>
              <a:gd name="T2" fmla="*/ 114300 w 238125"/>
              <a:gd name="T3" fmla="*/ 0 h 323850"/>
              <a:gd name="T4" fmla="*/ 238125 w 238125"/>
              <a:gd name="T5" fmla="*/ 285750 h 323850"/>
              <a:gd name="T6" fmla="*/ 176212 w 238125"/>
              <a:gd name="T7" fmla="*/ 323850 h 323850"/>
              <a:gd name="T8" fmla="*/ 0 w 238125"/>
              <a:gd name="T9" fmla="*/ 66675 h 323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125" h="323850">
                <a:moveTo>
                  <a:pt x="0" y="66675"/>
                </a:moveTo>
                <a:lnTo>
                  <a:pt x="114300" y="0"/>
                </a:lnTo>
                <a:lnTo>
                  <a:pt x="238125" y="285750"/>
                </a:lnTo>
                <a:lnTo>
                  <a:pt x="176212" y="323850"/>
                </a:lnTo>
                <a:lnTo>
                  <a:pt x="0" y="66675"/>
                </a:lnTo>
                <a:close/>
              </a:path>
            </a:pathLst>
          </a:custGeom>
          <a:solidFill>
            <a:schemeClr val="accent2"/>
          </a:solidFill>
          <a:ln>
            <a:noFill/>
          </a:ln>
          <a:effectLst>
            <a:outerShdw dist="12700" dir="8100000" algn="ctr" rotWithShape="0">
              <a:srgbClr val="000000">
                <a:alpha val="28998"/>
              </a:srgbClr>
            </a:outerShdw>
          </a:effectLst>
          <a:extLst>
            <a:ext uri="{91240B29-F687-4F45-9708-019B960494DF}">
              <a14:hiddenLine xmlns:a14="http://schemas.microsoft.com/office/drawing/2010/main" w="9525">
                <a:solidFill>
                  <a:srgbClr val="000000"/>
                </a:solidFill>
                <a:round/>
              </a14:hiddenLine>
            </a:ext>
          </a:extLst>
        </p:spPr>
        <p:txBody>
          <a:bodyPr anchor="ctr">
            <a:normAutofit fontScale="77500" lnSpcReduction="20000"/>
          </a:bodyPr>
          <a:lstStyle/>
          <a:p>
            <a:endParaRPr lang="zh-CN" altLang="en-US" sz="2400"/>
          </a:p>
        </p:txBody>
      </p:sp>
      <p:sp>
        <p:nvSpPr>
          <p:cNvPr id="2" name="Title 1"/>
          <p:cNvSpPr>
            <a:spLocks noGrp="1"/>
          </p:cNvSpPr>
          <p:nvPr>
            <p:ph type="title" hasCustomPrompt="1"/>
          </p:nvPr>
        </p:nvSpPr>
        <p:spPr>
          <a:xfrm>
            <a:off x="4055008" y="3035403"/>
            <a:ext cx="5007600" cy="787195"/>
          </a:xfrm>
        </p:spPr>
        <p:txBody>
          <a:bodyPr lIns="0" tIns="0" rIns="0" bIns="0">
            <a:normAutofit/>
          </a:bodyPr>
          <a:lstStyle>
            <a:lvl1pPr algn="ctr">
              <a:defRPr sz="4600">
                <a:solidFill>
                  <a:schemeClr val="bg1"/>
                </a:solidFill>
              </a:defRPr>
            </a:lvl1pPr>
          </a:lstStyle>
          <a:p>
            <a:r>
              <a:rPr lang="zh-CN" altLang="en-US" dirty="0" smtClean="0"/>
              <a:t>单击编辑标题</a:t>
            </a:r>
            <a:endParaRPr lang="en-US" dirty="0"/>
          </a:p>
        </p:txBody>
      </p:sp>
      <p:sp>
        <p:nvSpPr>
          <p:cNvPr id="7" name="任意多边形 8"/>
          <p:cNvSpPr/>
          <p:nvPr/>
        </p:nvSpPr>
        <p:spPr bwMode="auto">
          <a:xfrm>
            <a:off x="3144020" y="1906985"/>
            <a:ext cx="676099" cy="528499"/>
          </a:xfrm>
          <a:custGeom>
            <a:avLst/>
            <a:gdLst>
              <a:gd name="T0" fmla="*/ 0 w 676275"/>
              <a:gd name="T1" fmla="*/ 142875 h 528637"/>
              <a:gd name="T2" fmla="*/ 104775 w 676275"/>
              <a:gd name="T3" fmla="*/ 0 h 528637"/>
              <a:gd name="T4" fmla="*/ 676275 w 676275"/>
              <a:gd name="T5" fmla="*/ 481012 h 528637"/>
              <a:gd name="T6" fmla="*/ 642938 w 676275"/>
              <a:gd name="T7" fmla="*/ 528637 h 528637"/>
              <a:gd name="T8" fmla="*/ 0 w 676275"/>
              <a:gd name="T9" fmla="*/ 142875 h 5286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6275" h="528637">
                <a:moveTo>
                  <a:pt x="0" y="142875"/>
                </a:moveTo>
                <a:lnTo>
                  <a:pt x="104775" y="0"/>
                </a:lnTo>
                <a:lnTo>
                  <a:pt x="676275" y="481012"/>
                </a:lnTo>
                <a:lnTo>
                  <a:pt x="642938" y="528637"/>
                </a:lnTo>
                <a:lnTo>
                  <a:pt x="0" y="142875"/>
                </a:lnTo>
                <a:close/>
              </a:path>
            </a:pathLst>
          </a:custGeom>
          <a:solidFill>
            <a:schemeClr val="accent1"/>
          </a:solidFill>
          <a:ln>
            <a:noFill/>
          </a:ln>
          <a:effectLst>
            <a:outerShdw dist="12700" dir="8100000" algn="ctr" rotWithShape="0">
              <a:srgbClr val="000000">
                <a:alpha val="28998"/>
              </a:srgbClr>
            </a:outerShdw>
          </a:effectLst>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2400"/>
          </a:p>
        </p:txBody>
      </p:sp>
      <p:sp>
        <p:nvSpPr>
          <p:cNvPr id="8" name="任意多边形 9"/>
          <p:cNvSpPr/>
          <p:nvPr/>
        </p:nvSpPr>
        <p:spPr bwMode="auto">
          <a:xfrm>
            <a:off x="3047207" y="2383111"/>
            <a:ext cx="539609" cy="204734"/>
          </a:xfrm>
          <a:custGeom>
            <a:avLst/>
            <a:gdLst>
              <a:gd name="T0" fmla="*/ 0 w 538163"/>
              <a:gd name="T1" fmla="*/ 142875 h 204787"/>
              <a:gd name="T2" fmla="*/ 19162 w 538163"/>
              <a:gd name="T3" fmla="*/ 0 h 204787"/>
              <a:gd name="T4" fmla="*/ 541342 w 538163"/>
              <a:gd name="T5" fmla="*/ 142875 h 204787"/>
              <a:gd name="T6" fmla="*/ 522179 w 538163"/>
              <a:gd name="T7" fmla="*/ 204787 h 204787"/>
              <a:gd name="T8" fmla="*/ 0 w 538163"/>
              <a:gd name="T9" fmla="*/ 142875 h 2047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163" h="204787">
                <a:moveTo>
                  <a:pt x="0" y="142875"/>
                </a:moveTo>
                <a:lnTo>
                  <a:pt x="19050" y="0"/>
                </a:lnTo>
                <a:lnTo>
                  <a:pt x="538163" y="142875"/>
                </a:lnTo>
                <a:lnTo>
                  <a:pt x="519113" y="204787"/>
                </a:lnTo>
                <a:lnTo>
                  <a:pt x="0" y="142875"/>
                </a:lnTo>
                <a:close/>
              </a:path>
            </a:pathLst>
          </a:custGeom>
          <a:solidFill>
            <a:schemeClr val="accent1"/>
          </a:solidFill>
          <a:ln>
            <a:noFill/>
          </a:ln>
          <a:effectLst>
            <a:outerShdw dist="12700" dir="8100000" algn="ctr" rotWithShape="0">
              <a:srgbClr val="000000">
                <a:alpha val="28998"/>
              </a:srgbClr>
            </a:outerShdw>
          </a:effectLst>
          <a:extLst>
            <a:ext uri="{91240B29-F687-4F45-9708-019B960494DF}">
              <a14:hiddenLine xmlns:a14="http://schemas.microsoft.com/office/drawing/2010/main" w="9525">
                <a:solidFill>
                  <a:srgbClr val="000000"/>
                </a:solidFill>
                <a:round/>
              </a14:hiddenLine>
            </a:ext>
          </a:extLst>
        </p:spPr>
        <p:txBody>
          <a:bodyPr anchor="ctr">
            <a:normAutofit fontScale="32500" lnSpcReduction="20000"/>
          </a:bodyPr>
          <a:lstStyle/>
          <a:p>
            <a:endParaRPr lang="zh-CN" altLang="en-US" sz="2400"/>
          </a:p>
        </p:txBody>
      </p:sp>
      <p:sp>
        <p:nvSpPr>
          <p:cNvPr id="9" name="日期占位符 8"/>
          <p:cNvSpPr>
            <a:spLocks noGrp="1"/>
          </p:cNvSpPr>
          <p:nvPr>
            <p:ph type="dt" sz="half" idx="10"/>
          </p:nvPr>
        </p:nvSpPr>
        <p:spPr/>
        <p:txBody>
          <a:bodyPr/>
          <a:lstStyle/>
          <a:p>
            <a:fld id="{02A4EE13-4B23-486E-9F33-7910C0433A18}"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11" name="灯片编号占位符 10"/>
          <p:cNvSpPr>
            <a:spLocks noGrp="1"/>
          </p:cNvSpPr>
          <p:nvPr>
            <p:ph type="sldNum" sz="quarter" idx="12"/>
          </p:nvPr>
        </p:nvSpPr>
        <p:spPr/>
        <p:txBody>
          <a:bodyPr/>
          <a:lstStyle/>
          <a:p>
            <a:fld id="{5CD8D894-F935-427A-90FB-56AE518F153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A4EE13-4B23-486E-9F33-7910C0433A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D8D894-F935-427A-90FB-56AE518F153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887896"/>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887896"/>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488096"/>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91538" y="442455"/>
            <a:ext cx="1015182" cy="6002592"/>
          </a:xfrm>
        </p:spPr>
        <p:txBody>
          <a:bodyPr vert="eaVert">
            <a:normAutofit/>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0936" y="442455"/>
            <a:ext cx="9617563" cy="6002592"/>
          </a:xfrm>
        </p:spPr>
        <p:txBody>
          <a:bodyPr vert="eaVert">
            <a:normAutofit/>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en-US" dirty="0"/>
          </a:p>
        </p:txBody>
      </p:sp>
      <p:sp>
        <p:nvSpPr>
          <p:cNvPr id="4" name="日期占位符 3"/>
          <p:cNvSpPr>
            <a:spLocks noGrp="1"/>
          </p:cNvSpPr>
          <p:nvPr>
            <p:ph type="dt" sz="half" idx="10"/>
          </p:nvPr>
        </p:nvSpPr>
        <p:spPr/>
        <p:txBody>
          <a:bodyPr/>
          <a:lstStyle/>
          <a:p>
            <a:fld id="{02A4EE13-4B23-486E-9F33-7910C0433A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D8D894-F935-427A-90FB-56AE518F153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p:nvGrpSpPr>
        <p:grpSpPr>
          <a:xfrm>
            <a:off x="-14515" y="4988"/>
            <a:ext cx="12206514" cy="6561275"/>
            <a:chOff x="-14515" y="4988"/>
            <a:chExt cx="12206514" cy="6561275"/>
          </a:xfrm>
        </p:grpSpPr>
        <p:pic>
          <p:nvPicPr>
            <p:cNvPr id="40" name="图片 39"/>
            <p:cNvPicPr>
              <a:picLocks noChangeAspect="1"/>
            </p:cNvPicPr>
            <p:nvPr/>
          </p:nvPicPr>
          <p:blipFill rotWithShape="1">
            <a:blip r:embed="rId11">
              <a:extLst>
                <a:ext uri="{28A0092B-C50C-407E-A947-70E740481C1C}">
                  <a14:useLocalDpi xmlns:a14="http://schemas.microsoft.com/office/drawing/2010/main" val="0"/>
                </a:ext>
              </a:extLst>
            </a:blip>
            <a:srcRect t="2304" b="4357"/>
            <a:stretch>
              <a:fillRect/>
            </a:stretch>
          </p:blipFill>
          <p:spPr>
            <a:xfrm>
              <a:off x="2075542" y="4988"/>
              <a:ext cx="10116457" cy="6561275"/>
            </a:xfrm>
            <a:prstGeom prst="rect">
              <a:avLst/>
            </a:prstGeom>
          </p:spPr>
        </p:pic>
        <p:pic>
          <p:nvPicPr>
            <p:cNvPr id="8" name="图片 7"/>
            <p:cNvPicPr>
              <a:picLocks noChangeAspect="1"/>
            </p:cNvPicPr>
            <p:nvPr/>
          </p:nvPicPr>
          <p:blipFill rotWithShape="1">
            <a:blip r:embed="rId11">
              <a:extLst>
                <a:ext uri="{28A0092B-C50C-407E-A947-70E740481C1C}">
                  <a14:useLocalDpi xmlns:a14="http://schemas.microsoft.com/office/drawing/2010/main" val="0"/>
                </a:ext>
              </a:extLst>
            </a:blip>
            <a:srcRect l="144" t="2304" r="76471" b="5967"/>
            <a:stretch>
              <a:fillRect/>
            </a:stretch>
          </p:blipFill>
          <p:spPr>
            <a:xfrm>
              <a:off x="-14515" y="4988"/>
              <a:ext cx="2365829" cy="6448063"/>
            </a:xfrm>
            <a:prstGeom prst="rect">
              <a:avLst/>
            </a:prstGeom>
          </p:spPr>
        </p:pic>
      </p:grpSp>
      <p:sp>
        <p:nvSpPr>
          <p:cNvPr id="3" name="Text Placeholder 2"/>
          <p:cNvSpPr>
            <a:spLocks noGrp="1"/>
          </p:cNvSpPr>
          <p:nvPr>
            <p:ph type="body" idx="1"/>
            <p:custDataLst>
              <p:tags r:id="rId12"/>
            </p:custDataLst>
          </p:nvPr>
        </p:nvSpPr>
        <p:spPr>
          <a:xfrm>
            <a:off x="689064" y="1619795"/>
            <a:ext cx="10893336" cy="4585522"/>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2" name="Title Placeholder 1"/>
          <p:cNvSpPr>
            <a:spLocks noGrp="1"/>
          </p:cNvSpPr>
          <p:nvPr>
            <p:ph type="title"/>
            <p:custDataLst>
              <p:tags r:id="rId13"/>
            </p:custDataLst>
          </p:nvPr>
        </p:nvSpPr>
        <p:spPr>
          <a:xfrm>
            <a:off x="689063" y="426125"/>
            <a:ext cx="9458237" cy="681763"/>
          </a:xfrm>
          <a:prstGeom prst="rect">
            <a:avLst/>
          </a:prstGeom>
        </p:spPr>
        <p:txBody>
          <a:bodyPr vert="horz" lIns="91440" tIns="45720" rIns="91440" bIns="45720" rtlCol="0" anchor="ctr">
            <a:noAutofit/>
          </a:bodyPr>
          <a:lstStyle/>
          <a:p>
            <a:r>
              <a:rPr lang="zh-CN" altLang="en-US" dirty="0" smtClean="0"/>
              <a:t>单击此处编辑母版标题样式</a:t>
            </a:r>
            <a:endParaRPr 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4EE13-4B23-486E-9F33-7910C0433A1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D8D894-F935-427A-90FB-56AE518F153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000" b="1" kern="1200" baseline="0">
          <a:solidFill>
            <a:schemeClr val="accent1"/>
          </a:solidFill>
          <a:latin typeface="Arial" panose="020B0604020202020204" pitchFamily="34" charset="0"/>
          <a:ea typeface="黑体" panose="02010609060101010101" pitchFamily="49" charset="-122"/>
          <a:cs typeface="+mj-cs"/>
        </a:defRPr>
      </a:lvl1pPr>
    </p:titleStyle>
    <p:bodyStyle>
      <a:lvl1pPr marL="357505" indent="-357505" algn="l" defTabSz="914400" rtl="0" eaLnBrk="1" latinLnBrk="0" hangingPunct="1">
        <a:spcBef>
          <a:spcPts val="300"/>
        </a:spcBef>
        <a:spcAft>
          <a:spcPts val="300"/>
        </a:spcAft>
        <a:buClr>
          <a:schemeClr val="accent1">
            <a:lumMod val="75000"/>
          </a:schemeClr>
        </a:buClr>
        <a:buSzPct val="70000"/>
        <a:buFont typeface="Wingdings" panose="05000000000000000000" pitchFamily="2" charset="2"/>
        <a:buChar char=""/>
        <a:defRPr sz="2400" kern="1200" baseline="0">
          <a:solidFill>
            <a:schemeClr val="bg1">
              <a:lumMod val="50000"/>
            </a:schemeClr>
          </a:solidFill>
          <a:latin typeface="Arial" panose="020B0604020202020204" pitchFamily="34" charset="0"/>
          <a:ea typeface="黑体" panose="02010609060101010101" pitchFamily="49" charset="-122"/>
          <a:cs typeface="+mn-cs"/>
        </a:defRPr>
      </a:lvl1pPr>
      <a:lvl2pPr marL="357505" indent="-357505" algn="l" defTabSz="914400" rtl="0" eaLnBrk="1" latinLnBrk="0" hangingPunct="1">
        <a:lnSpc>
          <a:spcPct val="120000"/>
        </a:lnSpc>
        <a:spcBef>
          <a:spcPts val="0"/>
        </a:spcBef>
        <a:buFont typeface="Calibri" panose="020F0502020204030204" pitchFamily="34" charset="0"/>
        <a:buChar char=" "/>
        <a:defRPr sz="1800" kern="1200" baseline="0">
          <a:solidFill>
            <a:schemeClr val="bg1">
              <a:lumMod val="50000"/>
            </a:schemeClr>
          </a:solidFill>
          <a:latin typeface="Arial" panose="020B0604020202020204" pitchFamily="34" charset="0"/>
          <a:ea typeface="黑体" panose="02010609060101010101" pitchFamily="49" charset="-122"/>
          <a:cs typeface="+mn-cs"/>
        </a:defRPr>
      </a:lvl2pPr>
      <a:lvl3pPr marL="720090" indent="-228600" algn="l" defTabSz="914400" rtl="0" eaLnBrk="1" latinLnBrk="0" hangingPunct="1">
        <a:spcBef>
          <a:spcPts val="300"/>
        </a:spcBef>
        <a:spcAft>
          <a:spcPts val="300"/>
        </a:spcAft>
        <a:buFont typeface="Arial" panose="020B0604020202020204" pitchFamily="34" charset="0"/>
        <a:buChar char="•"/>
        <a:defRPr sz="2000" kern="1200">
          <a:solidFill>
            <a:schemeClr val="bg1">
              <a:lumMod val="50000"/>
            </a:schemeClr>
          </a:solidFill>
          <a:latin typeface="+mn-lt"/>
          <a:ea typeface="+mn-ea"/>
          <a:cs typeface="+mn-cs"/>
        </a:defRPr>
      </a:lvl3pPr>
      <a:lvl4pPr marL="1080135" indent="-228600" algn="l" defTabSz="914400" rtl="0" eaLnBrk="1" latinLnBrk="0" hangingPunct="1">
        <a:spcBef>
          <a:spcPts val="300"/>
        </a:spcBef>
        <a:spcAft>
          <a:spcPts val="300"/>
        </a:spcAft>
        <a:buFont typeface="Arial" panose="020B0604020202020204" pitchFamily="34" charset="0"/>
        <a:buChar char="•"/>
        <a:defRPr sz="1800" kern="1200">
          <a:solidFill>
            <a:schemeClr val="bg1">
              <a:lumMod val="50000"/>
            </a:schemeClr>
          </a:solidFill>
          <a:latin typeface="+mn-lt"/>
          <a:ea typeface="+mn-ea"/>
          <a:cs typeface="+mn-cs"/>
        </a:defRPr>
      </a:lvl4pPr>
      <a:lvl5pPr marL="1440180" indent="-228600" algn="l" defTabSz="914400" rtl="0" eaLnBrk="1" latinLnBrk="0" hangingPunct="1">
        <a:spcBef>
          <a:spcPts val="300"/>
        </a:spcBef>
        <a:spcAft>
          <a:spcPts val="300"/>
        </a:spcAft>
        <a:buFont typeface="Arial" panose="020B0604020202020204" pitchFamily="34" charset="0"/>
        <a:buChar char="•"/>
        <a:defRPr sz="1800" kern="1200">
          <a:solidFill>
            <a:schemeClr val="bg1">
              <a:lumMod val="50000"/>
            </a:schemeClr>
          </a:solidFill>
          <a:latin typeface="+mn-lt"/>
          <a:ea typeface="+mn-ea"/>
          <a:cs typeface="+mn-cs"/>
        </a:defRPr>
      </a:lvl5pPr>
      <a:lvl6pPr marL="1800225" indent="-228600" algn="l" defTabSz="914400" rtl="0" eaLnBrk="1" latinLnBrk="0" hangingPunct="1">
        <a:spcBef>
          <a:spcPts val="300"/>
        </a:spcBef>
        <a:spcAft>
          <a:spcPts val="300"/>
        </a:spcAft>
        <a:buFont typeface="Arial" panose="020B0604020202020204" pitchFamily="34" charset="0"/>
        <a:buChar char="•"/>
        <a:defRPr sz="1800" kern="1200">
          <a:solidFill>
            <a:schemeClr val="bg1">
              <a:lumMod val="50000"/>
            </a:schemeClr>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cn.vuejs.org/v2/guide/comparison.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qdfuns.com/notes/15098/f6b2d90886a154658fc846ee3ab6cba4.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799590" y="3970655"/>
            <a:ext cx="8844915" cy="746760"/>
          </a:xfrm>
        </p:spPr>
        <p:txBody>
          <a:bodyPr/>
          <a:p>
            <a:r>
              <a:rPr lang="en-US" altLang="zh-CN">
                <a:sym typeface="+mn-ea"/>
              </a:rPr>
              <a:t>Vue.js </a:t>
            </a:r>
            <a:endParaRPr lang="en-US" altLang="zh-CN"/>
          </a:p>
        </p:txBody>
      </p:sp>
      <p:sp>
        <p:nvSpPr>
          <p:cNvPr id="3" name="副标题 2"/>
          <p:cNvSpPr>
            <a:spLocks noGrp="1"/>
          </p:cNvSpPr>
          <p:nvPr>
            <p:ph type="subTitle" idx="1"/>
          </p:nvPr>
        </p:nvSpPr>
        <p:spPr/>
        <p:txBody>
          <a:bodyPr/>
          <a:p>
            <a:r>
              <a:rPr lang="zh-CN"/>
              <a:t>数据响应模式</a:t>
            </a:r>
            <a:endParaRPr lang="zh-CN"/>
          </a:p>
        </p:txBody>
      </p:sp>
    </p:spTree>
    <p:custDataLst>
      <p:tags r:id="rId1"/>
    </p:custData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Vuejs-</a:t>
            </a:r>
            <a:r>
              <a:rPr lang="zh-CN" altLang="en-US"/>
              <a:t>我自己踩过的坑</a:t>
            </a:r>
            <a:endParaRPr lang="zh-CN" altLang="en-US"/>
          </a:p>
        </p:txBody>
      </p:sp>
      <p:sp>
        <p:nvSpPr>
          <p:cNvPr id="3" name="内容占位符 2"/>
          <p:cNvSpPr>
            <a:spLocks noGrp="1"/>
          </p:cNvSpPr>
          <p:nvPr>
            <p:ph idx="1"/>
          </p:nvPr>
        </p:nvSpPr>
        <p:spPr/>
        <p:txBody>
          <a:bodyPr>
            <a:normAutofit fontScale="80000"/>
          </a:bodyPr>
          <a:p>
            <a:pPr marL="0" indent="0">
              <a:buNone/>
            </a:pPr>
            <a:r>
              <a:rPr lang="en-US" altLang="zh-CN"/>
              <a:t>1.</a:t>
            </a:r>
            <a:r>
              <a:rPr lang="zh-CN" altLang="en-US"/>
              <a:t>在商品列表页面，</a:t>
            </a:r>
            <a:r>
              <a:rPr lang="en-US" altLang="zh-CN"/>
              <a:t>html</a:t>
            </a:r>
            <a:r>
              <a:rPr lang="zh-CN" altLang="en-US"/>
              <a:t>里面放一个渲染模板（一个商品单位），还有就是一个</a:t>
            </a:r>
            <a:r>
              <a:rPr lang="en-US" altLang="zh-CN"/>
              <a:t>loading</a:t>
            </a:r>
            <a:r>
              <a:rPr lang="zh-CN" altLang="en-US"/>
              <a:t>图，查询没有数据的图以及提示用户已经数据加载到底的小提示，在网速比较慢或者多次</a:t>
            </a:r>
            <a:r>
              <a:rPr lang="en-US" altLang="zh-CN"/>
              <a:t>F5</a:t>
            </a:r>
            <a:r>
              <a:rPr lang="zh-CN" altLang="en-US"/>
              <a:t>刷新的情况下回出现页面没有数据，但是这些页面上面写死的东西会在那么一瞬间出现在页面上，很影响用户体验，给人种页面奔溃的感觉。（拼接字符串的时候不会出现这样的情况）</a:t>
            </a:r>
            <a:endParaRPr lang="zh-CN" altLang="en-US"/>
          </a:p>
          <a:p>
            <a:pPr marL="0" indent="0">
              <a:buNone/>
            </a:pPr>
            <a:r>
              <a:rPr lang="zh-CN" altLang="en-US"/>
              <a:t>[v-cloak] {</a:t>
            </a:r>
            <a:endParaRPr lang="zh-CN" altLang="en-US"/>
          </a:p>
          <a:p>
            <a:pPr marL="0" indent="0">
              <a:buNone/>
            </a:pPr>
            <a:r>
              <a:rPr lang="zh-CN" altLang="en-US"/>
              <a:t>  display: none;</a:t>
            </a:r>
            <a:endParaRPr lang="zh-CN" altLang="en-US"/>
          </a:p>
          <a:p>
            <a:pPr marL="0" indent="0">
              <a:buNone/>
            </a:pPr>
            <a:r>
              <a:rPr lang="zh-CN" altLang="en-US"/>
              <a:t>}</a:t>
            </a:r>
            <a:endParaRPr lang="zh-CN" altLang="en-US"/>
          </a:p>
          <a:p>
            <a:pPr marL="0" indent="0">
              <a:buNone/>
            </a:pPr>
            <a:endParaRPr lang="zh-CN" altLang="en-US"/>
          </a:p>
          <a:p>
            <a:pPr marL="0" indent="0">
              <a:buNone/>
            </a:pPr>
            <a:r>
              <a:rPr lang="zh-CN" altLang="en-US"/>
              <a:t>&lt;div v-cloak&gt;</a:t>
            </a:r>
            <a:endParaRPr lang="zh-CN" altLang="en-US"/>
          </a:p>
          <a:p>
            <a:pPr marL="0" indent="0">
              <a:buNone/>
            </a:pPr>
            <a:r>
              <a:rPr lang="zh-CN" altLang="en-US"/>
              <a:t>  {{ message }}</a:t>
            </a:r>
            <a:endParaRPr lang="zh-CN" altLang="en-US"/>
          </a:p>
          <a:p>
            <a:pPr marL="0" indent="0">
              <a:buNone/>
            </a:pPr>
            <a:r>
              <a:rPr lang="zh-CN" altLang="en-US"/>
              <a:t>&lt;/div&gt;</a:t>
            </a:r>
            <a:endParaRPr lang="zh-CN" altLang="en-US"/>
          </a:p>
          <a:p>
            <a:pPr marL="0" indent="0">
              <a:buNone/>
            </a:pPr>
            <a:r>
              <a:rPr lang="zh-CN" altLang="en-US"/>
              <a:t>这个指令保持在元素上直到关联实例结束编译。和 CSS 规则如 [v-cloak] { display: none } 一起用时，这个指令可以隐藏未编译的 Mustache 标签直到实例准备完毕。</a:t>
            </a:r>
            <a:endParaRPr lang="zh-CN" altLang="en-US"/>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Vuejs-</a:t>
            </a:r>
            <a:r>
              <a:rPr lang="zh-CN" altLang="en-US">
                <a:sym typeface="+mn-ea"/>
              </a:rPr>
              <a:t>我自己踩过的坑</a:t>
            </a:r>
            <a:endParaRPr lang="zh-CN" altLang="en-US"/>
          </a:p>
        </p:txBody>
      </p:sp>
      <p:sp>
        <p:nvSpPr>
          <p:cNvPr id="3" name="内容占位符 2"/>
          <p:cNvSpPr>
            <a:spLocks noGrp="1"/>
          </p:cNvSpPr>
          <p:nvPr>
            <p:ph idx="1"/>
          </p:nvPr>
        </p:nvSpPr>
        <p:spPr/>
        <p:txBody>
          <a:bodyPr/>
          <a:p>
            <a:r>
              <a:rPr lang="en-US" altLang="zh-CN">
                <a:sym typeface="+mn-ea"/>
              </a:rPr>
              <a:t>2.</a:t>
            </a:r>
            <a:r>
              <a:rPr lang="zh-CN" altLang="en-US">
                <a:sym typeface="+mn-ea"/>
              </a:rPr>
              <a:t>订单页面数据渲染，所有的图片用了我自己写的一个懒加载插件，之前也用在了</a:t>
            </a:r>
            <a:r>
              <a:rPr lang="en-US" altLang="zh-CN">
                <a:sym typeface="+mn-ea"/>
              </a:rPr>
              <a:t>pc</a:t>
            </a:r>
            <a:r>
              <a:rPr lang="zh-CN" altLang="en-US">
                <a:sym typeface="+mn-ea"/>
              </a:rPr>
              <a:t>端的商城是可以，这次用</a:t>
            </a:r>
            <a:r>
              <a:rPr lang="en-US" altLang="zh-CN">
                <a:sym typeface="+mn-ea"/>
              </a:rPr>
              <a:t>vuejs</a:t>
            </a:r>
            <a:r>
              <a:rPr lang="zh-CN" altLang="en-US">
                <a:sym typeface="+mn-ea"/>
              </a:rPr>
              <a:t>渲染会出现只有滚动的时候图片才能出现，初始化的时候图片地址为空（懒加载的原理就是将</a:t>
            </a:r>
            <a:r>
              <a:rPr lang="en-US" altLang="zh-CN">
                <a:sym typeface="+mn-ea"/>
              </a:rPr>
              <a:t>src</a:t>
            </a:r>
            <a:r>
              <a:rPr lang="zh-CN" altLang="en-US">
                <a:sym typeface="+mn-ea"/>
              </a:rPr>
              <a:t>用已定义属性替换，当图片出现在页面可见范围时将元素的</a:t>
            </a:r>
            <a:r>
              <a:rPr lang="en-US" altLang="zh-CN">
                <a:sym typeface="+mn-ea"/>
              </a:rPr>
              <a:t>src</a:t>
            </a:r>
            <a:r>
              <a:rPr lang="zh-CN" altLang="en-US">
                <a:sym typeface="+mn-ea"/>
              </a:rPr>
              <a:t>值设置为一开始的自定义属性值，减少一开始的请求数量）。也就是说一开始在调用懒加载插件的时候，获取不到页面上面的</a:t>
            </a:r>
            <a:r>
              <a:rPr lang="en-US" altLang="zh-CN">
                <a:sym typeface="+mn-ea"/>
              </a:rPr>
              <a:t>img</a:t>
            </a:r>
            <a:r>
              <a:rPr lang="zh-CN" altLang="en-US">
                <a:sym typeface="+mn-ea"/>
              </a:rPr>
              <a:t>元素，后来才知道这是因为我在</a:t>
            </a:r>
            <a:r>
              <a:rPr lang="en-US" altLang="zh-CN">
                <a:sym typeface="+mn-ea"/>
              </a:rPr>
              <a:t>vuejs</a:t>
            </a:r>
            <a:r>
              <a:rPr lang="zh-CN" altLang="en-US">
                <a:sym typeface="+mn-ea"/>
              </a:rPr>
              <a:t>渲染页面完成之前就已经执行了懒加载插件（</a:t>
            </a:r>
            <a:r>
              <a:rPr lang="en-US" altLang="zh-CN">
                <a:solidFill>
                  <a:srgbClr val="FF0000"/>
                </a:solidFill>
                <a:sym typeface="+mn-ea"/>
              </a:rPr>
              <a:t>ajax</a:t>
            </a:r>
            <a:r>
              <a:rPr lang="zh-CN" altLang="en-US">
                <a:solidFill>
                  <a:srgbClr val="FF0000"/>
                </a:solidFill>
                <a:sym typeface="+mn-ea"/>
              </a:rPr>
              <a:t>获取数据要时间，</a:t>
            </a:r>
            <a:r>
              <a:rPr lang="en-US" altLang="zh-CN">
                <a:solidFill>
                  <a:srgbClr val="FF0000"/>
                </a:solidFill>
                <a:sym typeface="+mn-ea"/>
              </a:rPr>
              <a:t>vuejs</a:t>
            </a:r>
            <a:r>
              <a:rPr lang="zh-CN" altLang="en-US">
                <a:solidFill>
                  <a:srgbClr val="FF0000"/>
                </a:solidFill>
                <a:sym typeface="+mn-ea"/>
              </a:rPr>
              <a:t>渲染页面也要时间，插件代码在此之前执行</a:t>
            </a:r>
            <a:r>
              <a:rPr lang="zh-CN" altLang="en-US">
                <a:sym typeface="+mn-ea"/>
              </a:rPr>
              <a:t>），对于这样的，我一开始使用</a:t>
            </a:r>
            <a:r>
              <a:rPr lang="en-US" altLang="zh-CN">
                <a:sym typeface="+mn-ea"/>
              </a:rPr>
              <a:t>setTimeout</a:t>
            </a:r>
            <a:r>
              <a:rPr lang="zh-CN" altLang="en-US">
                <a:sym typeface="+mn-ea"/>
              </a:rPr>
              <a:t>来解决的，后来才发现</a:t>
            </a:r>
            <a:r>
              <a:rPr lang="en-US" altLang="zh-CN">
                <a:sym typeface="+mn-ea"/>
              </a:rPr>
              <a:t>Vuejs</a:t>
            </a:r>
            <a:r>
              <a:rPr lang="zh-CN" altLang="en-US">
                <a:sym typeface="+mn-ea"/>
              </a:rPr>
              <a:t>有一个Vue.nextTick(callback)</a:t>
            </a:r>
            <a:endParaRPr lang="zh-CN" altLang="en-US"/>
          </a:p>
          <a:p>
            <a:endParaRPr lang="zh-CN" altLang="en-US"/>
          </a:p>
        </p:txBody>
      </p:sp>
      <p:pic>
        <p:nvPicPr>
          <p:cNvPr id="4" name="图片 3" descr="4BPPCP(N]W]_QI]K(PQHM~G"/>
          <p:cNvPicPr>
            <a:picLocks noChangeAspect="1"/>
          </p:cNvPicPr>
          <p:nvPr/>
        </p:nvPicPr>
        <p:blipFill>
          <a:blip r:embed="rId1"/>
          <a:stretch>
            <a:fillRect/>
          </a:stretch>
        </p:blipFill>
        <p:spPr>
          <a:xfrm>
            <a:off x="1610360" y="1363980"/>
            <a:ext cx="9051290" cy="4841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Vuejs-</a:t>
            </a:r>
            <a:r>
              <a:rPr lang="zh-CN" altLang="en-US"/>
              <a:t>双向数据绑定原理</a:t>
            </a:r>
            <a:endParaRPr lang="zh-CN" altLang="en-US"/>
          </a:p>
        </p:txBody>
      </p:sp>
      <p:sp>
        <p:nvSpPr>
          <p:cNvPr id="3" name="内容占位符 2"/>
          <p:cNvSpPr>
            <a:spLocks noGrp="1"/>
          </p:cNvSpPr>
          <p:nvPr>
            <p:ph idx="1"/>
          </p:nvPr>
        </p:nvSpPr>
        <p:spPr/>
        <p:txBody>
          <a:bodyPr>
            <a:normAutofit lnSpcReduction="20000"/>
          </a:bodyPr>
          <a:p>
            <a:r>
              <a:rPr lang="zh-CN" altLang="en-US"/>
              <a:t>模型只是普通对象，修改它则更新视图</a:t>
            </a:r>
            <a:endParaRPr lang="zh-CN" altLang="en-US"/>
          </a:p>
          <a:p>
            <a:r>
              <a:rPr lang="zh-CN" altLang="en-US"/>
              <a:t>AngularJS 采用“脏值检测”的方式，数据发生变更后，对于所有的数据和视图的绑定关系进行一次检测，识别是否有数据发生了改变，有变化进行处理，可能进一步引发其他数据的改变，所以这个过程可能会循环几次，一直到不再有数据变化发生后，将变更的数据发送到视图，更新页面展现。如果是手动对 ViewModel 的数据进行变更，为确保变更同步到视图，需要手动触发一次“脏值检测”。</a:t>
            </a:r>
            <a:endParaRPr lang="zh-CN" altLang="en-US"/>
          </a:p>
          <a:p>
            <a:endParaRPr lang="zh-CN" altLang="en-US"/>
          </a:p>
          <a:p>
            <a:r>
              <a:rPr lang="zh-CN" altLang="en-US"/>
              <a:t>VueJS 则使用 ES5 提供的 Object.defineProperty() 方法，监控对数据的操作，从而可以自动触发数据同步。并且，由于是在不同的数据上触发同步，可以精确的将变更发送给绑定的视图，而不是对所有的数据都执行一次检测。（这也是为什么不兼容</a:t>
            </a:r>
            <a:r>
              <a:rPr lang="en-US" altLang="zh-CN"/>
              <a:t>IE8</a:t>
            </a:r>
            <a:r>
              <a:rPr lang="zh-CN" altLang="en-US"/>
              <a:t>的原因，不过天猫即将不兼容</a:t>
            </a:r>
            <a:r>
              <a:rPr lang="en-US" altLang="zh-CN"/>
              <a:t>IE8</a:t>
            </a:r>
            <a:r>
              <a:rPr lang="zh-CN" altLang="en-US"/>
              <a:t>了，这种低端浏览器不被兼容是必然的）</a:t>
            </a:r>
            <a:endParaRPr lang="zh-CN" altLang="en-US"/>
          </a:p>
          <a:p>
            <a:pPr marL="0" inden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Object.defineProperty(obj, prop, descriptor)</a:t>
            </a:r>
            <a:endParaRPr lang="zh-CN" altLang="en-US">
              <a:sym typeface="+mn-ea"/>
            </a:endParaRPr>
          </a:p>
        </p:txBody>
      </p:sp>
      <p:sp>
        <p:nvSpPr>
          <p:cNvPr id="3" name="内容占位符 2"/>
          <p:cNvSpPr>
            <a:spLocks noGrp="1"/>
          </p:cNvSpPr>
          <p:nvPr>
            <p:ph idx="1"/>
          </p:nvPr>
        </p:nvSpPr>
        <p:spPr/>
        <p:txBody>
          <a:bodyPr>
            <a:normAutofit lnSpcReduction="20000"/>
          </a:bodyPr>
          <a:p>
            <a:r>
              <a:rPr lang="zh-CN" altLang="en-US"/>
              <a:t>obj:目标对象</a:t>
            </a:r>
            <a:endParaRPr lang="zh-CN" altLang="en-US"/>
          </a:p>
          <a:p>
            <a:endParaRPr lang="zh-CN" altLang="en-US"/>
          </a:p>
          <a:p>
            <a:r>
              <a:rPr lang="zh-CN" altLang="en-US"/>
              <a:t>prop:需要定义的属性或方法的名字。</a:t>
            </a:r>
            <a:endParaRPr lang="zh-CN" altLang="en-US"/>
          </a:p>
          <a:p>
            <a:endParaRPr lang="zh-CN" altLang="en-US"/>
          </a:p>
          <a:p>
            <a:r>
              <a:rPr lang="zh-CN" altLang="en-US"/>
              <a:t>descriptor:目标属性所拥有的特性。</a:t>
            </a:r>
            <a:endParaRPr lang="zh-CN" altLang="en-US"/>
          </a:p>
          <a:p>
            <a:endParaRPr lang="zh-CN" altLang="en-US"/>
          </a:p>
          <a:p>
            <a:r>
              <a:rPr lang="zh-CN" altLang="en-US"/>
              <a:t>Object.defineProperty(obj, "hello", {</a:t>
            </a:r>
            <a:endParaRPr lang="zh-CN" altLang="en-US"/>
          </a:p>
          <a:p>
            <a:r>
              <a:rPr lang="zh-CN" altLang="en-US"/>
              <a:t>         get: function () {return sth},</a:t>
            </a:r>
            <a:endParaRPr lang="zh-CN" altLang="en-US"/>
          </a:p>
          <a:p>
            <a:endParaRPr lang="zh-CN" altLang="en-US"/>
          </a:p>
          <a:p>
            <a:r>
              <a:rPr lang="zh-CN" altLang="en-US"/>
              <a:t>         set: function (val) {/* do sth */}</a:t>
            </a:r>
            <a:endParaRPr lang="zh-CN" altLang="en-US"/>
          </a:p>
          <a:p>
            <a:endParaRPr lang="zh-CN" altLang="en-US"/>
          </a:p>
          <a:p>
            <a:r>
              <a:rPr lang="zh-CN" altLang="en-US"/>
              <a:t>       })</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一个最简单的数据响应</a:t>
            </a:r>
            <a:endParaRPr lang="zh-CN" altLang="en-US"/>
          </a:p>
        </p:txBody>
      </p:sp>
      <p:sp>
        <p:nvSpPr>
          <p:cNvPr id="3" name="内容占位符 2"/>
          <p:cNvSpPr>
            <a:spLocks noGrp="1"/>
          </p:cNvSpPr>
          <p:nvPr>
            <p:ph idx="1"/>
          </p:nvPr>
        </p:nvSpPr>
        <p:spPr/>
        <p:txBody>
          <a:bodyPr>
            <a:normAutofit lnSpcReduction="10000"/>
          </a:bodyPr>
          <a:p>
            <a:r>
              <a:rPr lang="en-US" altLang="zh-CN"/>
              <a:t>&lt;div id="demo"&gt;</a:t>
            </a:r>
            <a:endParaRPr lang="en-US" altLang="zh-CN"/>
          </a:p>
          <a:p>
            <a:r>
              <a:rPr lang="en-US" altLang="zh-CN"/>
              <a:t>    &lt;input v-model="message" /&gt;</a:t>
            </a:r>
            <a:endParaRPr lang="en-US" altLang="zh-CN"/>
          </a:p>
          <a:p>
            <a:r>
              <a:rPr lang="en-US" altLang="zh-CN"/>
              <a:t>    {{message}}</a:t>
            </a:r>
            <a:endParaRPr lang="en-US" altLang="zh-CN"/>
          </a:p>
          <a:p>
            <a:r>
              <a:rPr lang="en-US" altLang="zh-CN"/>
              <a:t>&lt;/div&gt; </a:t>
            </a:r>
            <a:endParaRPr lang="en-US" altLang="zh-CN"/>
          </a:p>
          <a:p>
            <a:endParaRPr lang="en-US" altLang="zh-CN"/>
          </a:p>
          <a:p>
            <a:r>
              <a:rPr lang="en-US" altLang="zh-CN"/>
              <a:t>let</a:t>
            </a:r>
            <a:r>
              <a:rPr lang="zh-CN" altLang="en-US"/>
              <a:t> demo = new Vue({</a:t>
            </a:r>
            <a:endParaRPr lang="zh-CN" altLang="en-US"/>
          </a:p>
          <a:p>
            <a:r>
              <a:rPr lang="zh-CN" altLang="en-US"/>
              <a:t>  el: '#demo',</a:t>
            </a:r>
            <a:endParaRPr lang="zh-CN" altLang="en-US"/>
          </a:p>
          <a:p>
            <a:r>
              <a:rPr lang="zh-CN" altLang="en-US"/>
              <a:t>  data: {</a:t>
            </a:r>
            <a:endParaRPr lang="zh-CN" altLang="en-US"/>
          </a:p>
          <a:p>
            <a:r>
              <a:rPr lang="zh-CN" altLang="en-US"/>
              <a:t>    message: 'Hello Vue.js!'</a:t>
            </a:r>
            <a:endParaRPr lang="zh-CN" altLang="en-US"/>
          </a:p>
          <a:p>
            <a:r>
              <a:rPr lang="zh-CN" altLang="en-US"/>
              <a:t>  }</a:t>
            </a:r>
            <a:endParaRPr lang="zh-CN" altLang="en-US"/>
          </a:p>
          <a:p>
            <a:r>
              <a:rPr lang="zh-CN" altLang="en-US"/>
              <a:t>})</a:t>
            </a:r>
            <a:endParaRPr lang="zh-CN" altLang="en-US"/>
          </a:p>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sym typeface="+mn-ea"/>
              </a:rPr>
            </a:br>
            <a:r>
              <a:rPr lang="zh-CN" altLang="en-US">
                <a:sym typeface="+mn-ea"/>
              </a:rPr>
              <a:t>分析</a:t>
            </a:r>
            <a:br>
              <a:rPr lang="zh-CN" altLang="en-US">
                <a:sym typeface="+mn-ea"/>
              </a:rPr>
            </a:br>
            <a:endParaRPr lang="zh-CN" altLang="en-US"/>
          </a:p>
        </p:txBody>
      </p:sp>
      <p:sp>
        <p:nvSpPr>
          <p:cNvPr id="3" name="内容占位符 2"/>
          <p:cNvSpPr>
            <a:spLocks noGrp="1"/>
          </p:cNvSpPr>
          <p:nvPr>
            <p:ph idx="1"/>
          </p:nvPr>
        </p:nvSpPr>
        <p:spPr/>
        <p:txBody>
          <a:bodyPr/>
          <a:p>
            <a:r>
              <a:rPr lang="en-US" altLang="zh-CN"/>
              <a:t>html</a:t>
            </a:r>
            <a:r>
              <a:rPr lang="zh-CN" altLang="en-US"/>
              <a:t>：和我们平时看到的</a:t>
            </a:r>
            <a:r>
              <a:rPr lang="en-US" altLang="zh-CN"/>
              <a:t>html</a:t>
            </a:r>
            <a:r>
              <a:rPr lang="zh-CN" altLang="en-US"/>
              <a:t>结构来说，多了一个元素的自定义属性</a:t>
            </a:r>
            <a:r>
              <a:rPr lang="en-US" altLang="zh-CN"/>
              <a:t>v-model</a:t>
            </a:r>
            <a:r>
              <a:rPr lang="zh-CN" altLang="en-US"/>
              <a:t>以及多了一个</a:t>
            </a:r>
            <a:r>
              <a:rPr lang="en-US" altLang="zh-CN"/>
              <a:t>{{}}</a:t>
            </a:r>
            <a:r>
              <a:rPr lang="zh-CN" altLang="en-US"/>
              <a:t>，</a:t>
            </a:r>
            <a:r>
              <a:rPr lang="zh-CN" altLang="en-US">
                <a:sym typeface="+mn-ea"/>
              </a:rPr>
              <a:t>id用于映射，{{message}}是数据的显示，input的值作为message的model。</a:t>
            </a:r>
            <a:endParaRPr lang="zh-CN" altLang="en-US">
              <a:sym typeface="+mn-ea"/>
            </a:endParaRPr>
          </a:p>
          <a:p>
            <a:endParaRPr lang="en-US" altLang="zh-CN">
              <a:sym typeface="+mn-ea"/>
            </a:endParaRPr>
          </a:p>
          <a:p>
            <a:r>
              <a:rPr lang="en-US" altLang="zh-CN"/>
              <a:t>js: </a:t>
            </a:r>
            <a:r>
              <a:rPr lang="zh-CN" altLang="en-US"/>
              <a:t>new了一个Vue实例，提供了一个el和一个data。el是为了和html做映射，data则是本身涵盖的数据。</a:t>
            </a:r>
            <a:endParaRPr lang="zh-CN" altLang="en-US"/>
          </a:p>
          <a:p>
            <a:endParaRPr lang="zh-CN" altLang="en-US"/>
          </a:p>
          <a:p>
            <a:r>
              <a:rPr lang="zh-CN" altLang="en-US"/>
              <a:t>这样html和js根据一个id做出了映射关系，并将data和html做了双向的关联，这就是典型的MVVM模式。即Modle、View和ViewModel。</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如何把大象放冰箱里面</a:t>
            </a:r>
            <a:endParaRPr lang="zh-CN" altLang="en-US"/>
          </a:p>
        </p:txBody>
      </p:sp>
      <p:sp>
        <p:nvSpPr>
          <p:cNvPr id="3" name="内容占位符 2"/>
          <p:cNvSpPr>
            <a:spLocks noGrp="1"/>
          </p:cNvSpPr>
          <p:nvPr>
            <p:ph idx="1"/>
          </p:nvPr>
        </p:nvSpPr>
        <p:spPr/>
        <p:txBody>
          <a:bodyPr/>
          <a:p>
            <a:r>
              <a:rPr lang="zh-CN" altLang="en-US"/>
              <a:t>1、输入框以及文本节点与data中的数据绑定</a:t>
            </a:r>
            <a:endParaRPr lang="zh-CN" altLang="en-US"/>
          </a:p>
          <a:p>
            <a:endParaRPr lang="zh-CN" altLang="en-US"/>
          </a:p>
          <a:p>
            <a:r>
              <a:rPr lang="zh-CN" altLang="en-US"/>
              <a:t>2、输入框内容变化时，data中的数据同步变化。即view =&gt; model的变化。</a:t>
            </a:r>
            <a:endParaRPr lang="zh-CN" altLang="en-US"/>
          </a:p>
          <a:p>
            <a:endParaRPr lang="zh-CN" altLang="en-US"/>
          </a:p>
          <a:p>
            <a:r>
              <a:rPr lang="zh-CN" altLang="en-US"/>
              <a:t>3、data中的数据变化时，文本节点的内容同步变化。即model =&gt; view的变化。</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Vuejs</a:t>
            </a:r>
            <a:r>
              <a:rPr lang="zh-CN" altLang="en-US"/>
              <a:t>数据双向绑定实现示意图</a:t>
            </a:r>
            <a:endParaRPr lang="zh-CN" altLang="en-US"/>
          </a:p>
        </p:txBody>
      </p:sp>
      <p:pic>
        <p:nvPicPr>
          <p:cNvPr id="4" name="内容占位符 3"/>
          <p:cNvPicPr>
            <a:picLocks noChangeAspect="1"/>
          </p:cNvPicPr>
          <p:nvPr>
            <p:ph idx="1"/>
          </p:nvPr>
        </p:nvPicPr>
        <p:blipFill>
          <a:blip r:embed="rId1"/>
          <a:stretch>
            <a:fillRect/>
          </a:stretch>
        </p:blipFill>
        <p:spPr>
          <a:xfrm>
            <a:off x="688975" y="1497330"/>
            <a:ext cx="10514965" cy="4962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小结</a:t>
            </a:r>
            <a:endParaRPr lang="zh-CN" altLang="en-US"/>
          </a:p>
        </p:txBody>
      </p:sp>
      <p:sp>
        <p:nvSpPr>
          <p:cNvPr id="3" name="内容占位符 2"/>
          <p:cNvSpPr>
            <a:spLocks noGrp="1"/>
          </p:cNvSpPr>
          <p:nvPr>
            <p:ph idx="1"/>
          </p:nvPr>
        </p:nvSpPr>
        <p:spPr/>
        <p:txBody>
          <a:bodyPr/>
          <a:p>
            <a:r>
              <a:rPr lang="en-US" altLang="zh-CN"/>
              <a:t>1.</a:t>
            </a:r>
            <a:r>
              <a:rPr lang="zh-CN" altLang="en-US"/>
              <a:t>数据驱动模式（从操作</a:t>
            </a:r>
            <a:r>
              <a:rPr lang="en-US" altLang="zh-CN"/>
              <a:t>DOM</a:t>
            </a:r>
            <a:r>
              <a:rPr lang="zh-CN" altLang="en-US"/>
              <a:t>到控制数据）</a:t>
            </a:r>
            <a:endParaRPr lang="zh-CN" altLang="en-US"/>
          </a:p>
          <a:p>
            <a:r>
              <a:rPr lang="en-US" altLang="zh-CN"/>
              <a:t>2.</a:t>
            </a:r>
            <a:r>
              <a:rPr lang="zh-CN" altLang="en-US"/>
              <a:t>统一风格但又不失个性的</a:t>
            </a:r>
            <a:r>
              <a:rPr lang="en-US" altLang="zh-CN"/>
              <a:t>js</a:t>
            </a:r>
            <a:r>
              <a:rPr lang="zh-CN" altLang="en-US"/>
              <a:t>代码（</a:t>
            </a:r>
            <a:r>
              <a:rPr lang="en-US" altLang="zh-CN"/>
              <a:t>Vuejs</a:t>
            </a:r>
            <a:r>
              <a:rPr lang="zh-CN" altLang="en-US"/>
              <a:t>提供代码框架，里面却可以按照自己的代码风格来写，利于代码的后期修改以及多人合作，有套路的写代码）</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Vue.js 是什么</a:t>
            </a:r>
            <a:endParaRPr lang="en-US" altLang="zh-CN"/>
          </a:p>
        </p:txBody>
      </p:sp>
      <p:sp>
        <p:nvSpPr>
          <p:cNvPr id="3" name="内容占位符 2"/>
          <p:cNvSpPr>
            <a:spLocks noGrp="1"/>
          </p:cNvSpPr>
          <p:nvPr>
            <p:ph idx="1"/>
          </p:nvPr>
        </p:nvSpPr>
        <p:spPr/>
        <p:txBody>
          <a:bodyPr>
            <a:normAutofit lnSpcReduction="20000"/>
          </a:bodyPr>
          <a:p>
            <a:r>
              <a:rPr lang="zh-CN" altLang="en-US"/>
              <a:t>Vue.js（读音 /vjuː/, 类似于 view） 是一套构建用户界面的 渐进式框架。与其他重量级框架不同的是，Vue 采用自底向上增量开发的设计。Vue 的核心库只关注视图层，并且非常容易学习，非常容易与其它库或已有项目整合。另一方面，Vue 完全有能力驱动采用单文件组件和Vue生态系统支持的库开发的复杂单页应用。</a:t>
            </a:r>
            <a:endParaRPr lang="zh-CN" altLang="en-US"/>
          </a:p>
          <a:p>
            <a:pPr marL="0" indent="0">
              <a:buNone/>
            </a:pPr>
            <a:endParaRPr lang="zh-CN" altLang="en-US"/>
          </a:p>
          <a:p>
            <a:r>
              <a:rPr lang="zh-CN" altLang="en-US"/>
              <a:t>Vue.js 专注于 MVVM 模型的 ViewModel 层。它通过双向数据绑定把 View 层和 Model 层连接了起来。</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目前</a:t>
            </a:r>
            <a:r>
              <a:rPr lang="en-US" altLang="zh-CN"/>
              <a:t>3</a:t>
            </a:r>
            <a:r>
              <a:rPr lang="zh-CN" altLang="en-US"/>
              <a:t>大前端框架（内裤）的对比</a:t>
            </a:r>
            <a:endParaRPr lang="zh-CN" altLang="en-US"/>
          </a:p>
        </p:txBody>
      </p:sp>
      <p:sp>
        <p:nvSpPr>
          <p:cNvPr id="3" name="内容占位符 2"/>
          <p:cNvSpPr>
            <a:spLocks noGrp="1"/>
          </p:cNvSpPr>
          <p:nvPr>
            <p:ph idx="1"/>
          </p:nvPr>
        </p:nvSpPr>
        <p:spPr/>
        <p:txBody>
          <a:bodyPr/>
          <a:p>
            <a:r>
              <a:rPr lang="zh-CN" altLang="en-US">
                <a:hlinkClick r:id="rId1"/>
              </a:rPr>
              <a:t>http://cn.vuejs.org/v2/guide/comparison.html</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为什么选择了</a:t>
            </a:r>
            <a:r>
              <a:rPr lang="en-US" altLang="zh-CN">
                <a:sym typeface="+mn-ea"/>
              </a:rPr>
              <a:t>Vue.js </a:t>
            </a:r>
            <a:endParaRPr lang="en-US" altLang="zh-CN"/>
          </a:p>
        </p:txBody>
      </p:sp>
      <p:sp>
        <p:nvSpPr>
          <p:cNvPr id="3" name="内容占位符 2"/>
          <p:cNvSpPr>
            <a:spLocks noGrp="1"/>
          </p:cNvSpPr>
          <p:nvPr>
            <p:ph idx="1"/>
          </p:nvPr>
        </p:nvSpPr>
        <p:spPr/>
        <p:txBody>
          <a:bodyPr>
            <a:normAutofit fontScale="70000"/>
          </a:bodyPr>
          <a:p>
            <a:r>
              <a:rPr lang="en-US">
                <a:solidFill>
                  <a:schemeClr val="tx1"/>
                </a:solidFill>
              </a:rPr>
              <a:t>1.</a:t>
            </a:r>
            <a:r>
              <a:rPr>
                <a:solidFill>
                  <a:schemeClr val="tx1"/>
                </a:solidFill>
              </a:rPr>
              <a:t>简单：</a:t>
            </a:r>
            <a:r>
              <a:rPr lang="zh-CN">
                <a:solidFill>
                  <a:schemeClr val="tx1"/>
                </a:solidFill>
              </a:rPr>
              <a:t>简单快速上手是任何一个优秀框架以及库的必备（参考</a:t>
            </a:r>
            <a:r>
              <a:rPr lang="en-US" altLang="zh-CN">
                <a:solidFill>
                  <a:schemeClr val="tx1"/>
                </a:solidFill>
              </a:rPr>
              <a:t>06</a:t>
            </a:r>
            <a:r>
              <a:rPr lang="zh-CN" altLang="en-US">
                <a:solidFill>
                  <a:schemeClr val="tx1"/>
                </a:solidFill>
              </a:rPr>
              <a:t>年出现的</a:t>
            </a:r>
            <a:r>
              <a:rPr lang="en-US" altLang="zh-CN">
                <a:solidFill>
                  <a:schemeClr val="tx1"/>
                </a:solidFill>
              </a:rPr>
              <a:t>JQ</a:t>
            </a:r>
            <a:r>
              <a:rPr lang="zh-CN" altLang="en-US">
                <a:solidFill>
                  <a:schemeClr val="tx1"/>
                </a:solidFill>
              </a:rPr>
              <a:t>，现在还是使用最广的</a:t>
            </a:r>
            <a:r>
              <a:rPr lang="en-US" altLang="zh-CN">
                <a:solidFill>
                  <a:schemeClr val="tx1"/>
                </a:solidFill>
              </a:rPr>
              <a:t>js</a:t>
            </a:r>
            <a:r>
              <a:rPr lang="zh-CN" altLang="en-US">
                <a:solidFill>
                  <a:schemeClr val="tx1"/>
                </a:solidFill>
              </a:rPr>
              <a:t>库</a:t>
            </a:r>
            <a:r>
              <a:rPr lang="zh-CN">
                <a:solidFill>
                  <a:schemeClr val="tx1"/>
                </a:solidFill>
              </a:rPr>
              <a:t>）</a:t>
            </a:r>
            <a:endParaRPr lang="zh-CN" altLang="zh-CN">
              <a:solidFill>
                <a:schemeClr val="tx1"/>
              </a:solidFill>
            </a:endParaRPr>
          </a:p>
          <a:p>
            <a:r>
              <a:rPr lang="en-US" altLang="zh-CN">
                <a:solidFill>
                  <a:schemeClr val="tx1"/>
                </a:solidFill>
              </a:rPr>
              <a:t>2.Vue.js 有更好的性能，并且非常非常容易优化，因为它不使用脏检查。Angular，当 watcher 越来越多时会变得越来越慢，因为作用域内的每一次变化，所有 watcher 都要重新计算。并且，如果一些 watcher 触发另一个更新，脏检查循环（digest cycle）可能要运行多次。 Angular 用户常常要使用深奥的技术，以解决脏检查循环的问题。有时没有简单的办法来优化有大量 watcher 的作用域。Vue.js 则根本没有这个问题，因为它使用基于依赖追踪的观察系统并且异步列队更新，所有的数据变化都是独立地触发，除非它们之间有明确的依赖关系。唯一需要做的优化是在 v-for 上使用 track-by。</a:t>
            </a:r>
            <a:endParaRPr lang="en-US" altLang="zh-CN">
              <a:solidFill>
                <a:schemeClr val="tx1"/>
              </a:solidFill>
            </a:endParaRPr>
          </a:p>
          <a:p>
            <a:r>
              <a:rPr lang="en-US" altLang="zh-CN">
                <a:solidFill>
                  <a:srgbClr val="FF0000"/>
                </a:solidFill>
                <a:sym typeface="+mn-ea"/>
              </a:rPr>
              <a:t>3.Vue.js 是一个更加灵活开放的解决方案。它允许你以希望的方式组织应用程序，而不是任何时候都必须遵循 Angular 制定的规则。它仅仅是一个视图层，所以你可以将它嵌入一个现有页面而不一定要做成一个庞大的单页应用。在配合其他库方面它给了你更大的的空间，但相应，你也需要做更多的架构决策。例如，Vue.js 核心默认不包含路由和 Ajax 功能，并且通常假定你在应用中使用了一个模块构建系统。</a:t>
            </a:r>
            <a:r>
              <a:rPr lang="zh-CN" altLang="en-US">
                <a:solidFill>
                  <a:srgbClr val="FF0000"/>
                </a:solidFill>
                <a:sym typeface="+mn-ea"/>
              </a:rPr>
              <a:t>（比如我选择用它就是渲染数据，不用在</a:t>
            </a:r>
            <a:r>
              <a:rPr lang="en-US" altLang="zh-CN">
                <a:solidFill>
                  <a:srgbClr val="FF0000"/>
                </a:solidFill>
                <a:sym typeface="+mn-ea"/>
              </a:rPr>
              <a:t>js</a:t>
            </a:r>
            <a:r>
              <a:rPr lang="zh-CN" altLang="en-US">
                <a:solidFill>
                  <a:srgbClr val="FF0000"/>
                </a:solidFill>
                <a:sym typeface="+mn-ea"/>
              </a:rPr>
              <a:t>里面拼接字符串，让代码更加清晰健壮，很多时候后台选择用</a:t>
            </a:r>
            <a:r>
              <a:rPr lang="en-US" altLang="zh-CN">
                <a:solidFill>
                  <a:srgbClr val="FF0000"/>
                </a:solidFill>
                <a:sym typeface="+mn-ea"/>
              </a:rPr>
              <a:t>jsp</a:t>
            </a:r>
            <a:r>
              <a:rPr lang="zh-CN" altLang="en-US">
                <a:solidFill>
                  <a:srgbClr val="FF0000"/>
                </a:solidFill>
                <a:sym typeface="+mn-ea"/>
              </a:rPr>
              <a:t>渲染就是因为不用拼接字符串）</a:t>
            </a:r>
            <a:endParaRPr lang="zh-CN" altLang="en-US">
              <a:solidFill>
                <a:srgbClr val="FF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9063" y="435015"/>
            <a:ext cx="9458237" cy="681763"/>
          </a:xfrm>
        </p:spPr>
        <p:txBody>
          <a:bodyPr/>
          <a:p>
            <a:r>
              <a:rPr lang="en-US" altLang="zh-CN">
                <a:sym typeface="+mn-ea"/>
              </a:rPr>
              <a:t>Vue.js </a:t>
            </a:r>
            <a:r>
              <a:rPr lang="zh-CN" altLang="en-US">
                <a:sym typeface="+mn-ea"/>
              </a:rPr>
              <a:t>核心思想</a:t>
            </a:r>
            <a:endParaRPr lang="zh-CN" altLang="en-US">
              <a:sym typeface="+mn-ea"/>
            </a:endParaRPr>
          </a:p>
        </p:txBody>
      </p:sp>
      <p:sp>
        <p:nvSpPr>
          <p:cNvPr id="3" name="内容占位符 2"/>
          <p:cNvSpPr>
            <a:spLocks noGrp="1"/>
          </p:cNvSpPr>
          <p:nvPr>
            <p:ph idx="1"/>
          </p:nvPr>
        </p:nvSpPr>
        <p:spPr/>
        <p:txBody>
          <a:bodyPr>
            <a:normAutofit fontScale="80000"/>
          </a:bodyPr>
          <a:p>
            <a:r>
              <a:rPr lang="en-US" altLang="zh-CN">
                <a:solidFill>
                  <a:schemeClr val="accent1"/>
                </a:solidFill>
              </a:rPr>
              <a:t>1.</a:t>
            </a:r>
            <a:r>
              <a:rPr lang="zh-CN" altLang="en-US">
                <a:solidFill>
                  <a:schemeClr val="accent1"/>
                </a:solidFill>
              </a:rPr>
              <a:t>数据驱动</a:t>
            </a:r>
            <a:endParaRPr lang="zh-CN" altLang="en-US">
              <a:solidFill>
                <a:schemeClr val="accent1"/>
              </a:solidFill>
            </a:endParaRPr>
          </a:p>
          <a:p>
            <a:r>
              <a:rPr lang="en-US" altLang="zh-CN"/>
              <a:t>2.</a:t>
            </a:r>
            <a:r>
              <a:rPr lang="zh-CN" altLang="en-US"/>
              <a:t>组件化</a:t>
            </a:r>
            <a:endParaRPr lang="zh-CN" altLang="en-US"/>
          </a:p>
          <a:p>
            <a:endParaRPr lang="zh-CN" altLang="en-US"/>
          </a:p>
          <a:p>
            <a:pPr marL="0" indent="0">
              <a:buNone/>
            </a:pPr>
            <a:r>
              <a:rPr lang="en-US" altLang="zh-CN">
                <a:sym typeface="+mn-ea"/>
              </a:rPr>
              <a:t>A.</a:t>
            </a:r>
            <a:r>
              <a:rPr lang="zh-CN" altLang="en-US">
                <a:sym typeface="+mn-ea"/>
              </a:rPr>
              <a:t>基于操作dom的方式</a:t>
            </a:r>
            <a:endParaRPr lang="zh-CN" altLang="en-US"/>
          </a:p>
          <a:p>
            <a:pPr marL="0" indent="0">
              <a:buNone/>
            </a:pPr>
            <a:r>
              <a:rPr lang="zh-CN" altLang="en-US">
                <a:sym typeface="+mn-ea"/>
              </a:rPr>
              <a:t>     这是每个程序都耳熟能详的一句话,可在前端这里并不纯粹,因为前端需要跟界面打交道,html+css并没用被抽象成某种在js中使用的数据结构,充当的更多是界面的一种配置,jquery程序员看待他的方式就一块块的ui,用到的时候再$一下,获取之后修改.整个程序写下来是零零散散的节点操作.</a:t>
            </a:r>
            <a:endParaRPr lang="zh-CN" altLang="en-US">
              <a:sym typeface="+mn-ea"/>
            </a:endParaRPr>
          </a:p>
          <a:p>
            <a:pPr marL="0" indent="0">
              <a:buNone/>
            </a:pPr>
            <a:endParaRPr lang="zh-CN" altLang="en-US">
              <a:sym typeface="+mn-ea"/>
            </a:endParaRPr>
          </a:p>
          <a:p>
            <a:pPr marL="0" indent="0">
              <a:buNone/>
            </a:pPr>
            <a:r>
              <a:rPr lang="en-US" altLang="zh-CN">
                <a:sym typeface="+mn-ea"/>
              </a:rPr>
              <a:t>B.基于数据驱动的方式</a:t>
            </a:r>
            <a:endParaRPr lang="en-US" altLang="zh-CN">
              <a:sym typeface="+mn-ea"/>
            </a:endParaRPr>
          </a:p>
          <a:p>
            <a:pPr marL="0" indent="0">
              <a:buNone/>
            </a:pPr>
            <a:r>
              <a:rPr lang="en-US" altLang="zh-CN">
                <a:sym typeface="+mn-ea"/>
              </a:rPr>
              <a:t>vue或者angular这些mvvm框架给了前端另一种思路,完全基于数据驱动的编程,完全根据数据的状态决定ui以何种方式展示.我觉得这就是mvvm框架最大的思路上的突破,而directive或者filter或者是element directive,在jquery时代也不是什么新鲜的东西(这并不是说指令那些不重要).</a:t>
            </a:r>
            <a:endParaRPr lang="en-US" altLang="zh-CN">
              <a:sym typeface="+mn-ea"/>
            </a:endParaRP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数据驱动实例</a:t>
            </a:r>
            <a:endParaRPr lang="en-US" altLang="zh-CN"/>
          </a:p>
        </p:txBody>
      </p:sp>
      <p:sp>
        <p:nvSpPr>
          <p:cNvPr id="3" name="内容占位符 2"/>
          <p:cNvSpPr>
            <a:spLocks noGrp="1"/>
          </p:cNvSpPr>
          <p:nvPr>
            <p:ph idx="1"/>
          </p:nvPr>
        </p:nvSpPr>
        <p:spPr/>
        <p:txBody>
          <a:bodyPr/>
          <a:p>
            <a:pPr marL="0" indent="0">
              <a:buNone/>
            </a:pPr>
            <a:r>
              <a:rPr lang="zh-CN" altLang="en-US"/>
              <a:t>让我们看一个例子,对比两者编程思路的不同</a:t>
            </a:r>
            <a:endParaRPr lang="zh-CN" altLang="en-US"/>
          </a:p>
          <a:p>
            <a:pPr marL="0" indent="0">
              <a:buNone/>
            </a:pPr>
            <a:endParaRPr lang="zh-CN" altLang="en-US"/>
          </a:p>
          <a:p>
            <a:pPr marL="0" indent="0">
              <a:buNone/>
            </a:pPr>
            <a:endParaRPr lang="zh-CN" altLang="en-US"/>
          </a:p>
        </p:txBody>
      </p:sp>
      <p:pic>
        <p:nvPicPr>
          <p:cNvPr id="4" name="图片 3" descr="1"/>
          <p:cNvPicPr>
            <a:picLocks noChangeAspect="1"/>
          </p:cNvPicPr>
          <p:nvPr/>
        </p:nvPicPr>
        <p:blipFill>
          <a:blip r:embed="rId1"/>
          <a:stretch>
            <a:fillRect/>
          </a:stretch>
        </p:blipFill>
        <p:spPr>
          <a:xfrm>
            <a:off x="1022350" y="2136775"/>
            <a:ext cx="10078720" cy="44557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sym typeface="+mn-ea"/>
              </a:rPr>
            </a:br>
            <a:r>
              <a:rPr lang="zh-CN" altLang="en-US">
                <a:sym typeface="+mn-ea"/>
              </a:rPr>
              <a:t>数据驱动实例</a:t>
            </a:r>
            <a:endParaRPr lang="en-US" altLang="zh-CN"/>
          </a:p>
          <a:p>
            <a:endParaRPr lang="en-US" altLang="zh-CN"/>
          </a:p>
        </p:txBody>
      </p:sp>
      <p:sp>
        <p:nvSpPr>
          <p:cNvPr id="3" name="内容占位符 2"/>
          <p:cNvSpPr>
            <a:spLocks noGrp="1"/>
          </p:cNvSpPr>
          <p:nvPr>
            <p:ph idx="1"/>
          </p:nvPr>
        </p:nvSpPr>
        <p:spPr/>
        <p:txBody>
          <a:bodyPr>
            <a:normAutofit fontScale="90000"/>
          </a:bodyPr>
          <a:p>
            <a:r>
              <a:rPr lang="zh-CN" altLang="en-US"/>
              <a:t>上面是常见的登录的界面,需求如下:</a:t>
            </a:r>
            <a:endParaRPr lang="zh-CN" altLang="en-US"/>
          </a:p>
          <a:p>
            <a:r>
              <a:rPr lang="zh-CN" altLang="en-US"/>
              <a:t>上面全部填写完成格式正确,登录按钮才能点击</a:t>
            </a:r>
            <a:endParaRPr lang="zh-CN" altLang="en-US"/>
          </a:p>
          <a:p>
            <a:r>
              <a:rPr lang="zh-CN" altLang="en-US"/>
              <a:t>图片验证码需要用户名和输入法都填写完毕的情况才出现</a:t>
            </a:r>
            <a:endParaRPr lang="zh-CN" altLang="en-US"/>
          </a:p>
          <a:p>
            <a:endParaRPr lang="zh-CN" altLang="en-US"/>
          </a:p>
          <a:p>
            <a:r>
              <a:rPr lang="zh-CN" altLang="en-US"/>
              <a:t>使用dom的编程方式主要步骤如下</a:t>
            </a:r>
            <a:endParaRPr lang="zh-CN" altLang="en-US"/>
          </a:p>
          <a:p>
            <a:r>
              <a:rPr lang="zh-CN" altLang="en-US"/>
              <a:t>获取用户名的input,侦听输入事件,在回调里面判断步骤4</a:t>
            </a:r>
            <a:endParaRPr lang="zh-CN" altLang="en-US"/>
          </a:p>
          <a:p>
            <a:r>
              <a:rPr lang="zh-CN" altLang="en-US"/>
              <a:t>获取密码的input,侦听输入事件,在回调里面判断步骤4</a:t>
            </a:r>
            <a:endParaRPr lang="zh-CN" altLang="en-US"/>
          </a:p>
          <a:p>
            <a:r>
              <a:rPr lang="zh-CN" altLang="en-US"/>
              <a:t>获取验证码的input,侦听输入事件,在回调里面判断步骤4</a:t>
            </a:r>
            <a:endParaRPr lang="zh-CN" altLang="en-US"/>
          </a:p>
          <a:p>
            <a:r>
              <a:rPr lang="zh-CN" altLang="en-US"/>
              <a:t>回调函数需要判读用户名和密码是否输入正确,如果是显示验证码,再判断验证码是否已经输入是则获取提交按钮,并显示.</a:t>
            </a:r>
            <a:endParaRPr lang="zh-CN" altLang="en-US"/>
          </a:p>
          <a:p>
            <a:r>
              <a:rPr lang="zh-CN" altLang="en-US"/>
              <a:t>点击提交按钮的时候,获取3个input的值,提交数据.</a:t>
            </a:r>
            <a:endParaRPr lang="zh-CN" altLang="en-US"/>
          </a:p>
          <a:p>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数据驱动实例</a:t>
            </a:r>
            <a:endParaRPr lang="zh-CN" altLang="en-US"/>
          </a:p>
        </p:txBody>
      </p:sp>
      <p:sp>
        <p:nvSpPr>
          <p:cNvPr id="3" name="内容占位符 2"/>
          <p:cNvSpPr>
            <a:spLocks noGrp="1"/>
          </p:cNvSpPr>
          <p:nvPr>
            <p:ph idx="1"/>
          </p:nvPr>
        </p:nvSpPr>
        <p:spPr/>
        <p:txBody>
          <a:bodyPr/>
          <a:p>
            <a:r>
              <a:rPr lang="zh-CN" altLang="en-US">
                <a:sym typeface="+mn-ea"/>
              </a:rPr>
              <a:t>数据驱动的做法</a:t>
            </a:r>
            <a:endParaRPr lang="zh-CN" altLang="en-US"/>
          </a:p>
          <a:p>
            <a:r>
              <a:rPr lang="zh-CN" altLang="en-US">
                <a:sym typeface="+mn-ea"/>
              </a:rPr>
              <a:t>声明三个变量,用户名,密码,验证码,使用数据绑定把变量绑定到三个input</a:t>
            </a:r>
            <a:endParaRPr lang="zh-CN" altLang="en-US"/>
          </a:p>
          <a:p>
            <a:r>
              <a:rPr lang="zh-CN" altLang="en-US">
                <a:sym typeface="+mn-ea"/>
              </a:rPr>
              <a:t>验证码的显示状态 = 用户名不为空 &amp;&amp; 密码不为空（</a:t>
            </a:r>
            <a:r>
              <a:rPr lang="en-US" altLang="zh-CN">
                <a:sym typeface="+mn-ea"/>
              </a:rPr>
              <a:t>v-if || v-show</a:t>
            </a:r>
            <a:r>
              <a:rPr lang="zh-CN" altLang="en-US">
                <a:sym typeface="+mn-ea"/>
              </a:rPr>
              <a:t>）</a:t>
            </a:r>
            <a:endParaRPr lang="zh-CN" altLang="en-US"/>
          </a:p>
          <a:p>
            <a:r>
              <a:rPr lang="zh-CN" altLang="en-US">
                <a:sym typeface="+mn-ea"/>
              </a:rPr>
              <a:t>提交按钮的显示状态 = 用户名不为空 &amp;&amp; 密码不为空 &amp;&amp; 验证码不为空</a:t>
            </a:r>
            <a:endParaRPr lang="zh-CN" altLang="en-US"/>
          </a:p>
          <a:p>
            <a:r>
              <a:rPr lang="zh-CN" altLang="en-US">
                <a:sym typeface="+mn-ea"/>
              </a:rPr>
              <a:t>点击提交按钮,提交三个变量</a:t>
            </a:r>
            <a:endParaRPr lang="zh-CN" altLang="en-US"/>
          </a:p>
          <a:p>
            <a:r>
              <a:rPr lang="zh-CN" altLang="en-US">
                <a:sym typeface="+mn-ea"/>
              </a:rPr>
              <a:t>我们在数据驱动的时候,并没有操作dom节点,也没有侦听任何的事件,这些框架都为我们做好了,框架采用一种数据绑定的方式,自动绑定dom节点的属性.这样就把你从操作dom节点的繁琐过程中解脱出来了,你只要专注于数据的状态,ui更新的事情你不需要去管了,不过是样式还是内容,可见性还是切换class,框架帮你把关注点从传统的dom操作转移到了数据,回归编程的本质:数据结果+算法.上面的例子,最直白的表现就是,你几乎不需要写一行代码了</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Vue.js</a:t>
            </a:r>
            <a:r>
              <a:rPr lang="zh-CN" altLang="en-US">
                <a:sym typeface="+mn-ea"/>
              </a:rPr>
              <a:t>实例</a:t>
            </a:r>
            <a:r>
              <a:rPr lang="en-US" altLang="zh-CN">
                <a:sym typeface="+mn-ea"/>
              </a:rPr>
              <a:t>-</a:t>
            </a:r>
            <a:r>
              <a:rPr lang="zh-CN" altLang="en-US">
                <a:sym typeface="+mn-ea"/>
              </a:rPr>
              <a:t>百度按键精灵</a:t>
            </a:r>
            <a:r>
              <a:rPr lang="en-US" altLang="zh-CN">
                <a:sym typeface="+mn-ea"/>
              </a:rPr>
              <a:t>+</a:t>
            </a:r>
            <a:r>
              <a:rPr lang="zh-CN" altLang="en-US">
                <a:sym typeface="+mn-ea"/>
              </a:rPr>
              <a:t>历史记录</a:t>
            </a:r>
            <a:endParaRPr lang="zh-CN" altLang="en-US">
              <a:sym typeface="+mn-ea"/>
            </a:endParaRPr>
          </a:p>
        </p:txBody>
      </p:sp>
      <p:sp>
        <p:nvSpPr>
          <p:cNvPr id="3" name="内容占位符 2"/>
          <p:cNvSpPr>
            <a:spLocks noGrp="1"/>
          </p:cNvSpPr>
          <p:nvPr>
            <p:ph idx="1"/>
          </p:nvPr>
        </p:nvSpPr>
        <p:spPr/>
        <p:txBody>
          <a:bodyPr>
            <a:normAutofit/>
          </a:bodyPr>
          <a:p>
            <a:pPr marL="0" indent="0">
              <a:buNone/>
            </a:pPr>
            <a:r>
              <a:rPr lang="zh-CN" altLang="en-US">
                <a:hlinkClick r:id="rId1"/>
              </a:rPr>
              <a:t>http://www.qdfuns.com/notes/15098/f6b2d90886a154658fc846ee3ab6cba4.html</a:t>
            </a:r>
            <a:endParaRPr lang="zh-CN" altLang="en-US"/>
          </a:p>
        </p:txBody>
      </p:sp>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160339"/>
</p:tagLst>
</file>

<file path=ppt/tags/tag2.xml><?xml version="1.0" encoding="utf-8"?>
<p:tagLst xmlns:p="http://schemas.openxmlformats.org/presentationml/2006/main">
  <p:tag name="KSO_WM_TAG_VERSION" val="1.0"/>
  <p:tag name="KSO_WM_TEMPLATE_CATEGORY" val="custom"/>
  <p:tag name="KSO_WM_TEMPLATE_INDEX" val="160339"/>
</p:tagLst>
</file>

<file path=ppt/tags/tag3.xml><?xml version="1.0" encoding="utf-8"?>
<p:tagLst xmlns:p="http://schemas.openxmlformats.org/presentationml/2006/main">
  <p:tag name="KSO_WM_TEMPLATE_CATEGORY" val="custom"/>
  <p:tag name="KSO_WM_TEMPLATE_INDEX" val="160339"/>
</p:tagLst>
</file>

<file path=ppt/theme/theme1.xml><?xml version="1.0" encoding="utf-8"?>
<a:theme xmlns:a="http://schemas.openxmlformats.org/drawingml/2006/main" name="A000120141119A01PPBG">
  <a:themeElements>
    <a:clrScheme name="自定义 157">
      <a:dk1>
        <a:srgbClr val="4B4D4F"/>
      </a:dk1>
      <a:lt1>
        <a:srgbClr val="FFFFFF"/>
      </a:lt1>
      <a:dk2>
        <a:srgbClr val="3D3F41"/>
      </a:dk2>
      <a:lt2>
        <a:srgbClr val="EEECE1"/>
      </a:lt2>
      <a:accent1>
        <a:srgbClr val="E21F26"/>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自定义 11">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3927</Words>
  <Application>WPS 演示</Application>
  <PresentationFormat>宽屏</PresentationFormat>
  <Paragraphs>145</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黑体</vt:lpstr>
      <vt:lpstr>Calibri</vt:lpstr>
      <vt:lpstr>幼圆</vt:lpstr>
      <vt:lpstr>微软雅黑</vt:lpstr>
      <vt:lpstr>A000120141119A01PPBG</vt:lpstr>
      <vt:lpstr>Vue.js </vt:lpstr>
      <vt:lpstr>Vue.js 是什么</vt:lpstr>
      <vt:lpstr>目前3大前端框架（内裤）的对比</vt:lpstr>
      <vt:lpstr>为什么选择了Vue.js </vt:lpstr>
      <vt:lpstr>Vue.js 核心思想</vt:lpstr>
      <vt:lpstr>数据驱动实例</vt:lpstr>
      <vt:lpstr> 数据驱动实例</vt:lpstr>
      <vt:lpstr>数据驱动实例</vt:lpstr>
      <vt:lpstr>Vue.js实例-百度按键精灵+历史记录</vt:lpstr>
      <vt:lpstr>Vuejs-我自己踩过的坑</vt:lpstr>
      <vt:lpstr>Vuejs-我自己踩过的坑</vt:lpstr>
      <vt:lpstr>Vuejs-双向数据绑定原理</vt:lpstr>
      <vt:lpstr>Object.defineProperty(obj, prop, descriptor)</vt:lpstr>
      <vt:lpstr>一个最简单的数据响应</vt:lpstr>
      <vt:lpstr> 分析 </vt:lpstr>
      <vt:lpstr>如何把大象放冰箱里面</vt:lpstr>
      <vt:lpstr>Vuejs数据双向绑定实现示意图</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吕道锋</cp:lastModifiedBy>
  <cp:revision>12</cp:revision>
  <dcterms:created xsi:type="dcterms:W3CDTF">2015-05-05T08:02:00Z</dcterms:created>
  <dcterms:modified xsi:type="dcterms:W3CDTF">2016-12-25T07:26:06Z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