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wmf" ContentType="image/x-wmf"/>
  <Override PartName="/ppt/media/image10.png" ContentType="image/png"/>
  <Override PartName="/ppt/media/image9.png" ContentType="image/png"/>
  <Override PartName="/ppt/media/image8.wmf" ContentType="image/x-wmf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wmf" ContentType="image/x-wmf"/>
  <Override PartName="/ppt/media/image3.png" ContentType="image/png"/>
  <Override PartName="/ppt/media/image2.wmf" ContentType="image/x-wmf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100580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097280" y="3821400"/>
            <a:ext cx="100580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251400" y="382140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1097280" y="382140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100580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097280" y="1581840"/>
            <a:ext cx="100580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3439800" y="1581840"/>
            <a:ext cx="5372640" cy="428688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3439800" y="1581840"/>
            <a:ext cx="5372640" cy="4286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097280" y="1581840"/>
            <a:ext cx="10058040" cy="42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100580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405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097280" y="382140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1097280" y="1581840"/>
            <a:ext cx="10058040" cy="42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51400" y="382140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097280" y="3821400"/>
            <a:ext cx="100580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100580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097280" y="3821400"/>
            <a:ext cx="100580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51400" y="382140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097280" y="382140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100580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097280" y="1581840"/>
            <a:ext cx="100580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3439800" y="1581840"/>
            <a:ext cx="5372640" cy="428688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3439800" y="1581840"/>
            <a:ext cx="5372640" cy="4286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1097280" y="1581840"/>
            <a:ext cx="10058040" cy="42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100580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100580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405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097280" y="382140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251400" y="382140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097280" y="3821400"/>
            <a:ext cx="100580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100580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1097280" y="3821400"/>
            <a:ext cx="100580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251400" y="382140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1097280" y="382140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100580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1097280" y="1581840"/>
            <a:ext cx="100580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3439800" y="1581840"/>
            <a:ext cx="5372640" cy="428688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3439800" y="1581840"/>
            <a:ext cx="5372640" cy="4286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405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97280" y="382140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51400" y="382140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097280" y="3821400"/>
            <a:ext cx="100580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png"/><Relationship Id="rId3" Type="http://schemas.openxmlformats.org/officeDocument/2006/relationships/image" Target="../media/image12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097280" y="128016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10" descr=""/>
          <p:cNvPicPr/>
          <p:nvPr/>
        </p:nvPicPr>
        <p:blipFill>
          <a:blip r:embed="rId2"/>
          <a:stretch/>
        </p:blipFill>
        <p:spPr>
          <a:xfrm>
            <a:off x="0" y="5679720"/>
            <a:ext cx="1180800" cy="540000"/>
          </a:xfrm>
          <a:prstGeom prst="rect">
            <a:avLst/>
          </a:prstGeom>
          <a:ln>
            <a:noFill/>
          </a:ln>
        </p:spPr>
      </p:pic>
      <p:pic>
        <p:nvPicPr>
          <p:cNvPr id="4" name="Picture 11" descr=""/>
          <p:cNvPicPr/>
          <p:nvPr/>
        </p:nvPicPr>
        <p:blipFill>
          <a:blip r:embed="rId3"/>
          <a:stretch/>
        </p:blipFill>
        <p:spPr>
          <a:xfrm>
            <a:off x="10783440" y="5337360"/>
            <a:ext cx="1723320" cy="122508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 anchorCtr="1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BEDBC71-8589-49AD-BF70-CAA0C4FDB8DE}" type="datetime1"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22.02.2017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Developing Products with FreeBSD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C3C940D-2203-4EDD-B9DC-D33C4CF6B44E}" type="slidenum">
              <a:rPr b="0" lang="de-DE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Picture 9" descr=""/>
          <p:cNvPicPr/>
          <p:nvPr/>
        </p:nvPicPr>
        <p:blipFill>
          <a:blip r:embed="rId4"/>
          <a:stretch/>
        </p:blipFill>
        <p:spPr>
          <a:xfrm>
            <a:off x="0" y="21960"/>
            <a:ext cx="1613880" cy="738360"/>
          </a:xfrm>
          <a:prstGeom prst="rect">
            <a:avLst/>
          </a:prstGeom>
          <a:ln>
            <a:noFill/>
          </a:ln>
        </p:spPr>
      </p:pic>
      <p:pic>
        <p:nvPicPr>
          <p:cNvPr id="13" name="Picture 10" descr=""/>
          <p:cNvPicPr/>
          <p:nvPr/>
        </p:nvPicPr>
        <p:blipFill>
          <a:blip r:embed="rId5"/>
          <a:stretch/>
        </p:blipFill>
        <p:spPr>
          <a:xfrm>
            <a:off x="10397880" y="-428400"/>
            <a:ext cx="2118600" cy="1636920"/>
          </a:xfrm>
          <a:prstGeom prst="rect">
            <a:avLst/>
          </a:prstGeom>
          <a:ln>
            <a:noFill/>
          </a:ln>
        </p:spPr>
      </p:pic>
      <p:sp>
        <p:nvSpPr>
          <p:cNvPr id="14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Format des Gliederungstextes durch Klicken bearbeiten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Zweite Gliederungsebene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Dritte Gliederungsebene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Vierte Gliederungsebene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Fünfte Gliederungsebene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Sechste Gliederungsebene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Siebte Gliederungsebene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Line 3"/>
          <p:cNvSpPr/>
          <p:nvPr/>
        </p:nvSpPr>
        <p:spPr>
          <a:xfrm>
            <a:off x="1097280" y="128016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Picture 10" descr=""/>
          <p:cNvPicPr/>
          <p:nvPr/>
        </p:nvPicPr>
        <p:blipFill>
          <a:blip r:embed="rId2"/>
          <a:stretch/>
        </p:blipFill>
        <p:spPr>
          <a:xfrm>
            <a:off x="0" y="5679720"/>
            <a:ext cx="1180800" cy="540000"/>
          </a:xfrm>
          <a:prstGeom prst="rect">
            <a:avLst/>
          </a:prstGeom>
          <a:ln>
            <a:noFill/>
          </a:ln>
        </p:spPr>
      </p:pic>
      <p:pic>
        <p:nvPicPr>
          <p:cNvPr id="53" name="Picture 11" descr=""/>
          <p:cNvPicPr/>
          <p:nvPr/>
        </p:nvPicPr>
        <p:blipFill>
          <a:blip r:embed="rId3"/>
          <a:stretch/>
        </p:blipFill>
        <p:spPr>
          <a:xfrm>
            <a:off x="10783440" y="5337360"/>
            <a:ext cx="1723320" cy="122508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1097280" y="1581840"/>
            <a:ext cx="10058040" cy="428688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text styles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38412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level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56700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level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74988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level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93276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level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946732E-7CEA-46F4-AD1E-61E9A16F808C}" type="datetime1"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22.02.2017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Developing Products with FreeBSD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D4EF793-1979-41B3-BFE8-FFD1851AC6E9}" type="slidenum">
              <a:rPr b="0" lang="de-DE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3"/>
          <p:cNvSpPr/>
          <p:nvPr/>
        </p:nvSpPr>
        <p:spPr>
          <a:xfrm>
            <a:off x="1097280" y="128016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Picture 10" descr=""/>
          <p:cNvPicPr/>
          <p:nvPr/>
        </p:nvPicPr>
        <p:blipFill>
          <a:blip r:embed="rId2"/>
          <a:stretch/>
        </p:blipFill>
        <p:spPr>
          <a:xfrm>
            <a:off x="0" y="5679720"/>
            <a:ext cx="1180800" cy="540000"/>
          </a:xfrm>
          <a:prstGeom prst="rect">
            <a:avLst/>
          </a:prstGeom>
          <a:ln>
            <a:noFill/>
          </a:ln>
        </p:spPr>
      </p:pic>
      <p:pic>
        <p:nvPicPr>
          <p:cNvPr id="97" name="Picture 11" descr=""/>
          <p:cNvPicPr/>
          <p:nvPr/>
        </p:nvPicPr>
        <p:blipFill>
          <a:blip r:embed="rId3"/>
          <a:stretch/>
        </p:blipFill>
        <p:spPr>
          <a:xfrm>
            <a:off x="10783440" y="5337360"/>
            <a:ext cx="1723320" cy="1225080"/>
          </a:xfrm>
          <a:prstGeom prst="rect">
            <a:avLst/>
          </a:prstGeom>
          <a:ln>
            <a:noFill/>
          </a:ln>
        </p:spPr>
      </p:pic>
      <p:sp>
        <p:nvSpPr>
          <p:cNvPr id="9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27647D0-8914-4FB6-96CA-C1D5B204C8B3}" type="datetime1"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22.02.2017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Developing Products with FreeBSD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185F8D0-1B65-4A9F-A8C3-2EB71388E5F5}" type="slidenum">
              <a:rPr b="0" lang="de-DE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Format des Gliederungstextes durch Klicken bearbeiten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Zweite Gliederungsebene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Dritte Gliederungsebene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Vierte Gliederungsebene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Fünfte Gliederungsebene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Sechste Gliederungsebene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Siebte Gliederungsebene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Introduction to Operating Systems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
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Kernel Services 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2400" spc="199" strike="noStrike" cap="all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George Neville-Neil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097280" y="286560"/>
            <a:ext cx="10058040" cy="87408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Kernel Services Lab Exercises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097280" y="1581840"/>
            <a:ext cx="10058040" cy="42868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Find the list of providers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Count the probes available in the syscall provider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Count the probes available in the fbt provider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Find and modify three (3) of the DTrace one-liners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List one program that is asking for the time of day.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Show that ntpdate sets the kernel time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38412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ntpdate time.apple.com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092F367-A297-426D-893F-99111F83ECC1}" type="datetime1"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22.02.2017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Introduction to Operating Systems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DD983FF-153E-471D-B648-3CF76C3FDEC7}" type="slidenum">
              <a:rPr b="0" lang="de-DE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097280" y="286560"/>
            <a:ext cx="10058040" cy="87408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Setup Review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097280" y="1581840"/>
            <a:ext cx="10058040" cy="42868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Boot the virtual machine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Log in as </a:t>
            </a:r>
            <a:r>
              <a:rPr b="0" i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root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on the console (no password) 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Check that the modules have loaded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38412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kldstat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If the modules are missing load the DTrace kernel modules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38412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kldload dtraceall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51A5969-757C-48C0-9235-08908E761D74}" type="datetime1"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22.02.2017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Introduction to Operating Systems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C851BB3-DA13-45BA-A9E1-5CD29C192B54}" type="slidenum">
              <a:rPr b="0" lang="de-DE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097280" y="286560"/>
            <a:ext cx="10058040" cy="87408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is DTrace?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097280" y="1581840"/>
            <a:ext cx="10058040" cy="42868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 dynamic tracing framework for software 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Low impact on overall system performance 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Does not incur costs when not in use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Introduction to Operating Systems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097280" y="286560"/>
            <a:ext cx="10058040" cy="87408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can DTrace show 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097280" y="1581840"/>
            <a:ext cx="10058040" cy="42868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When a function is being called 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 function’s arguments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frequency of function calls 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 whole lot more...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Introduction to Operating Systems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097280" y="286560"/>
            <a:ext cx="10058040" cy="87408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 Simple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Introduction to Operating Systems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097280" y="286560"/>
            <a:ext cx="10058040" cy="87408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Trying DTrace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097280" y="1581840"/>
            <a:ext cx="10058040" cy="42868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Count system calls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38412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dtrace -l -P syscall | wc -l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38412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Is this the true count?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Trace the names of files opened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38412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dtrace -n 'syscall::open:entry { printf("%s", copyinstr(arg0)); }'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83843A8-C789-4634-8E48-13F5506E6776}" type="datetime1"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22.02.2017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Introduction to Operating Systems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08CFB2A-02E0-4DC0-8C17-263C3BC2BCCE}" type="slidenum">
              <a:rPr b="0" lang="de-DE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097280" y="286560"/>
            <a:ext cx="10058040" cy="87408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DTrace Glossary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097280" y="1581840"/>
            <a:ext cx="10058040" cy="42868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Probe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- A way of specifying what to trace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Provider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- DTrace defined module that provides information about something in the system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Module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- A software module, such as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kernel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Courier New"/>
              </a:rPr>
              <a:t>Function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Courier New"/>
              </a:rPr>
              <a:t> - A function in a module, such as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ether_input 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Courier New"/>
              </a:rPr>
              <a:t>Predicate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Courier New"/>
              </a:rPr>
              <a:t> - A way of filtering DTrace probes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Courier New"/>
              </a:rPr>
              <a:t>Action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Courier New"/>
              </a:rPr>
              <a:t> – The set of D language statements carried out when a probe is matched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Introduction to Operating Systems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097280" y="286560"/>
            <a:ext cx="10058040" cy="87408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Providers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1097280" y="1581840"/>
            <a:ext cx="10058040" cy="42868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fbt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Function Boundary Tracing (50413) 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syscall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System Calls (2148)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profile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Timing source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proc</a:t>
            </a: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Process Operations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sched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Scheduler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io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I/O calls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ip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Internet Protocol 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udp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UDP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tcp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TCP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vfs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Filesystem Routines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Introduction to Operating Systems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097280" y="286560"/>
            <a:ext cx="10058040" cy="87408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Disecting a Probe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1097280" y="1581840"/>
            <a:ext cx="10058040" cy="42868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syscall::write:entry 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38412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Provider syscall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38412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Module None 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38412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Function write 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38412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Name entry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fbt:kernel:ether_input:entry 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38412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Provider fbt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38412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Module kernel 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38412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Function ether_input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38412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Name entry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Introduction to Operating Systems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3506</TotalTime>
  <Application>LibreOffice/5.2.5.1$MacOSX_X86_64 LibreOffice_project/0312e1a284a7d50ca85a365c316c7abbf20a4d22</Application>
  <Words>327</Words>
  <Paragraphs>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2017-02-08T03:47:11Z</dcterms:created>
  <dc:creator>George Neville-Neil</dc:creator>
  <dc:description/>
  <dc:language>de-DE</dc:language>
  <cp:lastModifiedBy/>
  <dcterms:modified xsi:type="dcterms:W3CDTF">2017-02-22T16:32:46Z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