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058d17118_1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058d17118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initially were hoping to predict a single Local Government Area (LGA), of which there were 87 used within the data. We tried clustering the data, but even up to 87 clusters, there was no elbow for us to hone in on as you can see in this graph. We changed tack and looked at predicting a larger potential area, and moved on to Supervised Learning models.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supervised learning to predict a group of local government areas was very successful for both Tree and Random Forest, although Tree was much better for my computer’s processor. Even with a significantly reduced number of inputs, they were able to achieve over 80% accuracy. However, we learned that no meaningful level of accuracy could be achieved without some geographical data included in the models input. We therefore began including Region Name as input in all our model testing.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Our Neural Network/Deep Learning tests were unsuccessful. We were aiming to predict groups of Local Government Areas, and we have included REGION_NAME in the input data. However, over 50 epochs the accuracy of the models plummeted from their initial 50-60%, down to less than 1%. Nothing we tried showed any promise in salvaging the models.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Ultimately, we chose the Supervised Leaning Tree model as it was less taxing on our computers than the Random Forest.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058d1711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058d171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Evie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move on to the demonstration of our product.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Quite a simple setup here but very functional. Over here on the left we have a place for user inputs. They select the appropriate parameters for the crashes they’re looking into and click ‘Predict’. Then </a:t>
            </a:r>
            <a:r>
              <a:rPr lang="en"/>
              <a:t>over</a:t>
            </a:r>
            <a:r>
              <a:rPr lang="en"/>
              <a:t> here on the right </a:t>
            </a:r>
            <a:r>
              <a:rPr lang="en"/>
              <a:t>displays</a:t>
            </a:r>
            <a:r>
              <a:rPr lang="en"/>
              <a:t> a list of the Local Government Areas most at risk for those kinds of crashes.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I’ll demo that again for you.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I’ll hand back over to Hajar for our conclusion.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058e658a4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058e658a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058e658a4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058e658a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Evie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Thanks Hajar. Next we did some analysis on our data to help give us some insight into which models may be best.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058d17118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058d1711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37474F"/>
                </a:solidFill>
                <a:latin typeface="Average"/>
                <a:ea typeface="Average"/>
                <a:cs typeface="Average"/>
                <a:sym typeface="Average"/>
              </a:rPr>
              <a:t>We had several key findings from this analysis. </a:t>
            </a:r>
            <a:endParaRPr sz="1500">
              <a:solidFill>
                <a:srgbClr val="37474F"/>
              </a:solidFill>
              <a:latin typeface="Average"/>
              <a:ea typeface="Average"/>
              <a:cs typeface="Average"/>
              <a:sym typeface="Average"/>
            </a:endParaRPr>
          </a:p>
          <a:p>
            <a:pPr indent="0" lvl="0" marL="0" rtl="0" algn="l">
              <a:lnSpc>
                <a:spcPct val="115000"/>
              </a:lnSpc>
              <a:spcBef>
                <a:spcPts val="0"/>
              </a:spcBef>
              <a:spcAft>
                <a:spcPts val="0"/>
              </a:spcAft>
              <a:buNone/>
            </a:pPr>
            <a:r>
              <a:t/>
            </a:r>
            <a:endParaRPr sz="1500">
              <a:solidFill>
                <a:srgbClr val="37474F"/>
              </a:solidFill>
              <a:latin typeface="Average"/>
              <a:ea typeface="Average"/>
              <a:cs typeface="Average"/>
              <a:sym typeface="Average"/>
            </a:endParaRPr>
          </a:p>
          <a:p>
            <a:pPr indent="0" lvl="0" marL="0" rtl="0" algn="l">
              <a:lnSpc>
                <a:spcPct val="115000"/>
              </a:lnSpc>
              <a:spcBef>
                <a:spcPts val="0"/>
              </a:spcBef>
              <a:spcAft>
                <a:spcPts val="0"/>
              </a:spcAft>
              <a:buNone/>
            </a:pPr>
            <a:r>
              <a:rPr lang="en" sz="1500">
                <a:solidFill>
                  <a:srgbClr val="37474F"/>
                </a:solidFill>
                <a:latin typeface="Average"/>
                <a:ea typeface="Average"/>
                <a:cs typeface="Average"/>
                <a:sym typeface="Average"/>
              </a:rPr>
              <a:t>The </a:t>
            </a:r>
            <a:r>
              <a:rPr lang="en" sz="1500">
                <a:solidFill>
                  <a:srgbClr val="37474F"/>
                </a:solidFill>
                <a:latin typeface="Average"/>
                <a:ea typeface="Average"/>
                <a:cs typeface="Average"/>
                <a:sym typeface="Average"/>
              </a:rPr>
              <a:t>numerical variables provided with the data did not contain any meaningful correlations. When running pearson correlation analysis across all combinations of the numerical variables provided, there were no meaningful correlations &gt; 60%. </a:t>
            </a:r>
            <a:endParaRPr sz="1500">
              <a:solidFill>
                <a:srgbClr val="37474F"/>
              </a:solidFill>
              <a:latin typeface="Average"/>
              <a:ea typeface="Average"/>
              <a:cs typeface="Average"/>
              <a:sym typeface="Average"/>
            </a:endParaRPr>
          </a:p>
          <a:p>
            <a:pPr indent="0" lvl="0" marL="0" rtl="0" algn="l">
              <a:lnSpc>
                <a:spcPct val="115000"/>
              </a:lnSpc>
              <a:spcBef>
                <a:spcPts val="0"/>
              </a:spcBef>
              <a:spcAft>
                <a:spcPts val="0"/>
              </a:spcAft>
              <a:buNone/>
            </a:pPr>
            <a:r>
              <a:t/>
            </a:r>
            <a:endParaRPr sz="1500">
              <a:solidFill>
                <a:srgbClr val="37474F"/>
              </a:solidFill>
              <a:latin typeface="Average"/>
              <a:ea typeface="Average"/>
              <a:cs typeface="Average"/>
              <a:sym typeface="Average"/>
            </a:endParaRPr>
          </a:p>
          <a:p>
            <a:pPr indent="0" lvl="0" marL="0" rtl="0" algn="l">
              <a:lnSpc>
                <a:spcPct val="115000"/>
              </a:lnSpc>
              <a:spcBef>
                <a:spcPts val="0"/>
              </a:spcBef>
              <a:spcAft>
                <a:spcPts val="0"/>
              </a:spcAft>
              <a:buClr>
                <a:schemeClr val="dk1"/>
              </a:buClr>
              <a:buSzPts val="1100"/>
              <a:buFont typeface="Arial"/>
              <a:buNone/>
            </a:pPr>
            <a:r>
              <a:rPr lang="en" sz="1500">
                <a:solidFill>
                  <a:srgbClr val="37474F"/>
                </a:solidFill>
                <a:latin typeface="Average"/>
                <a:ea typeface="Average"/>
                <a:cs typeface="Average"/>
                <a:sym typeface="Average"/>
              </a:rPr>
              <a:t>We did p-value analysis on various combinations of categorical variables, including Light Condition, Speed Zone, Road Geometry v Severity, or Fatality. The largest p-value we came across was 10^-30, indicating very strong correlations. </a:t>
            </a:r>
            <a:endParaRPr sz="1500">
              <a:solidFill>
                <a:srgbClr val="37474F"/>
              </a:solidFill>
              <a:latin typeface="Average"/>
              <a:ea typeface="Average"/>
              <a:cs typeface="Average"/>
              <a:sym typeface="Average"/>
            </a:endParaRPr>
          </a:p>
          <a:p>
            <a:pPr indent="0" lvl="0" marL="0" rtl="0" algn="l">
              <a:lnSpc>
                <a:spcPct val="115000"/>
              </a:lnSpc>
              <a:spcBef>
                <a:spcPts val="0"/>
              </a:spcBef>
              <a:spcAft>
                <a:spcPts val="0"/>
              </a:spcAft>
              <a:buClr>
                <a:schemeClr val="dk1"/>
              </a:buClr>
              <a:buSzPts val="1100"/>
              <a:buFont typeface="Arial"/>
              <a:buNone/>
            </a:pPr>
            <a:r>
              <a:t/>
            </a:r>
            <a:endParaRPr sz="1500">
              <a:solidFill>
                <a:srgbClr val="37474F"/>
              </a:solidFill>
              <a:latin typeface="Average"/>
              <a:ea typeface="Average"/>
              <a:cs typeface="Average"/>
              <a:sym typeface="Average"/>
            </a:endParaRPr>
          </a:p>
          <a:p>
            <a:pPr indent="0" lvl="0" marL="0" rtl="0" algn="l">
              <a:lnSpc>
                <a:spcPct val="115000"/>
              </a:lnSpc>
              <a:spcBef>
                <a:spcPts val="0"/>
              </a:spcBef>
              <a:spcAft>
                <a:spcPts val="0"/>
              </a:spcAft>
              <a:buClr>
                <a:schemeClr val="dk1"/>
              </a:buClr>
              <a:buSzPts val="1100"/>
              <a:buFont typeface="Arial"/>
              <a:buNone/>
            </a:pPr>
            <a:r>
              <a:rPr lang="en" sz="1500">
                <a:solidFill>
                  <a:srgbClr val="37474F"/>
                </a:solidFill>
                <a:latin typeface="Average"/>
                <a:ea typeface="Average"/>
                <a:cs typeface="Average"/>
                <a:sym typeface="Average"/>
              </a:rPr>
              <a:t>Although alcohol has a very strong p-value indicating correlation, only 2000 of the 55000 crashes we were analysing were alcohol related, which is only 3.6% of crashes. We determined that this would not be a helpful feature to include in our model. </a:t>
            </a:r>
            <a:endParaRPr sz="1500">
              <a:solidFill>
                <a:srgbClr val="37474F"/>
              </a:solidFill>
              <a:latin typeface="Average"/>
              <a:ea typeface="Average"/>
              <a:cs typeface="Average"/>
              <a:sym typeface="Average"/>
            </a:endParaRPr>
          </a:p>
          <a:p>
            <a:pPr indent="0" lvl="0" marL="0" rtl="0" algn="l">
              <a:lnSpc>
                <a:spcPct val="115000"/>
              </a:lnSpc>
              <a:spcBef>
                <a:spcPts val="0"/>
              </a:spcBef>
              <a:spcAft>
                <a:spcPts val="0"/>
              </a:spcAft>
              <a:buClr>
                <a:schemeClr val="dk1"/>
              </a:buClr>
              <a:buSzPts val="1100"/>
              <a:buFont typeface="Arial"/>
              <a:buNone/>
            </a:pPr>
            <a:r>
              <a:t/>
            </a:r>
            <a:endParaRPr sz="1500">
              <a:solidFill>
                <a:srgbClr val="37474F"/>
              </a:solidFill>
              <a:latin typeface="Average"/>
              <a:ea typeface="Average"/>
              <a:cs typeface="Average"/>
              <a:sym typeface="Average"/>
            </a:endParaRPr>
          </a:p>
          <a:p>
            <a:pPr indent="0" lvl="0" marL="0" rtl="0" algn="l">
              <a:lnSpc>
                <a:spcPct val="115000"/>
              </a:lnSpc>
              <a:spcBef>
                <a:spcPts val="0"/>
              </a:spcBef>
              <a:spcAft>
                <a:spcPts val="0"/>
              </a:spcAft>
              <a:buClr>
                <a:schemeClr val="dk1"/>
              </a:buClr>
              <a:buSzPts val="1100"/>
              <a:buFont typeface="Arial"/>
              <a:buNone/>
            </a:pPr>
            <a:r>
              <a:rPr lang="en" sz="1500">
                <a:solidFill>
                  <a:srgbClr val="37474F"/>
                </a:solidFill>
                <a:latin typeface="Average"/>
                <a:ea typeface="Average"/>
                <a:cs typeface="Average"/>
                <a:sym typeface="Average"/>
              </a:rPr>
              <a:t>Finally, we determined that even the largest level of geographical resolution has strong correlations with the other variables.  Which proved very useful, as while we were in testing of the model we determined that we needed some level of geographical input for our model to have any level of accuracy. </a:t>
            </a:r>
            <a:endParaRPr sz="1500">
              <a:solidFill>
                <a:srgbClr val="37474F"/>
              </a:solidFill>
              <a:latin typeface="Average"/>
              <a:ea typeface="Average"/>
              <a:cs typeface="Average"/>
              <a:sym typeface="Average"/>
            </a:endParaRPr>
          </a:p>
          <a:p>
            <a:pPr indent="0" lvl="0" marL="0" rtl="0" algn="l">
              <a:lnSpc>
                <a:spcPct val="115000"/>
              </a:lnSpc>
              <a:spcBef>
                <a:spcPts val="0"/>
              </a:spcBef>
              <a:spcAft>
                <a:spcPts val="0"/>
              </a:spcAft>
              <a:buClr>
                <a:schemeClr val="dk1"/>
              </a:buClr>
              <a:buSzPts val="1100"/>
              <a:buFont typeface="Arial"/>
              <a:buNone/>
            </a:pPr>
            <a:r>
              <a:t/>
            </a:r>
            <a:endParaRPr sz="1500">
              <a:solidFill>
                <a:srgbClr val="37474F"/>
              </a:solidFill>
              <a:latin typeface="Average"/>
              <a:ea typeface="Average"/>
              <a:cs typeface="Average"/>
              <a:sym typeface="Average"/>
            </a:endParaRPr>
          </a:p>
          <a:p>
            <a:pPr indent="0" lvl="0" marL="0" rtl="0" algn="l">
              <a:lnSpc>
                <a:spcPct val="115000"/>
              </a:lnSpc>
              <a:spcBef>
                <a:spcPts val="0"/>
              </a:spcBef>
              <a:spcAft>
                <a:spcPts val="0"/>
              </a:spcAft>
              <a:buClr>
                <a:schemeClr val="dk1"/>
              </a:buClr>
              <a:buSzPts val="1100"/>
              <a:buFont typeface="Arial"/>
              <a:buNone/>
            </a:pPr>
            <a:r>
              <a:rPr lang="en" sz="1500">
                <a:solidFill>
                  <a:srgbClr val="37474F"/>
                </a:solidFill>
                <a:latin typeface="Average"/>
                <a:ea typeface="Average"/>
                <a:cs typeface="Average"/>
                <a:sym typeface="Average"/>
              </a:rPr>
              <a:t>We were now ready to begin model testing. </a:t>
            </a:r>
            <a:endParaRPr sz="1500">
              <a:solidFill>
                <a:srgbClr val="37474F"/>
              </a:solidFill>
              <a:latin typeface="Average"/>
              <a:ea typeface="Average"/>
              <a:cs typeface="Average"/>
              <a:sym typeface="Average"/>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058e658a4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058e658a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Evie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Accident Prone Areas in Victoria </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Supervised Learning Model </a:t>
            </a:r>
            <a:endParaRPr/>
          </a:p>
          <a:p>
            <a:pPr indent="0" lvl="0" marL="0" rtl="0" algn="ctr">
              <a:spcBef>
                <a:spcPts val="0"/>
              </a:spcBef>
              <a:spcAft>
                <a:spcPts val="0"/>
              </a:spcAft>
              <a:buNone/>
            </a:pPr>
            <a:r>
              <a:rPr lang="en"/>
              <a:t>by Evangeline and Hajar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Testing</a:t>
            </a:r>
            <a:endParaRPr/>
          </a:p>
        </p:txBody>
      </p:sp>
      <p:sp>
        <p:nvSpPr>
          <p:cNvPr id="171" name="Google Shape;171;p22"/>
          <p:cNvSpPr txBox="1"/>
          <p:nvPr>
            <p:ph idx="1" type="body"/>
          </p:nvPr>
        </p:nvSpPr>
        <p:spPr>
          <a:xfrm>
            <a:off x="311700" y="1152475"/>
            <a:ext cx="3999900" cy="16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Unsupervised Learning</a:t>
            </a:r>
            <a:endParaRPr b="1" sz="2100">
              <a:solidFill>
                <a:schemeClr val="dk1"/>
              </a:solidFill>
            </a:endParaRPr>
          </a:p>
          <a:p>
            <a:pPr indent="0" lvl="0" marL="0" rtl="0" algn="l">
              <a:spcBef>
                <a:spcPts val="1600"/>
              </a:spcBef>
              <a:spcAft>
                <a:spcPts val="0"/>
              </a:spcAft>
              <a:buNone/>
            </a:pPr>
            <a:r>
              <a:rPr lang="en" sz="1500"/>
              <a:t>Running KMeans to determine the optimal number of clusters was unsuccessful, as the inertia graph did not have an obvious elbow, as shown below.</a:t>
            </a:r>
            <a:endParaRPr sz="1500"/>
          </a:p>
          <a:p>
            <a:pPr indent="0" lvl="0" marL="0" rtl="0" algn="l">
              <a:spcBef>
                <a:spcPts val="1600"/>
              </a:spcBef>
              <a:spcAft>
                <a:spcPts val="1600"/>
              </a:spcAft>
              <a:buNone/>
            </a:pPr>
            <a:r>
              <a:t/>
            </a:r>
            <a:endParaRPr sz="1600"/>
          </a:p>
        </p:txBody>
      </p:sp>
      <p:sp>
        <p:nvSpPr>
          <p:cNvPr id="172" name="Google Shape;172;p22"/>
          <p:cNvSpPr txBox="1"/>
          <p:nvPr>
            <p:ph idx="2" type="body"/>
          </p:nvPr>
        </p:nvSpPr>
        <p:spPr>
          <a:xfrm>
            <a:off x="4832400" y="445025"/>
            <a:ext cx="3999900" cy="238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Supervised Learning</a:t>
            </a:r>
            <a:endParaRPr b="1" sz="2100">
              <a:solidFill>
                <a:schemeClr val="dk1"/>
              </a:solidFill>
            </a:endParaRPr>
          </a:p>
          <a:p>
            <a:pPr indent="0" lvl="0" marL="0" rtl="0" algn="l">
              <a:spcBef>
                <a:spcPts val="1600"/>
              </a:spcBef>
              <a:spcAft>
                <a:spcPts val="0"/>
              </a:spcAft>
              <a:buNone/>
            </a:pPr>
            <a:r>
              <a:rPr lang="en" sz="1500"/>
              <a:t>We tested KNeighbours, Tree and Random Forest models.</a:t>
            </a:r>
            <a:endParaRPr sz="1500"/>
          </a:p>
          <a:p>
            <a:pPr indent="0" lvl="0" marL="0" rtl="0" algn="l">
              <a:spcBef>
                <a:spcPts val="1600"/>
              </a:spcBef>
              <a:spcAft>
                <a:spcPts val="1600"/>
              </a:spcAft>
              <a:buNone/>
            </a:pPr>
            <a:r>
              <a:rPr lang="en" sz="1500"/>
              <a:t>Tree and Random Forest both had over 80% accuracy with the reduced number of variables.  </a:t>
            </a:r>
            <a:endParaRPr sz="1500"/>
          </a:p>
        </p:txBody>
      </p:sp>
      <p:sp>
        <p:nvSpPr>
          <p:cNvPr id="173" name="Google Shape;173;p22"/>
          <p:cNvSpPr txBox="1"/>
          <p:nvPr>
            <p:ph idx="2" type="body"/>
          </p:nvPr>
        </p:nvSpPr>
        <p:spPr>
          <a:xfrm>
            <a:off x="4832400" y="2697525"/>
            <a:ext cx="3999900" cy="238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Deep Learning</a:t>
            </a:r>
            <a:endParaRPr b="1" sz="2100">
              <a:solidFill>
                <a:schemeClr val="dk1"/>
              </a:solidFill>
            </a:endParaRPr>
          </a:p>
          <a:p>
            <a:pPr indent="0" lvl="0" marL="0" rtl="0" algn="l">
              <a:spcBef>
                <a:spcPts val="1600"/>
              </a:spcBef>
              <a:spcAft>
                <a:spcPts val="0"/>
              </a:spcAft>
              <a:buNone/>
            </a:pPr>
            <a:r>
              <a:rPr lang="en" sz="1500"/>
              <a:t>We tested many variants of Neural Networks and Deep learning, with varying amounts of layers, neurons, and activation functions. </a:t>
            </a:r>
            <a:endParaRPr sz="1500"/>
          </a:p>
          <a:p>
            <a:pPr indent="0" lvl="0" marL="0" rtl="0" algn="l">
              <a:spcBef>
                <a:spcPts val="1600"/>
              </a:spcBef>
              <a:spcAft>
                <a:spcPts val="1600"/>
              </a:spcAft>
              <a:buNone/>
            </a:pPr>
            <a:r>
              <a:rPr lang="en" sz="1500"/>
              <a:t>All were unsuccessful, with final accuracies of &lt;1%.</a:t>
            </a:r>
            <a:endParaRPr sz="1500"/>
          </a:p>
        </p:txBody>
      </p:sp>
      <p:pic>
        <p:nvPicPr>
          <p:cNvPr id="174" name="Google Shape;174;p22"/>
          <p:cNvPicPr preferRelativeResize="0"/>
          <p:nvPr/>
        </p:nvPicPr>
        <p:blipFill>
          <a:blip r:embed="rId3">
            <a:alphaModFix/>
          </a:blip>
          <a:stretch>
            <a:fillRect/>
          </a:stretch>
        </p:blipFill>
        <p:spPr>
          <a:xfrm>
            <a:off x="311700" y="3045439"/>
            <a:ext cx="3999900" cy="1690974"/>
          </a:xfrm>
          <a:prstGeom prst="rect">
            <a:avLst/>
          </a:prstGeom>
          <a:noFill/>
          <a:ln>
            <a:noFill/>
          </a:ln>
        </p:spPr>
      </p:pic>
      <p:sp>
        <p:nvSpPr>
          <p:cNvPr id="175" name="Google Shape;175;p22"/>
          <p:cNvSpPr txBox="1"/>
          <p:nvPr/>
        </p:nvSpPr>
        <p:spPr>
          <a:xfrm>
            <a:off x="311700" y="1212725"/>
            <a:ext cx="3999900" cy="461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100">
                <a:solidFill>
                  <a:schemeClr val="lt1"/>
                </a:solidFill>
                <a:latin typeface="Average"/>
                <a:ea typeface="Average"/>
                <a:cs typeface="Average"/>
                <a:sym typeface="Average"/>
              </a:rPr>
              <a:t>Unsupervised Learning</a:t>
            </a:r>
            <a:endParaRPr b="1" sz="2100">
              <a:solidFill>
                <a:schemeClr val="accent5"/>
              </a:solidFill>
            </a:endParaRPr>
          </a:p>
        </p:txBody>
      </p:sp>
      <p:sp>
        <p:nvSpPr>
          <p:cNvPr id="176" name="Google Shape;176;p22"/>
          <p:cNvSpPr txBox="1"/>
          <p:nvPr/>
        </p:nvSpPr>
        <p:spPr>
          <a:xfrm>
            <a:off x="4832400" y="500675"/>
            <a:ext cx="3999900" cy="461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100">
                <a:solidFill>
                  <a:schemeClr val="lt1"/>
                </a:solidFill>
                <a:latin typeface="Average"/>
                <a:ea typeface="Average"/>
                <a:cs typeface="Average"/>
                <a:sym typeface="Average"/>
              </a:rPr>
              <a:t>S</a:t>
            </a:r>
            <a:r>
              <a:rPr b="1" lang="en" sz="2100">
                <a:solidFill>
                  <a:schemeClr val="lt1"/>
                </a:solidFill>
                <a:latin typeface="Average"/>
                <a:ea typeface="Average"/>
                <a:cs typeface="Average"/>
                <a:sym typeface="Average"/>
              </a:rPr>
              <a:t>upervised Learning</a:t>
            </a:r>
            <a:endParaRPr b="1" sz="2100">
              <a:solidFill>
                <a:schemeClr val="accent5"/>
              </a:solidFill>
            </a:endParaRPr>
          </a:p>
        </p:txBody>
      </p:sp>
      <p:sp>
        <p:nvSpPr>
          <p:cNvPr id="177" name="Google Shape;177;p22"/>
          <p:cNvSpPr txBox="1"/>
          <p:nvPr/>
        </p:nvSpPr>
        <p:spPr>
          <a:xfrm>
            <a:off x="4832400" y="2697525"/>
            <a:ext cx="3999900" cy="461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100">
                <a:solidFill>
                  <a:schemeClr val="lt1"/>
                </a:solidFill>
                <a:latin typeface="Average"/>
                <a:ea typeface="Average"/>
                <a:cs typeface="Average"/>
                <a:sym typeface="Average"/>
              </a:rPr>
              <a:t>Deep </a:t>
            </a:r>
            <a:r>
              <a:rPr b="1" lang="en" sz="2100">
                <a:solidFill>
                  <a:schemeClr val="lt1"/>
                </a:solidFill>
                <a:latin typeface="Average"/>
                <a:ea typeface="Average"/>
                <a:cs typeface="Average"/>
                <a:sym typeface="Average"/>
              </a:rPr>
              <a:t>Learning</a:t>
            </a:r>
            <a:endParaRPr b="1" sz="2100">
              <a:solidFill>
                <a:schemeClr val="accent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311700" y="251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88" name="Google Shape;188;p24"/>
          <p:cNvSpPr txBox="1"/>
          <p:nvPr>
            <p:ph idx="1" type="body"/>
          </p:nvPr>
        </p:nvSpPr>
        <p:spPr>
          <a:xfrm>
            <a:off x="311700" y="9130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The model </a:t>
            </a:r>
            <a:endParaRPr b="1" sz="2100">
              <a:solidFill>
                <a:schemeClr val="dk1"/>
              </a:solidFill>
            </a:endParaRPr>
          </a:p>
          <a:p>
            <a:pPr indent="-330200" lvl="0" marL="457200" rtl="0" algn="l">
              <a:spcBef>
                <a:spcPts val="1600"/>
              </a:spcBef>
              <a:spcAft>
                <a:spcPts val="0"/>
              </a:spcAft>
              <a:buSzPts val="1600"/>
              <a:buChar char="●"/>
            </a:pPr>
            <a:r>
              <a:rPr lang="en" sz="1600"/>
              <a:t>Machine Learning model has 83% accuracy.</a:t>
            </a:r>
            <a:endParaRPr sz="1600"/>
          </a:p>
          <a:p>
            <a:pPr indent="-330200" lvl="0" marL="457200" rtl="0" algn="l">
              <a:spcBef>
                <a:spcPts val="0"/>
              </a:spcBef>
              <a:spcAft>
                <a:spcPts val="0"/>
              </a:spcAft>
              <a:buSzPts val="1600"/>
              <a:buChar char="●"/>
            </a:pPr>
            <a:r>
              <a:rPr lang="en" sz="1600"/>
              <a:t>The accuracy may be sufficient in keeping people safe in certain LGA’s but may need to be improved to justify spending and targeting of resources. </a:t>
            </a:r>
            <a:endParaRPr sz="1600"/>
          </a:p>
        </p:txBody>
      </p:sp>
      <p:sp>
        <p:nvSpPr>
          <p:cNvPr id="189" name="Google Shape;189;p24"/>
          <p:cNvSpPr txBox="1"/>
          <p:nvPr>
            <p:ph idx="2" type="body"/>
          </p:nvPr>
        </p:nvSpPr>
        <p:spPr>
          <a:xfrm>
            <a:off x="4832400" y="874450"/>
            <a:ext cx="39999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Improvements</a:t>
            </a:r>
            <a:endParaRPr sz="1100">
              <a:solidFill>
                <a:srgbClr val="000000"/>
              </a:solidFill>
              <a:latin typeface="Arial"/>
              <a:ea typeface="Arial"/>
              <a:cs typeface="Arial"/>
              <a:sym typeface="Arial"/>
            </a:endParaRPr>
          </a:p>
          <a:p>
            <a:pPr indent="-330200" lvl="0" marL="457200" rtl="0" algn="l">
              <a:lnSpc>
                <a:spcPct val="100000"/>
              </a:lnSpc>
              <a:spcBef>
                <a:spcPts val="1600"/>
              </a:spcBef>
              <a:spcAft>
                <a:spcPts val="0"/>
              </a:spcAft>
              <a:buSzPts val="1600"/>
              <a:buChar char="●"/>
            </a:pPr>
            <a:r>
              <a:rPr lang="en" sz="1600"/>
              <a:t>Combine the crash data with other data about the LGA areas such as population size, number of cars registers or socioeconomic data.</a:t>
            </a:r>
            <a:endParaRPr sz="1600"/>
          </a:p>
          <a:p>
            <a:pPr indent="0" lvl="0" marL="457200" rtl="0" algn="l">
              <a:lnSpc>
                <a:spcPct val="100000"/>
              </a:lnSpc>
              <a:spcBef>
                <a:spcPts val="0"/>
              </a:spcBef>
              <a:spcAft>
                <a:spcPts val="0"/>
              </a:spcAft>
              <a:buNone/>
            </a:pPr>
            <a:r>
              <a:t/>
            </a:r>
            <a:endParaRPr sz="1600"/>
          </a:p>
          <a:p>
            <a:pPr indent="-330200" lvl="0" marL="457200" rtl="0" algn="l">
              <a:lnSpc>
                <a:spcPct val="100000"/>
              </a:lnSpc>
              <a:spcBef>
                <a:spcPts val="0"/>
              </a:spcBef>
              <a:spcAft>
                <a:spcPts val="0"/>
              </a:spcAft>
              <a:buSzPts val="1600"/>
              <a:buChar char="●"/>
            </a:pPr>
            <a:r>
              <a:rPr lang="en" sz="1600"/>
              <a:t>Make predictions specific to public holiday periods. </a:t>
            </a:r>
            <a:endParaRPr sz="1600"/>
          </a:p>
          <a:p>
            <a:pPr indent="0" lvl="0" marL="457200" rtl="0" algn="l">
              <a:lnSpc>
                <a:spcPct val="100000"/>
              </a:lnSpc>
              <a:spcBef>
                <a:spcPts val="0"/>
              </a:spcBef>
              <a:spcAft>
                <a:spcPts val="0"/>
              </a:spcAft>
              <a:buNone/>
            </a:pPr>
            <a:r>
              <a:t/>
            </a:r>
            <a:endParaRPr sz="1600"/>
          </a:p>
          <a:p>
            <a:pPr indent="-330200" lvl="0" marL="457200" rtl="0" algn="l">
              <a:lnSpc>
                <a:spcPct val="100000"/>
              </a:lnSpc>
              <a:spcBef>
                <a:spcPts val="0"/>
              </a:spcBef>
              <a:spcAft>
                <a:spcPts val="0"/>
              </a:spcAft>
              <a:buSzPts val="1600"/>
              <a:buChar char="●"/>
            </a:pPr>
            <a:r>
              <a:rPr lang="en" sz="1600"/>
              <a:t>Removing the need to provide an input for all features in the form. So an employee may choose to make a prediction using only three out of eight features in the form.</a:t>
            </a:r>
            <a:endParaRPr sz="1600"/>
          </a:p>
          <a:p>
            <a:pPr indent="0" lvl="0" marL="457200" rtl="0" algn="l">
              <a:spcBef>
                <a:spcPts val="0"/>
              </a:spcBef>
              <a:spcAft>
                <a:spcPts val="160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problem</a:t>
            </a:r>
            <a:endParaRPr/>
          </a:p>
        </p:txBody>
      </p:sp>
      <p:grpSp>
        <p:nvGrpSpPr>
          <p:cNvPr id="66" name="Google Shape;66;p14"/>
          <p:cNvGrpSpPr/>
          <p:nvPr/>
        </p:nvGrpSpPr>
        <p:grpSpPr>
          <a:xfrm>
            <a:off x="431925" y="1304849"/>
            <a:ext cx="2628925" cy="3416433"/>
            <a:chOff x="431925" y="1304864"/>
            <a:chExt cx="2628925" cy="3775064"/>
          </a:xfrm>
        </p:grpSpPr>
        <p:sp>
          <p:nvSpPr>
            <p:cNvPr id="67" name="Google Shape;67;p14"/>
            <p:cNvSpPr txBox="1"/>
            <p:nvPr/>
          </p:nvSpPr>
          <p:spPr>
            <a:xfrm>
              <a:off x="431925" y="1304864"/>
              <a:ext cx="2628900" cy="509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Average"/>
                  <a:ea typeface="Average"/>
                  <a:cs typeface="Average"/>
                  <a:sym typeface="Average"/>
                </a:rPr>
                <a:t>1</a:t>
              </a:r>
              <a:endParaRPr b="1">
                <a:solidFill>
                  <a:schemeClr val="accent5"/>
                </a:solidFill>
              </a:endParaRPr>
            </a:p>
          </p:txBody>
        </p:sp>
        <p:sp>
          <p:nvSpPr>
            <p:cNvPr id="68" name="Google Shape;68;p14"/>
            <p:cNvSpPr/>
            <p:nvPr/>
          </p:nvSpPr>
          <p:spPr>
            <a:xfrm>
              <a:off x="431950" y="1814728"/>
              <a:ext cx="2628900" cy="3265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highlight>
                  <a:srgbClr val="FFFF00"/>
                </a:highlight>
              </a:endParaRPr>
            </a:p>
          </p:txBody>
        </p:sp>
      </p:grpSp>
      <p:sp>
        <p:nvSpPr>
          <p:cNvPr id="69" name="Google Shape;69;p14"/>
          <p:cNvSpPr txBox="1"/>
          <p:nvPr>
            <p:ph idx="4294967295" type="body"/>
          </p:nvPr>
        </p:nvSpPr>
        <p:spPr>
          <a:xfrm>
            <a:off x="508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Victorian Police plan for emergency </a:t>
            </a:r>
            <a:r>
              <a:rPr lang="en" sz="1600"/>
              <a:t>response</a:t>
            </a:r>
            <a:r>
              <a:rPr lang="en" sz="1600"/>
              <a:t> annually especially around </a:t>
            </a:r>
            <a:r>
              <a:rPr lang="en" sz="1600"/>
              <a:t>significant</a:t>
            </a:r>
            <a:r>
              <a:rPr lang="en" sz="1600"/>
              <a:t> public holidays such as easter, </a:t>
            </a:r>
            <a:r>
              <a:rPr lang="en" sz="1600"/>
              <a:t>christmas</a:t>
            </a:r>
            <a:r>
              <a:rPr lang="en" sz="1600"/>
              <a:t> and melbourne cup. </a:t>
            </a:r>
            <a:endParaRPr sz="1600"/>
          </a:p>
          <a:p>
            <a:pPr indent="0" lvl="0" marL="0" rtl="0" algn="l">
              <a:spcBef>
                <a:spcPts val="1600"/>
              </a:spcBef>
              <a:spcAft>
                <a:spcPts val="1600"/>
              </a:spcAft>
              <a:buNone/>
            </a:pPr>
            <a:r>
              <a:rPr lang="en" sz="1600"/>
              <a:t>Which Local Government Areas should the police target their resources? </a:t>
            </a:r>
            <a:endParaRPr sz="1600"/>
          </a:p>
        </p:txBody>
      </p:sp>
      <p:grpSp>
        <p:nvGrpSpPr>
          <p:cNvPr id="70" name="Google Shape;70;p14"/>
          <p:cNvGrpSpPr/>
          <p:nvPr/>
        </p:nvGrpSpPr>
        <p:grpSpPr>
          <a:xfrm>
            <a:off x="3320450" y="1304875"/>
            <a:ext cx="2632500" cy="3416400"/>
            <a:chOff x="3320450" y="1304875"/>
            <a:chExt cx="2632500" cy="3416400"/>
          </a:xfrm>
        </p:grpSpPr>
        <p:sp>
          <p:nvSpPr>
            <p:cNvPr id="71" name="Google Shape;71;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14"/>
          <p:cNvSpPr txBox="1"/>
          <p:nvPr>
            <p:ph idx="4294967295" type="body"/>
          </p:nvPr>
        </p:nvSpPr>
        <p:spPr>
          <a:xfrm>
            <a:off x="3320450" y="1304875"/>
            <a:ext cx="2628900" cy="461400"/>
          </a:xfrm>
          <a:prstGeom prst="rect">
            <a:avLst/>
          </a:prstGeom>
          <a:solidFill>
            <a:schemeClr val="accent5"/>
          </a:solidFill>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rPr>
              <a:t>2</a:t>
            </a:r>
            <a:endParaRPr b="1">
              <a:solidFill>
                <a:schemeClr val="lt1"/>
              </a:solidFill>
            </a:endParaRPr>
          </a:p>
        </p:txBody>
      </p:sp>
      <p:sp>
        <p:nvSpPr>
          <p:cNvPr id="74" name="Google Shape;74;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Examine road crashes data over the past five years to find out: </a:t>
            </a:r>
            <a:endParaRPr sz="1600"/>
          </a:p>
          <a:p>
            <a:pPr indent="-330200" lvl="0" marL="457200" rtl="0" algn="l">
              <a:spcBef>
                <a:spcPts val="1600"/>
              </a:spcBef>
              <a:spcAft>
                <a:spcPts val="0"/>
              </a:spcAft>
              <a:buSzPts val="1600"/>
              <a:buChar char="-"/>
            </a:pPr>
            <a:r>
              <a:rPr lang="en" sz="1600"/>
              <a:t>Which factors contribute to car accidents on Victorian roads?</a:t>
            </a:r>
            <a:endParaRPr sz="1600"/>
          </a:p>
          <a:p>
            <a:pPr indent="-330200" lvl="0" marL="457200" rtl="0" algn="l">
              <a:spcBef>
                <a:spcPts val="0"/>
              </a:spcBef>
              <a:spcAft>
                <a:spcPts val="0"/>
              </a:spcAft>
              <a:buSzPts val="1600"/>
              <a:buChar char="-"/>
            </a:pPr>
            <a:r>
              <a:rPr lang="en" sz="1600"/>
              <a:t>Which areas are prone to accidents? </a:t>
            </a:r>
            <a:endParaRPr sz="1600"/>
          </a:p>
        </p:txBody>
      </p:sp>
      <p:grpSp>
        <p:nvGrpSpPr>
          <p:cNvPr id="75" name="Google Shape;75;p14"/>
          <p:cNvGrpSpPr/>
          <p:nvPr/>
        </p:nvGrpSpPr>
        <p:grpSpPr>
          <a:xfrm>
            <a:off x="6212550" y="1304875"/>
            <a:ext cx="2632500" cy="3416400"/>
            <a:chOff x="6212550" y="1304875"/>
            <a:chExt cx="2632500" cy="3416400"/>
          </a:xfrm>
        </p:grpSpPr>
        <p:sp>
          <p:nvSpPr>
            <p:cNvPr id="76" name="Google Shape;76;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4"/>
          <p:cNvSpPr txBox="1"/>
          <p:nvPr>
            <p:ph idx="4294967295" type="body"/>
          </p:nvPr>
        </p:nvSpPr>
        <p:spPr>
          <a:xfrm>
            <a:off x="6212550" y="1304875"/>
            <a:ext cx="2632500" cy="461400"/>
          </a:xfrm>
          <a:prstGeom prst="rect">
            <a:avLst/>
          </a:prstGeom>
          <a:solidFill>
            <a:schemeClr val="accent5"/>
          </a:solidFill>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rPr>
              <a:t>3</a:t>
            </a:r>
            <a:endParaRPr b="1">
              <a:solidFill>
                <a:schemeClr val="lt1"/>
              </a:solidFill>
            </a:endParaRPr>
          </a:p>
        </p:txBody>
      </p:sp>
      <p:sp>
        <p:nvSpPr>
          <p:cNvPr id="79" name="Google Shape;79;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Can Victorian Police employ a machine </a:t>
            </a:r>
            <a:r>
              <a:rPr lang="en" sz="1600"/>
              <a:t>learning</a:t>
            </a:r>
            <a:r>
              <a:rPr lang="en" sz="1600"/>
              <a:t> application to predict Local Government Areas prone to accidents based on specific </a:t>
            </a:r>
            <a:r>
              <a:rPr lang="en" sz="1600"/>
              <a:t>factors</a:t>
            </a:r>
            <a:r>
              <a:rPr lang="en" sz="1600"/>
              <a:t>?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Solution</a:t>
            </a:r>
            <a:endParaRPr/>
          </a:p>
        </p:txBody>
      </p:sp>
      <p:sp>
        <p:nvSpPr>
          <p:cNvPr id="85" name="Google Shape;85;p15"/>
          <p:cNvSpPr txBox="1"/>
          <p:nvPr/>
        </p:nvSpPr>
        <p:spPr>
          <a:xfrm>
            <a:off x="970525" y="4356000"/>
            <a:ext cx="1621500" cy="3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Average"/>
                <a:ea typeface="Average"/>
                <a:cs typeface="Average"/>
                <a:sym typeface="Average"/>
              </a:rPr>
              <a:t>User space</a:t>
            </a:r>
            <a:endParaRPr b="1" sz="1800">
              <a:solidFill>
                <a:schemeClr val="lt1"/>
              </a:solidFill>
              <a:latin typeface="Average"/>
              <a:ea typeface="Average"/>
              <a:cs typeface="Average"/>
              <a:sym typeface="Average"/>
            </a:endParaRPr>
          </a:p>
        </p:txBody>
      </p:sp>
      <p:sp>
        <p:nvSpPr>
          <p:cNvPr id="86" name="Google Shape;86;p15"/>
          <p:cNvSpPr txBox="1"/>
          <p:nvPr/>
        </p:nvSpPr>
        <p:spPr>
          <a:xfrm>
            <a:off x="5889500" y="4391075"/>
            <a:ext cx="1621500" cy="3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Average"/>
                <a:ea typeface="Average"/>
                <a:cs typeface="Average"/>
                <a:sym typeface="Average"/>
              </a:rPr>
              <a:t>Server space </a:t>
            </a:r>
            <a:endParaRPr b="1" sz="1800">
              <a:solidFill>
                <a:schemeClr val="lt1"/>
              </a:solidFill>
              <a:latin typeface="Average"/>
              <a:ea typeface="Average"/>
              <a:cs typeface="Average"/>
              <a:sym typeface="Average"/>
            </a:endParaRPr>
          </a:p>
        </p:txBody>
      </p:sp>
      <p:grpSp>
        <p:nvGrpSpPr>
          <p:cNvPr id="87" name="Google Shape;87;p15"/>
          <p:cNvGrpSpPr/>
          <p:nvPr/>
        </p:nvGrpSpPr>
        <p:grpSpPr>
          <a:xfrm>
            <a:off x="168550" y="1147850"/>
            <a:ext cx="8901000" cy="3783600"/>
            <a:chOff x="168550" y="1147850"/>
            <a:chExt cx="8901000" cy="3783600"/>
          </a:xfrm>
        </p:grpSpPr>
        <p:sp>
          <p:nvSpPr>
            <p:cNvPr id="88" name="Google Shape;88;p15"/>
            <p:cNvSpPr/>
            <p:nvPr/>
          </p:nvSpPr>
          <p:spPr>
            <a:xfrm>
              <a:off x="168550" y="1147850"/>
              <a:ext cx="8901000" cy="3783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89" name="Google Shape;89;p15"/>
            <p:cNvSpPr/>
            <p:nvPr/>
          </p:nvSpPr>
          <p:spPr>
            <a:xfrm>
              <a:off x="351625" y="1296050"/>
              <a:ext cx="2519400" cy="35001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90" name="Google Shape;90;p15"/>
            <p:cNvSpPr/>
            <p:nvPr/>
          </p:nvSpPr>
          <p:spPr>
            <a:xfrm>
              <a:off x="4503250" y="1296050"/>
              <a:ext cx="4365600" cy="35001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91" name="Google Shape;91;p15"/>
            <p:cNvSpPr/>
            <p:nvPr/>
          </p:nvSpPr>
          <p:spPr>
            <a:xfrm>
              <a:off x="604425" y="1758100"/>
              <a:ext cx="1926900" cy="2362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verage"/>
                  <a:ea typeface="Average"/>
                  <a:cs typeface="Average"/>
                  <a:sym typeface="Average"/>
                </a:rPr>
                <a:t>Front End</a:t>
              </a:r>
              <a:endParaRPr b="1">
                <a:latin typeface="Average"/>
                <a:ea typeface="Average"/>
                <a:cs typeface="Average"/>
                <a:sym typeface="Average"/>
              </a:endParaRPr>
            </a:p>
            <a:p>
              <a:pPr indent="0" lvl="0" marL="0" rtl="0" algn="ctr">
                <a:spcBef>
                  <a:spcPts val="0"/>
                </a:spcBef>
                <a:spcAft>
                  <a:spcPts val="0"/>
                </a:spcAft>
                <a:buNone/>
              </a:pPr>
              <a:r>
                <a:t/>
              </a:r>
              <a:endParaRPr>
                <a:latin typeface="Average"/>
                <a:ea typeface="Average"/>
                <a:cs typeface="Average"/>
                <a:sym typeface="Average"/>
              </a:endParaRPr>
            </a:p>
            <a:p>
              <a:pPr indent="0" lvl="0" marL="0" rtl="0" algn="ctr">
                <a:spcBef>
                  <a:spcPts val="0"/>
                </a:spcBef>
                <a:spcAft>
                  <a:spcPts val="0"/>
                </a:spcAft>
                <a:buNone/>
              </a:pPr>
              <a:r>
                <a:rPr lang="en">
                  <a:latin typeface="Average"/>
                  <a:ea typeface="Average"/>
                  <a:cs typeface="Average"/>
                  <a:sym typeface="Average"/>
                </a:rPr>
                <a:t>Website with form </a:t>
              </a:r>
              <a:endParaRPr>
                <a:latin typeface="Average"/>
                <a:ea typeface="Average"/>
                <a:cs typeface="Average"/>
                <a:sym typeface="Average"/>
              </a:endParaRPr>
            </a:p>
          </p:txBody>
        </p:sp>
        <p:sp>
          <p:nvSpPr>
            <p:cNvPr id="92" name="Google Shape;92;p15"/>
            <p:cNvSpPr/>
            <p:nvPr/>
          </p:nvSpPr>
          <p:spPr>
            <a:xfrm>
              <a:off x="4618825" y="1758100"/>
              <a:ext cx="1687200" cy="2362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verage"/>
                  <a:ea typeface="Average"/>
                  <a:cs typeface="Average"/>
                  <a:sym typeface="Average"/>
                </a:rPr>
                <a:t>Flask</a:t>
              </a:r>
              <a:endParaRPr>
                <a:latin typeface="Average"/>
                <a:ea typeface="Average"/>
                <a:cs typeface="Average"/>
                <a:sym typeface="Average"/>
              </a:endParaRPr>
            </a:p>
          </p:txBody>
        </p:sp>
        <p:sp>
          <p:nvSpPr>
            <p:cNvPr id="93" name="Google Shape;93;p15"/>
            <p:cNvSpPr/>
            <p:nvPr/>
          </p:nvSpPr>
          <p:spPr>
            <a:xfrm>
              <a:off x="7090150" y="1758100"/>
              <a:ext cx="1687200" cy="2362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verage"/>
                  <a:ea typeface="Average"/>
                  <a:cs typeface="Average"/>
                  <a:sym typeface="Average"/>
                </a:rPr>
                <a:t>ML Model</a:t>
              </a:r>
              <a:endParaRPr>
                <a:latin typeface="Average"/>
                <a:ea typeface="Average"/>
                <a:cs typeface="Average"/>
                <a:sym typeface="Average"/>
              </a:endParaRPr>
            </a:p>
          </p:txBody>
        </p:sp>
        <p:cxnSp>
          <p:nvCxnSpPr>
            <p:cNvPr id="94" name="Google Shape;94;p15"/>
            <p:cNvCxnSpPr/>
            <p:nvPr/>
          </p:nvCxnSpPr>
          <p:spPr>
            <a:xfrm flipH="1">
              <a:off x="2540850" y="3429000"/>
              <a:ext cx="2077500" cy="3000"/>
            </a:xfrm>
            <a:prstGeom prst="straightConnector1">
              <a:avLst/>
            </a:prstGeom>
            <a:noFill/>
            <a:ln cap="flat" cmpd="sng" w="9525">
              <a:solidFill>
                <a:srgbClr val="000000"/>
              </a:solidFill>
              <a:prstDash val="solid"/>
              <a:round/>
              <a:headEnd len="med" w="med" type="none"/>
              <a:tailEnd len="med" w="med" type="triangle"/>
            </a:ln>
          </p:spPr>
        </p:cxnSp>
        <p:sp>
          <p:nvSpPr>
            <p:cNvPr id="95" name="Google Shape;95;p15"/>
            <p:cNvSpPr txBox="1"/>
            <p:nvPr/>
          </p:nvSpPr>
          <p:spPr>
            <a:xfrm>
              <a:off x="3019175" y="2228925"/>
              <a:ext cx="1335900" cy="3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Average"/>
                  <a:ea typeface="Average"/>
                  <a:cs typeface="Average"/>
                  <a:sym typeface="Average"/>
                </a:rPr>
                <a:t>input features</a:t>
              </a:r>
              <a:endParaRPr sz="1500">
                <a:latin typeface="Average"/>
                <a:ea typeface="Average"/>
                <a:cs typeface="Average"/>
                <a:sym typeface="Average"/>
              </a:endParaRPr>
            </a:p>
          </p:txBody>
        </p:sp>
        <p:sp>
          <p:nvSpPr>
            <p:cNvPr id="96" name="Google Shape;96;p15"/>
            <p:cNvSpPr txBox="1"/>
            <p:nvPr/>
          </p:nvSpPr>
          <p:spPr>
            <a:xfrm>
              <a:off x="2966850" y="3039675"/>
              <a:ext cx="1787100" cy="3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output prediction</a:t>
              </a:r>
              <a:endParaRPr>
                <a:latin typeface="Average"/>
                <a:ea typeface="Average"/>
                <a:cs typeface="Average"/>
                <a:sym typeface="Average"/>
              </a:endParaRPr>
            </a:p>
          </p:txBody>
        </p:sp>
        <p:sp>
          <p:nvSpPr>
            <p:cNvPr id="97" name="Google Shape;97;p15"/>
            <p:cNvSpPr txBox="1"/>
            <p:nvPr/>
          </p:nvSpPr>
          <p:spPr>
            <a:xfrm>
              <a:off x="6236275" y="3039675"/>
              <a:ext cx="1000500" cy="3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Average"/>
                  <a:ea typeface="Average"/>
                  <a:cs typeface="Average"/>
                  <a:sym typeface="Average"/>
                </a:rPr>
                <a:t>prediction</a:t>
              </a:r>
              <a:endParaRPr sz="1300">
                <a:latin typeface="Average"/>
                <a:ea typeface="Average"/>
                <a:cs typeface="Average"/>
                <a:sym typeface="Average"/>
              </a:endParaRPr>
            </a:p>
          </p:txBody>
        </p:sp>
        <p:cxnSp>
          <p:nvCxnSpPr>
            <p:cNvPr id="98" name="Google Shape;98;p15"/>
            <p:cNvCxnSpPr/>
            <p:nvPr/>
          </p:nvCxnSpPr>
          <p:spPr>
            <a:xfrm rot="10800000">
              <a:off x="6305975" y="3431900"/>
              <a:ext cx="784500" cy="0"/>
            </a:xfrm>
            <a:prstGeom prst="straightConnector1">
              <a:avLst/>
            </a:prstGeom>
            <a:noFill/>
            <a:ln cap="flat" cmpd="sng" w="9525">
              <a:solidFill>
                <a:srgbClr val="000000"/>
              </a:solidFill>
              <a:prstDash val="solid"/>
              <a:round/>
              <a:headEnd len="med" w="med" type="none"/>
              <a:tailEnd len="med" w="med" type="triangle"/>
            </a:ln>
          </p:spPr>
        </p:cxnSp>
        <p:cxnSp>
          <p:nvCxnSpPr>
            <p:cNvPr id="99" name="Google Shape;99;p15"/>
            <p:cNvCxnSpPr/>
            <p:nvPr/>
          </p:nvCxnSpPr>
          <p:spPr>
            <a:xfrm>
              <a:off x="2540850" y="2602650"/>
              <a:ext cx="2085300" cy="7800"/>
            </a:xfrm>
            <a:prstGeom prst="straightConnector1">
              <a:avLst/>
            </a:prstGeom>
            <a:noFill/>
            <a:ln cap="flat" cmpd="sng" w="9525">
              <a:solidFill>
                <a:srgbClr val="000000"/>
              </a:solidFill>
              <a:prstDash val="solid"/>
              <a:round/>
              <a:headEnd len="med" w="med" type="none"/>
              <a:tailEnd len="med" w="med" type="triangle"/>
            </a:ln>
          </p:spPr>
        </p:cxnSp>
        <p:cxnSp>
          <p:nvCxnSpPr>
            <p:cNvPr id="100" name="Google Shape;100;p15"/>
            <p:cNvCxnSpPr/>
            <p:nvPr/>
          </p:nvCxnSpPr>
          <p:spPr>
            <a:xfrm>
              <a:off x="6288425" y="2586275"/>
              <a:ext cx="802200" cy="0"/>
            </a:xfrm>
            <a:prstGeom prst="straightConnector1">
              <a:avLst/>
            </a:prstGeom>
            <a:noFill/>
            <a:ln cap="flat" cmpd="sng" w="9525">
              <a:solidFill>
                <a:srgbClr val="000000"/>
              </a:solidFill>
              <a:prstDash val="solid"/>
              <a:round/>
              <a:headEnd len="med" w="med" type="none"/>
              <a:tailEnd len="med" w="med" type="triangle"/>
            </a:ln>
          </p:spPr>
        </p:cxnSp>
        <p:sp>
          <p:nvSpPr>
            <p:cNvPr id="101" name="Google Shape;101;p15"/>
            <p:cNvSpPr txBox="1"/>
            <p:nvPr/>
          </p:nvSpPr>
          <p:spPr>
            <a:xfrm>
              <a:off x="6306025" y="2059213"/>
              <a:ext cx="1394700" cy="3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Average"/>
                  <a:ea typeface="Average"/>
                  <a:cs typeface="Average"/>
                  <a:sym typeface="Average"/>
                </a:rPr>
                <a:t>feature </a:t>
              </a:r>
              <a:endParaRPr sz="1300">
                <a:latin typeface="Average"/>
                <a:ea typeface="Average"/>
                <a:cs typeface="Average"/>
                <a:sym typeface="Average"/>
              </a:endParaRPr>
            </a:p>
            <a:p>
              <a:pPr indent="0" lvl="0" marL="0" rtl="0" algn="l">
                <a:spcBef>
                  <a:spcPts val="0"/>
                </a:spcBef>
                <a:spcAft>
                  <a:spcPts val="0"/>
                </a:spcAft>
                <a:buNone/>
              </a:pPr>
              <a:r>
                <a:rPr lang="en" sz="1300">
                  <a:latin typeface="Average"/>
                  <a:ea typeface="Average"/>
                  <a:cs typeface="Average"/>
                  <a:sym typeface="Average"/>
                </a:rPr>
                <a:t>tuple</a:t>
              </a:r>
              <a:endParaRPr sz="1300">
                <a:latin typeface="Average"/>
                <a:ea typeface="Average"/>
                <a:cs typeface="Average"/>
                <a:sym typeface="Average"/>
              </a:endParaRPr>
            </a:p>
          </p:txBody>
        </p:sp>
      </p:grpSp>
      <p:sp>
        <p:nvSpPr>
          <p:cNvPr id="102" name="Google Shape;102;p15"/>
          <p:cNvSpPr txBox="1"/>
          <p:nvPr/>
        </p:nvSpPr>
        <p:spPr>
          <a:xfrm>
            <a:off x="874675" y="4356000"/>
            <a:ext cx="1335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Average"/>
                <a:ea typeface="Average"/>
                <a:cs typeface="Average"/>
                <a:sym typeface="Average"/>
              </a:rPr>
              <a:t>User space</a:t>
            </a:r>
            <a:endParaRPr sz="1800">
              <a:latin typeface="Average"/>
              <a:ea typeface="Average"/>
              <a:cs typeface="Average"/>
              <a:sym typeface="Average"/>
            </a:endParaRPr>
          </a:p>
        </p:txBody>
      </p:sp>
      <p:sp>
        <p:nvSpPr>
          <p:cNvPr id="103" name="Google Shape;103;p15"/>
          <p:cNvSpPr txBox="1"/>
          <p:nvPr/>
        </p:nvSpPr>
        <p:spPr>
          <a:xfrm>
            <a:off x="6049725" y="4348175"/>
            <a:ext cx="20085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Average"/>
                <a:ea typeface="Average"/>
                <a:cs typeface="Average"/>
                <a:sym typeface="Average"/>
              </a:rPr>
              <a:t>Server </a:t>
            </a:r>
            <a:r>
              <a:rPr lang="en" sz="1800">
                <a:latin typeface="Average"/>
                <a:ea typeface="Average"/>
                <a:cs typeface="Average"/>
                <a:sym typeface="Average"/>
              </a:rPr>
              <a:t>space</a:t>
            </a:r>
            <a:endParaRPr sz="1800">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Retrieval &amp; Cleaning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490250" y="346875"/>
            <a:ext cx="6227100" cy="84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 </a:t>
            </a:r>
            <a:endParaRPr b="1" sz="4200"/>
          </a:p>
          <a:p>
            <a:pPr indent="0" lvl="0" marL="0" rtl="0" algn="l">
              <a:spcBef>
                <a:spcPts val="0"/>
              </a:spcBef>
              <a:spcAft>
                <a:spcPts val="0"/>
              </a:spcAft>
              <a:buNone/>
            </a:pPr>
            <a:r>
              <a:t/>
            </a:r>
            <a:endParaRPr sz="4200"/>
          </a:p>
        </p:txBody>
      </p:sp>
      <p:sp>
        <p:nvSpPr>
          <p:cNvPr id="114" name="Google Shape;114;p17"/>
          <p:cNvSpPr txBox="1"/>
          <p:nvPr>
            <p:ph idx="4294967295" type="body"/>
          </p:nvPr>
        </p:nvSpPr>
        <p:spPr>
          <a:xfrm>
            <a:off x="80950" y="360900"/>
            <a:ext cx="4429200" cy="478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lt1"/>
                </a:solidFill>
              </a:rPr>
              <a:t>Dataset:</a:t>
            </a:r>
            <a:endParaRPr b="1" sz="2600">
              <a:solidFill>
                <a:schemeClr val="lt1"/>
              </a:solidFill>
            </a:endParaRPr>
          </a:p>
          <a:p>
            <a:pPr indent="-349250" lvl="0" marL="457200" rtl="0" algn="l">
              <a:spcBef>
                <a:spcPts val="1600"/>
              </a:spcBef>
              <a:spcAft>
                <a:spcPts val="0"/>
              </a:spcAft>
              <a:buClr>
                <a:schemeClr val="lt1"/>
              </a:buClr>
              <a:buSzPts val="1900"/>
              <a:buChar char="●"/>
            </a:pPr>
            <a:r>
              <a:rPr lang="en" sz="1900">
                <a:solidFill>
                  <a:schemeClr val="lt1"/>
                </a:solidFill>
              </a:rPr>
              <a:t>Data provided by VicRoads </a:t>
            </a:r>
            <a:endParaRPr sz="1900">
              <a:solidFill>
                <a:schemeClr val="lt1"/>
              </a:solidFill>
            </a:endParaRPr>
          </a:p>
          <a:p>
            <a:pPr indent="-349250" lvl="0" marL="457200" rtl="0" algn="l">
              <a:spcBef>
                <a:spcPts val="1000"/>
              </a:spcBef>
              <a:spcAft>
                <a:spcPts val="0"/>
              </a:spcAft>
              <a:buClr>
                <a:schemeClr val="lt1"/>
              </a:buClr>
              <a:buSzPts val="1900"/>
              <a:buChar char="●"/>
            </a:pPr>
            <a:r>
              <a:rPr lang="en" sz="1900">
                <a:solidFill>
                  <a:schemeClr val="lt1"/>
                </a:solidFill>
              </a:rPr>
              <a:t>Fatal and injury crashes on Victorian roads over 5 years, 2015 - 2019</a:t>
            </a:r>
            <a:endParaRPr sz="1900">
              <a:solidFill>
                <a:schemeClr val="lt1"/>
              </a:solidFill>
            </a:endParaRPr>
          </a:p>
          <a:p>
            <a:pPr indent="-349250" lvl="0" marL="457200" rtl="0" algn="l">
              <a:spcBef>
                <a:spcPts val="1000"/>
              </a:spcBef>
              <a:spcAft>
                <a:spcPts val="0"/>
              </a:spcAft>
              <a:buClr>
                <a:schemeClr val="lt1"/>
              </a:buClr>
              <a:buSzPts val="1900"/>
              <a:buChar char="●"/>
            </a:pPr>
            <a:r>
              <a:rPr lang="en" sz="1900">
                <a:solidFill>
                  <a:schemeClr val="lt1"/>
                </a:solidFill>
              </a:rPr>
              <a:t>Has 65 columns and 60,689 records </a:t>
            </a:r>
            <a:endParaRPr sz="1900">
              <a:solidFill>
                <a:schemeClr val="lt1"/>
              </a:solidFill>
            </a:endParaRPr>
          </a:p>
          <a:p>
            <a:pPr indent="-349250" lvl="0" marL="457200" rtl="0" algn="l">
              <a:lnSpc>
                <a:spcPct val="115000"/>
              </a:lnSpc>
              <a:spcBef>
                <a:spcPts val="1000"/>
              </a:spcBef>
              <a:spcAft>
                <a:spcPts val="0"/>
              </a:spcAft>
              <a:buClr>
                <a:schemeClr val="lt1"/>
              </a:buClr>
              <a:buSzPts val="1900"/>
              <a:buChar char="●"/>
            </a:pPr>
            <a:r>
              <a:rPr lang="en" sz="1900">
                <a:solidFill>
                  <a:schemeClr val="lt1"/>
                </a:solidFill>
              </a:rPr>
              <a:t>Data can be analysed based on time, location, conditions, crash type, road user type, object hit etc. </a:t>
            </a:r>
            <a:endParaRPr sz="1900">
              <a:solidFill>
                <a:schemeClr val="lt1"/>
              </a:solidFill>
            </a:endParaRPr>
          </a:p>
          <a:p>
            <a:pPr indent="-349250" lvl="0" marL="457200" rtl="0" algn="l">
              <a:spcBef>
                <a:spcPts val="1000"/>
              </a:spcBef>
              <a:spcAft>
                <a:spcPts val="0"/>
              </a:spcAft>
              <a:buClr>
                <a:schemeClr val="lt1"/>
              </a:buClr>
              <a:buSzPts val="1900"/>
              <a:buChar char="●"/>
            </a:pPr>
            <a:r>
              <a:rPr lang="en" sz="1900">
                <a:solidFill>
                  <a:schemeClr val="lt1"/>
                </a:solidFill>
              </a:rPr>
              <a:t>Majority of data is qualitative </a:t>
            </a:r>
            <a:endParaRPr sz="1900">
              <a:solidFill>
                <a:schemeClr val="lt1"/>
              </a:solidFill>
            </a:endParaRPr>
          </a:p>
          <a:p>
            <a:pPr indent="0" lvl="0" marL="0" rtl="0" algn="l">
              <a:spcBef>
                <a:spcPts val="1600"/>
              </a:spcBef>
              <a:spcAft>
                <a:spcPts val="0"/>
              </a:spcAft>
              <a:buNone/>
            </a:pPr>
            <a:r>
              <a:t/>
            </a:r>
            <a:endParaRPr b="1">
              <a:solidFill>
                <a:schemeClr val="lt1"/>
              </a:solidFill>
            </a:endParaRPr>
          </a:p>
          <a:p>
            <a:pPr indent="0" lvl="0" marL="0" rtl="0" algn="l">
              <a:spcBef>
                <a:spcPts val="1600"/>
              </a:spcBef>
              <a:spcAft>
                <a:spcPts val="0"/>
              </a:spcAft>
              <a:buNone/>
            </a:pPr>
            <a:r>
              <a:t/>
            </a:r>
            <a:endParaRPr b="1">
              <a:solidFill>
                <a:schemeClr val="lt1"/>
              </a:solidFill>
            </a:endParaRPr>
          </a:p>
          <a:p>
            <a:pPr indent="0" lvl="0" marL="0" rtl="0" algn="l">
              <a:spcBef>
                <a:spcPts val="1600"/>
              </a:spcBef>
              <a:spcAft>
                <a:spcPts val="1600"/>
              </a:spcAft>
              <a:buNone/>
            </a:pPr>
            <a:r>
              <a:t/>
            </a:r>
            <a:endParaRPr>
              <a:solidFill>
                <a:schemeClr val="lt1"/>
              </a:solidFill>
            </a:endParaRPr>
          </a:p>
        </p:txBody>
      </p:sp>
      <p:pic>
        <p:nvPicPr>
          <p:cNvPr id="115" name="Google Shape;115;p17"/>
          <p:cNvPicPr preferRelativeResize="0"/>
          <p:nvPr/>
        </p:nvPicPr>
        <p:blipFill>
          <a:blip r:embed="rId3">
            <a:alphaModFix/>
          </a:blip>
          <a:stretch>
            <a:fillRect/>
          </a:stretch>
        </p:blipFill>
        <p:spPr>
          <a:xfrm>
            <a:off x="4466425" y="899425"/>
            <a:ext cx="4571752" cy="36339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490250" y="346875"/>
            <a:ext cx="6227100" cy="84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 </a:t>
            </a:r>
            <a:endParaRPr b="1" sz="4200"/>
          </a:p>
          <a:p>
            <a:pPr indent="0" lvl="0" marL="0" rtl="0" algn="l">
              <a:spcBef>
                <a:spcPts val="0"/>
              </a:spcBef>
              <a:spcAft>
                <a:spcPts val="0"/>
              </a:spcAft>
              <a:buNone/>
            </a:pPr>
            <a:r>
              <a:t/>
            </a:r>
            <a:endParaRPr sz="4200"/>
          </a:p>
        </p:txBody>
      </p:sp>
      <p:sp>
        <p:nvSpPr>
          <p:cNvPr id="121" name="Google Shape;121;p18"/>
          <p:cNvSpPr txBox="1"/>
          <p:nvPr>
            <p:ph idx="4294967295" type="body"/>
          </p:nvPr>
        </p:nvSpPr>
        <p:spPr>
          <a:xfrm>
            <a:off x="397575" y="665775"/>
            <a:ext cx="6227100" cy="369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lt1"/>
                </a:solidFill>
              </a:rPr>
              <a:t>Cleaning: </a:t>
            </a:r>
            <a:endParaRPr b="1" sz="2600">
              <a:solidFill>
                <a:schemeClr val="lt1"/>
              </a:solidFill>
            </a:endParaRPr>
          </a:p>
          <a:p>
            <a:pPr indent="-349250" lvl="0" marL="457200" rtl="0" algn="l">
              <a:spcBef>
                <a:spcPts val="1600"/>
              </a:spcBef>
              <a:spcAft>
                <a:spcPts val="0"/>
              </a:spcAft>
              <a:buClr>
                <a:schemeClr val="lt1"/>
              </a:buClr>
              <a:buSzPts val="1900"/>
              <a:buChar char="●"/>
            </a:pPr>
            <a:r>
              <a:rPr lang="en" sz="1900">
                <a:solidFill>
                  <a:schemeClr val="lt1"/>
                </a:solidFill>
              </a:rPr>
              <a:t>Reduced the number of columns - from 65 to 23 columns</a:t>
            </a:r>
            <a:endParaRPr sz="1900">
              <a:solidFill>
                <a:schemeClr val="lt1"/>
              </a:solidFill>
            </a:endParaRPr>
          </a:p>
          <a:p>
            <a:pPr indent="-349250" lvl="0" marL="457200" rtl="0" algn="l">
              <a:spcBef>
                <a:spcPts val="0"/>
              </a:spcBef>
              <a:spcAft>
                <a:spcPts val="0"/>
              </a:spcAft>
              <a:buClr>
                <a:schemeClr val="lt1"/>
              </a:buClr>
              <a:buSzPts val="1900"/>
              <a:buChar char="●"/>
            </a:pPr>
            <a:r>
              <a:rPr lang="en" sz="1900">
                <a:solidFill>
                  <a:schemeClr val="lt1"/>
                </a:solidFill>
              </a:rPr>
              <a:t>Identified number of unique values in each column</a:t>
            </a:r>
            <a:endParaRPr sz="1900">
              <a:solidFill>
                <a:schemeClr val="lt1"/>
              </a:solidFill>
            </a:endParaRPr>
          </a:p>
          <a:p>
            <a:pPr indent="0" lvl="0" marL="0" rtl="0" algn="l">
              <a:spcBef>
                <a:spcPts val="1600"/>
              </a:spcBef>
              <a:spcAft>
                <a:spcPts val="0"/>
              </a:spcAft>
              <a:buNone/>
            </a:pPr>
            <a:r>
              <a:rPr lang="en" sz="1900">
                <a:solidFill>
                  <a:schemeClr val="lt1"/>
                </a:solidFill>
              </a:rPr>
              <a:t>Unsupervised Learning Model - Clustering:</a:t>
            </a:r>
            <a:endParaRPr sz="1900">
              <a:solidFill>
                <a:schemeClr val="lt1"/>
              </a:solidFill>
            </a:endParaRPr>
          </a:p>
          <a:p>
            <a:pPr indent="-349250" lvl="0" marL="457200" rtl="0" algn="l">
              <a:spcBef>
                <a:spcPts val="1600"/>
              </a:spcBef>
              <a:spcAft>
                <a:spcPts val="0"/>
              </a:spcAft>
              <a:buClr>
                <a:schemeClr val="lt1"/>
              </a:buClr>
              <a:buSzPts val="1900"/>
              <a:buChar char="-"/>
            </a:pPr>
            <a:r>
              <a:rPr lang="en" sz="1900">
                <a:solidFill>
                  <a:schemeClr val="lt1"/>
                </a:solidFill>
              </a:rPr>
              <a:t>Bucketing/binning: placed rare categorical values into ‘other’ category</a:t>
            </a:r>
            <a:endParaRPr sz="1900">
              <a:solidFill>
                <a:schemeClr val="lt1"/>
              </a:solidFill>
            </a:endParaRPr>
          </a:p>
          <a:p>
            <a:pPr indent="-342900" lvl="0" marL="457200" rtl="0" algn="l">
              <a:spcBef>
                <a:spcPts val="0"/>
              </a:spcBef>
              <a:spcAft>
                <a:spcPts val="0"/>
              </a:spcAft>
              <a:buClr>
                <a:schemeClr val="lt1"/>
              </a:buClr>
              <a:buSzPts val="1800"/>
              <a:buChar char="-"/>
            </a:pPr>
            <a:r>
              <a:rPr lang="en" sz="1900">
                <a:solidFill>
                  <a:schemeClr val="lt1"/>
                </a:solidFill>
              </a:rPr>
              <a:t>One-hot </a:t>
            </a:r>
            <a:r>
              <a:rPr lang="en" sz="1900">
                <a:solidFill>
                  <a:schemeClr val="lt1"/>
                </a:solidFill>
              </a:rPr>
              <a:t>encoding</a:t>
            </a:r>
            <a:r>
              <a:rPr lang="en" sz="1900">
                <a:solidFill>
                  <a:schemeClr val="lt1"/>
                </a:solidFill>
              </a:rPr>
              <a:t> method</a:t>
            </a:r>
            <a:r>
              <a:rPr lang="en">
                <a:solidFill>
                  <a:schemeClr val="lt1"/>
                </a:solidFill>
              </a:rPr>
              <a:t> </a:t>
            </a:r>
            <a:endParaRPr>
              <a:solidFill>
                <a:schemeClr val="lt1"/>
              </a:solidFill>
            </a:endParaRPr>
          </a:p>
          <a:p>
            <a:pPr indent="0" lvl="0" marL="0" rtl="0" algn="l">
              <a:spcBef>
                <a:spcPts val="1600"/>
              </a:spcBef>
              <a:spcAft>
                <a:spcPts val="0"/>
              </a:spcAft>
              <a:buNone/>
            </a:pPr>
            <a:r>
              <a:t/>
            </a:r>
            <a:endParaRPr>
              <a:solidFill>
                <a:schemeClr val="lt1"/>
              </a:solidFill>
            </a:endParaRPr>
          </a:p>
          <a:p>
            <a:pPr indent="0" lvl="0" marL="0" rtl="0" algn="l">
              <a:spcBef>
                <a:spcPts val="1600"/>
              </a:spcBef>
              <a:spcAft>
                <a:spcPts val="0"/>
              </a:spcAft>
              <a:buNone/>
            </a:pPr>
            <a:r>
              <a:t/>
            </a:r>
            <a:endParaRPr>
              <a:solidFill>
                <a:schemeClr val="lt1"/>
              </a:solidFill>
            </a:endParaRPr>
          </a:p>
          <a:p>
            <a:pPr indent="0" lvl="0" marL="0" rtl="0" algn="l">
              <a:spcBef>
                <a:spcPts val="1600"/>
              </a:spcBef>
              <a:spcAft>
                <a:spcPts val="0"/>
              </a:spcAft>
              <a:buNone/>
            </a:pPr>
            <a:r>
              <a:t/>
            </a:r>
            <a:endParaRPr>
              <a:solidFill>
                <a:schemeClr val="lt1"/>
              </a:solidFill>
            </a:endParaRPr>
          </a:p>
          <a:p>
            <a:pPr indent="0" lvl="0" marL="0" rtl="0" algn="l">
              <a:spcBef>
                <a:spcPts val="1600"/>
              </a:spcBef>
              <a:spcAft>
                <a:spcPts val="0"/>
              </a:spcAft>
              <a:buNone/>
            </a:pPr>
            <a:r>
              <a:t/>
            </a:r>
            <a:endParaRPr>
              <a:solidFill>
                <a:schemeClr val="lt1"/>
              </a:solidFill>
            </a:endParaRPr>
          </a:p>
          <a:p>
            <a:pPr indent="0" lvl="0" marL="0" rtl="0" algn="l">
              <a:spcBef>
                <a:spcPts val="1600"/>
              </a:spcBef>
              <a:spcAft>
                <a:spcPts val="0"/>
              </a:spcAft>
              <a:buNone/>
            </a:pPr>
            <a:r>
              <a:t/>
            </a:r>
            <a:endParaRPr>
              <a:solidFill>
                <a:schemeClr val="lt1"/>
              </a:solidFill>
            </a:endParaRPr>
          </a:p>
          <a:p>
            <a:pPr indent="0" lvl="0" marL="0" rtl="0" algn="l">
              <a:spcBef>
                <a:spcPts val="1600"/>
              </a:spcBef>
              <a:spcAft>
                <a:spcPts val="0"/>
              </a:spcAft>
              <a:buNone/>
            </a:pPr>
            <a:r>
              <a:t/>
            </a:r>
            <a:endParaRPr>
              <a:solidFill>
                <a:schemeClr val="lt1"/>
              </a:solidFill>
            </a:endParaRPr>
          </a:p>
          <a:p>
            <a:pPr indent="0" lvl="0" marL="0" rtl="0" algn="l">
              <a:spcBef>
                <a:spcPts val="1600"/>
              </a:spcBef>
              <a:spcAft>
                <a:spcPts val="0"/>
              </a:spcAft>
              <a:buNone/>
            </a:pPr>
            <a:r>
              <a:t/>
            </a:r>
            <a:endParaRPr>
              <a:solidFill>
                <a:schemeClr val="lt1"/>
              </a:solidFill>
            </a:endParaRPr>
          </a:p>
          <a:p>
            <a:pPr indent="0" lvl="0" marL="0" rtl="0" algn="l">
              <a:spcBef>
                <a:spcPts val="1600"/>
              </a:spcBef>
              <a:spcAft>
                <a:spcPts val="0"/>
              </a:spcAft>
              <a:buNone/>
            </a:pPr>
            <a:r>
              <a:t/>
            </a:r>
            <a:endParaRPr b="1">
              <a:solidFill>
                <a:schemeClr val="lt1"/>
              </a:solidFill>
            </a:endParaRPr>
          </a:p>
          <a:p>
            <a:pPr indent="0" lvl="0" marL="0" rtl="0" algn="l">
              <a:spcBef>
                <a:spcPts val="1600"/>
              </a:spcBef>
              <a:spcAft>
                <a:spcPts val="0"/>
              </a:spcAft>
              <a:buNone/>
            </a:pPr>
            <a:r>
              <a:t/>
            </a:r>
            <a:endParaRPr b="1">
              <a:solidFill>
                <a:schemeClr val="lt1"/>
              </a:solidFill>
            </a:endParaRPr>
          </a:p>
          <a:p>
            <a:pPr indent="0" lvl="0" marL="0" rtl="0" algn="l">
              <a:spcBef>
                <a:spcPts val="1600"/>
              </a:spcBef>
              <a:spcAft>
                <a:spcPts val="0"/>
              </a:spcAft>
              <a:buNone/>
            </a:pPr>
            <a:r>
              <a:t/>
            </a:r>
            <a:endParaRPr b="1">
              <a:solidFill>
                <a:schemeClr val="lt1"/>
              </a:solidFill>
            </a:endParaRPr>
          </a:p>
          <a:p>
            <a:pPr indent="0" lvl="0" marL="0" rtl="0" algn="l">
              <a:spcBef>
                <a:spcPts val="1600"/>
              </a:spcBef>
              <a:spcAft>
                <a:spcPts val="0"/>
              </a:spcAft>
              <a:buNone/>
            </a:pPr>
            <a:r>
              <a:t/>
            </a:r>
            <a:endParaRPr b="1">
              <a:solidFill>
                <a:schemeClr val="lt1"/>
              </a:solidFill>
            </a:endParaRPr>
          </a:p>
          <a:p>
            <a:pPr indent="0" lvl="0" marL="0" rtl="0" algn="l">
              <a:spcBef>
                <a:spcPts val="1600"/>
              </a:spcBef>
              <a:spcAft>
                <a:spcPts val="0"/>
              </a:spcAft>
              <a:buNone/>
            </a:pPr>
            <a:r>
              <a:t/>
            </a:r>
            <a:endParaRPr b="1">
              <a:solidFill>
                <a:schemeClr val="lt1"/>
              </a:solidFill>
            </a:endParaRPr>
          </a:p>
          <a:p>
            <a:pPr indent="0" lvl="0" marL="0" rtl="0" algn="l">
              <a:spcBef>
                <a:spcPts val="1600"/>
              </a:spcBef>
              <a:spcAft>
                <a:spcPts val="1600"/>
              </a:spcAft>
              <a:buNone/>
            </a:pPr>
            <a:r>
              <a:t/>
            </a:r>
            <a:endParaRPr>
              <a:solidFill>
                <a:schemeClr val="lt1"/>
              </a:solidFill>
            </a:endParaRPr>
          </a:p>
        </p:txBody>
      </p:sp>
      <p:pic>
        <p:nvPicPr>
          <p:cNvPr id="122" name="Google Shape;122;p18"/>
          <p:cNvPicPr preferRelativeResize="0"/>
          <p:nvPr/>
        </p:nvPicPr>
        <p:blipFill>
          <a:blip r:embed="rId3">
            <a:alphaModFix/>
          </a:blip>
          <a:stretch>
            <a:fillRect/>
          </a:stretch>
        </p:blipFill>
        <p:spPr>
          <a:xfrm>
            <a:off x="6797100" y="665775"/>
            <a:ext cx="2057100" cy="4247225"/>
          </a:xfrm>
          <a:prstGeom prst="rect">
            <a:avLst/>
          </a:prstGeom>
          <a:noFill/>
          <a:ln>
            <a:noFill/>
          </a:ln>
        </p:spPr>
      </p:pic>
      <p:sp>
        <p:nvSpPr>
          <p:cNvPr id="123" name="Google Shape;123;p18"/>
          <p:cNvSpPr txBox="1"/>
          <p:nvPr/>
        </p:nvSpPr>
        <p:spPr>
          <a:xfrm>
            <a:off x="6797100" y="198350"/>
            <a:ext cx="20571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Average"/>
                <a:ea typeface="Average"/>
                <a:cs typeface="Average"/>
                <a:sym typeface="Average"/>
              </a:rPr>
              <a:t>Unique values</a:t>
            </a:r>
            <a:endParaRPr b="1" sz="1800">
              <a:solidFill>
                <a:schemeClr val="lt1"/>
              </a:solidFill>
              <a:latin typeface="Average"/>
              <a:ea typeface="Average"/>
              <a:cs typeface="Average"/>
              <a:sym typeface="Average"/>
            </a:endParaRPr>
          </a:p>
        </p:txBody>
      </p:sp>
      <p:cxnSp>
        <p:nvCxnSpPr>
          <p:cNvPr id="124" name="Google Shape;124;p18"/>
          <p:cNvCxnSpPr/>
          <p:nvPr/>
        </p:nvCxnSpPr>
        <p:spPr>
          <a:xfrm>
            <a:off x="6844700" y="1555000"/>
            <a:ext cx="1794300" cy="0"/>
          </a:xfrm>
          <a:prstGeom prst="straightConnector1">
            <a:avLst/>
          </a:prstGeom>
          <a:noFill/>
          <a:ln cap="flat" cmpd="sng" w="28575">
            <a:solidFill>
              <a:schemeClr val="accent4"/>
            </a:solidFill>
            <a:prstDash val="solid"/>
            <a:round/>
            <a:headEnd len="med" w="med" type="none"/>
            <a:tailEnd len="med" w="med" type="none"/>
          </a:ln>
        </p:spPr>
      </p:cxnSp>
      <p:cxnSp>
        <p:nvCxnSpPr>
          <p:cNvPr id="125" name="Google Shape;125;p18"/>
          <p:cNvCxnSpPr/>
          <p:nvPr/>
        </p:nvCxnSpPr>
        <p:spPr>
          <a:xfrm>
            <a:off x="6844700" y="2571750"/>
            <a:ext cx="1794300" cy="0"/>
          </a:xfrm>
          <a:prstGeom prst="straightConnector1">
            <a:avLst/>
          </a:prstGeom>
          <a:noFill/>
          <a:ln cap="flat" cmpd="sng" w="28575">
            <a:solidFill>
              <a:schemeClr val="accent4"/>
            </a:solidFill>
            <a:prstDash val="solid"/>
            <a:round/>
            <a:headEnd len="med" w="med" type="none"/>
            <a:tailEnd len="med" w="med" type="none"/>
          </a:ln>
        </p:spPr>
      </p:cxnSp>
      <p:cxnSp>
        <p:nvCxnSpPr>
          <p:cNvPr id="126" name="Google Shape;126;p18"/>
          <p:cNvCxnSpPr/>
          <p:nvPr/>
        </p:nvCxnSpPr>
        <p:spPr>
          <a:xfrm>
            <a:off x="6844700" y="4518400"/>
            <a:ext cx="1794300" cy="0"/>
          </a:xfrm>
          <a:prstGeom prst="straightConnector1">
            <a:avLst/>
          </a:prstGeom>
          <a:noFill/>
          <a:ln cap="flat" cmpd="sng" w="28575">
            <a:solidFill>
              <a:schemeClr val="accent4"/>
            </a:solidFill>
            <a:prstDash val="solid"/>
            <a:round/>
            <a:headEnd len="med" w="med" type="none"/>
            <a:tailEnd len="med" w="med" type="none"/>
          </a:ln>
        </p:spPr>
      </p:cxnSp>
      <p:cxnSp>
        <p:nvCxnSpPr>
          <p:cNvPr id="127" name="Google Shape;127;p18"/>
          <p:cNvCxnSpPr/>
          <p:nvPr/>
        </p:nvCxnSpPr>
        <p:spPr>
          <a:xfrm>
            <a:off x="6844700" y="3806900"/>
            <a:ext cx="1794300" cy="0"/>
          </a:xfrm>
          <a:prstGeom prst="straightConnector1">
            <a:avLst/>
          </a:prstGeom>
          <a:noFill/>
          <a:ln cap="flat" cmpd="sng" w="28575">
            <a:solidFill>
              <a:schemeClr val="accent4"/>
            </a:solidFill>
            <a:prstDash val="solid"/>
            <a:round/>
            <a:headEnd len="med" w="med" type="none"/>
            <a:tailEnd len="med" w="med" type="none"/>
          </a:ln>
        </p:spPr>
      </p:cxnSp>
      <p:cxnSp>
        <p:nvCxnSpPr>
          <p:cNvPr id="128" name="Google Shape;128;p18"/>
          <p:cNvCxnSpPr/>
          <p:nvPr/>
        </p:nvCxnSpPr>
        <p:spPr>
          <a:xfrm>
            <a:off x="6844700" y="3095400"/>
            <a:ext cx="1794300" cy="0"/>
          </a:xfrm>
          <a:prstGeom prst="straightConnector1">
            <a:avLst/>
          </a:prstGeom>
          <a:noFill/>
          <a:ln cap="flat" cmpd="sng" w="28575">
            <a:solidFill>
              <a:schemeClr val="accent4"/>
            </a:solidFill>
            <a:prstDash val="solid"/>
            <a:round/>
            <a:headEnd len="med" w="med" type="none"/>
            <a:tailEnd len="med" w="med" type="none"/>
          </a:ln>
        </p:spPr>
      </p:cxnSp>
      <p:cxnSp>
        <p:nvCxnSpPr>
          <p:cNvPr id="129" name="Google Shape;129;p18"/>
          <p:cNvCxnSpPr/>
          <p:nvPr/>
        </p:nvCxnSpPr>
        <p:spPr>
          <a:xfrm>
            <a:off x="6844700" y="4171950"/>
            <a:ext cx="1794300" cy="0"/>
          </a:xfrm>
          <a:prstGeom prst="straightConnector1">
            <a:avLst/>
          </a:prstGeom>
          <a:noFill/>
          <a:ln cap="flat" cmpd="sng" w="28575">
            <a:solidFill>
              <a:schemeClr val="accent4"/>
            </a:solidFill>
            <a:prstDash val="solid"/>
            <a:round/>
            <a:headEnd len="med" w="med" type="none"/>
            <a:tailEnd len="med" w="med" type="none"/>
          </a:ln>
        </p:spPr>
      </p:cxnSp>
      <p:cxnSp>
        <p:nvCxnSpPr>
          <p:cNvPr id="130" name="Google Shape;130;p18"/>
          <p:cNvCxnSpPr/>
          <p:nvPr/>
        </p:nvCxnSpPr>
        <p:spPr>
          <a:xfrm>
            <a:off x="6844700" y="3986475"/>
            <a:ext cx="1794300" cy="0"/>
          </a:xfrm>
          <a:prstGeom prst="straightConnector1">
            <a:avLst/>
          </a:prstGeom>
          <a:noFill/>
          <a:ln cap="flat" cmpd="sng" w="28575">
            <a:solidFill>
              <a:schemeClr val="accent4"/>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Findings</a:t>
            </a:r>
            <a:endParaRPr/>
          </a:p>
        </p:txBody>
      </p:sp>
      <p:grpSp>
        <p:nvGrpSpPr>
          <p:cNvPr id="141" name="Google Shape;141;p20"/>
          <p:cNvGrpSpPr/>
          <p:nvPr/>
        </p:nvGrpSpPr>
        <p:grpSpPr>
          <a:xfrm>
            <a:off x="424825" y="1253975"/>
            <a:ext cx="8294289" cy="799416"/>
            <a:chOff x="424802" y="1177885"/>
            <a:chExt cx="8073872" cy="849900"/>
          </a:xfrm>
        </p:grpSpPr>
        <p:sp>
          <p:nvSpPr>
            <p:cNvPr id="142" name="Google Shape;142;p20"/>
            <p:cNvSpPr/>
            <p:nvPr/>
          </p:nvSpPr>
          <p:spPr>
            <a:xfrm>
              <a:off x="2927674" y="1177885"/>
              <a:ext cx="55710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p:nvPr/>
          </p:nvSpPr>
          <p:spPr>
            <a:xfrm>
              <a:off x="424802" y="1177885"/>
              <a:ext cx="27210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20"/>
          <p:cNvSpPr txBox="1"/>
          <p:nvPr>
            <p:ph idx="4294967295" type="body"/>
          </p:nvPr>
        </p:nvSpPr>
        <p:spPr>
          <a:xfrm>
            <a:off x="424775" y="1254200"/>
            <a:ext cx="25374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Numerical Variables had no useful correlations</a:t>
            </a:r>
            <a:endParaRPr>
              <a:solidFill>
                <a:schemeClr val="lt1"/>
              </a:solidFill>
            </a:endParaRPr>
          </a:p>
        </p:txBody>
      </p:sp>
      <p:sp>
        <p:nvSpPr>
          <p:cNvPr id="145" name="Google Shape;145;p20"/>
          <p:cNvSpPr txBox="1"/>
          <p:nvPr>
            <p:ph idx="4294967295" type="body"/>
          </p:nvPr>
        </p:nvSpPr>
        <p:spPr>
          <a:xfrm>
            <a:off x="3335075" y="1254150"/>
            <a:ext cx="5384100" cy="79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lt1"/>
                </a:solidFill>
              </a:rPr>
              <a:t>No </a:t>
            </a:r>
            <a:r>
              <a:rPr lang="en" sz="1500">
                <a:solidFill>
                  <a:schemeClr val="lt1"/>
                </a:solidFill>
              </a:rPr>
              <a:t>meaningful</a:t>
            </a:r>
            <a:r>
              <a:rPr lang="en" sz="1500">
                <a:solidFill>
                  <a:schemeClr val="lt1"/>
                </a:solidFill>
              </a:rPr>
              <a:t> Pearson correlations </a:t>
            </a:r>
            <a:r>
              <a:rPr lang="en" sz="1500">
                <a:solidFill>
                  <a:schemeClr val="lt1"/>
                </a:solidFill>
              </a:rPr>
              <a:t>greater</a:t>
            </a:r>
            <a:r>
              <a:rPr lang="en" sz="1500">
                <a:solidFill>
                  <a:schemeClr val="lt1"/>
                </a:solidFill>
              </a:rPr>
              <a:t> than 60%</a:t>
            </a:r>
            <a:endParaRPr sz="1500">
              <a:solidFill>
                <a:schemeClr val="lt1"/>
              </a:solidFill>
            </a:endParaRPr>
          </a:p>
        </p:txBody>
      </p:sp>
      <p:grpSp>
        <p:nvGrpSpPr>
          <p:cNvPr id="146" name="Google Shape;146;p20"/>
          <p:cNvGrpSpPr/>
          <p:nvPr/>
        </p:nvGrpSpPr>
        <p:grpSpPr>
          <a:xfrm>
            <a:off x="424825" y="2127339"/>
            <a:ext cx="8294360" cy="799427"/>
            <a:chOff x="424813" y="2075689"/>
            <a:chExt cx="8294360" cy="849912"/>
          </a:xfrm>
        </p:grpSpPr>
        <p:sp>
          <p:nvSpPr>
            <p:cNvPr id="147" name="Google Shape;147;p20"/>
            <p:cNvSpPr/>
            <p:nvPr/>
          </p:nvSpPr>
          <p:spPr>
            <a:xfrm>
              <a:off x="2927672" y="2075689"/>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p:nvPr/>
          </p:nvSpPr>
          <p:spPr>
            <a:xfrm>
              <a:off x="424813" y="2075701"/>
              <a:ext cx="27954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20"/>
          <p:cNvSpPr txBox="1"/>
          <p:nvPr>
            <p:ph idx="4294967295" type="body"/>
          </p:nvPr>
        </p:nvSpPr>
        <p:spPr>
          <a:xfrm>
            <a:off x="424825" y="2127450"/>
            <a:ext cx="25374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Categorical</a:t>
            </a:r>
            <a:r>
              <a:rPr lang="en">
                <a:solidFill>
                  <a:schemeClr val="lt1"/>
                </a:solidFill>
              </a:rPr>
              <a:t> Variables have very strong correlations</a:t>
            </a:r>
            <a:endParaRPr>
              <a:solidFill>
                <a:schemeClr val="lt1"/>
              </a:solidFill>
            </a:endParaRPr>
          </a:p>
        </p:txBody>
      </p:sp>
      <p:sp>
        <p:nvSpPr>
          <p:cNvPr id="150" name="Google Shape;150;p20"/>
          <p:cNvSpPr txBox="1"/>
          <p:nvPr>
            <p:ph idx="4294967295" type="body"/>
          </p:nvPr>
        </p:nvSpPr>
        <p:spPr>
          <a:xfrm>
            <a:off x="3335075" y="2127475"/>
            <a:ext cx="5384100" cy="79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lt1"/>
                </a:solidFill>
              </a:rPr>
              <a:t>P-value analysis of various combinations of our </a:t>
            </a:r>
            <a:r>
              <a:rPr lang="en" sz="1500">
                <a:solidFill>
                  <a:schemeClr val="lt1"/>
                </a:solidFill>
              </a:rPr>
              <a:t>categorical</a:t>
            </a:r>
            <a:r>
              <a:rPr lang="en" sz="1500">
                <a:solidFill>
                  <a:schemeClr val="lt1"/>
                </a:solidFill>
              </a:rPr>
              <a:t> variables demonstrated very strong correlations.</a:t>
            </a:r>
            <a:endParaRPr sz="1500">
              <a:solidFill>
                <a:schemeClr val="lt1"/>
              </a:solidFill>
            </a:endParaRPr>
          </a:p>
        </p:txBody>
      </p:sp>
      <p:grpSp>
        <p:nvGrpSpPr>
          <p:cNvPr id="151" name="Google Shape;151;p20"/>
          <p:cNvGrpSpPr/>
          <p:nvPr/>
        </p:nvGrpSpPr>
        <p:grpSpPr>
          <a:xfrm>
            <a:off x="424825" y="3000700"/>
            <a:ext cx="8294360" cy="799452"/>
            <a:chOff x="424813" y="2974400"/>
            <a:chExt cx="8294360" cy="849939"/>
          </a:xfrm>
        </p:grpSpPr>
        <p:sp>
          <p:nvSpPr>
            <p:cNvPr id="152" name="Google Shape;152;p20"/>
            <p:cNvSpPr/>
            <p:nvPr/>
          </p:nvSpPr>
          <p:spPr>
            <a:xfrm>
              <a:off x="2927672" y="2974438"/>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0"/>
            <p:cNvSpPr/>
            <p:nvPr/>
          </p:nvSpPr>
          <p:spPr>
            <a:xfrm>
              <a:off x="424813" y="2974400"/>
              <a:ext cx="27954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0"/>
          <p:cNvSpPr txBox="1"/>
          <p:nvPr>
            <p:ph idx="4294967295" type="body"/>
          </p:nvPr>
        </p:nvSpPr>
        <p:spPr>
          <a:xfrm>
            <a:off x="424825" y="3000775"/>
            <a:ext cx="26832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Alcohol had too few data points to be meaningful</a:t>
            </a:r>
            <a:endParaRPr>
              <a:solidFill>
                <a:schemeClr val="lt1"/>
              </a:solidFill>
            </a:endParaRPr>
          </a:p>
        </p:txBody>
      </p:sp>
      <p:sp>
        <p:nvSpPr>
          <p:cNvPr id="155" name="Google Shape;155;p20"/>
          <p:cNvSpPr txBox="1"/>
          <p:nvPr>
            <p:ph idx="4294967295" type="body"/>
          </p:nvPr>
        </p:nvSpPr>
        <p:spPr>
          <a:xfrm>
            <a:off x="3335100" y="3004325"/>
            <a:ext cx="5384100" cy="79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lt1"/>
                </a:solidFill>
              </a:rPr>
              <a:t>O</a:t>
            </a:r>
            <a:r>
              <a:rPr lang="en" sz="1500">
                <a:solidFill>
                  <a:schemeClr val="lt1"/>
                </a:solidFill>
              </a:rPr>
              <a:t>nly 3.6% of crashes were alcohol-related. </a:t>
            </a:r>
            <a:endParaRPr sz="1500">
              <a:solidFill>
                <a:schemeClr val="lt1"/>
              </a:solidFill>
            </a:endParaRPr>
          </a:p>
        </p:txBody>
      </p:sp>
      <p:grpSp>
        <p:nvGrpSpPr>
          <p:cNvPr id="156" name="Google Shape;156;p20"/>
          <p:cNvGrpSpPr/>
          <p:nvPr/>
        </p:nvGrpSpPr>
        <p:grpSpPr>
          <a:xfrm>
            <a:off x="424825" y="3874100"/>
            <a:ext cx="8294360" cy="799449"/>
            <a:chOff x="424813" y="3871256"/>
            <a:chExt cx="8294360" cy="849936"/>
          </a:xfrm>
        </p:grpSpPr>
        <p:sp>
          <p:nvSpPr>
            <p:cNvPr id="157" name="Google Shape;157;p20"/>
            <p:cNvSpPr/>
            <p:nvPr/>
          </p:nvSpPr>
          <p:spPr>
            <a:xfrm>
              <a:off x="2927672" y="3871292"/>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
            <p:cNvSpPr/>
            <p:nvPr/>
          </p:nvSpPr>
          <p:spPr>
            <a:xfrm>
              <a:off x="424813" y="3871256"/>
              <a:ext cx="27954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 name="Google Shape;159;p20"/>
          <p:cNvSpPr txBox="1"/>
          <p:nvPr>
            <p:ph idx="4294967295" type="body"/>
          </p:nvPr>
        </p:nvSpPr>
        <p:spPr>
          <a:xfrm>
            <a:off x="424825" y="3874100"/>
            <a:ext cx="27693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Geographical Variables were valuable</a:t>
            </a:r>
            <a:endParaRPr>
              <a:solidFill>
                <a:schemeClr val="lt1"/>
              </a:solidFill>
            </a:endParaRPr>
          </a:p>
        </p:txBody>
      </p:sp>
      <p:sp>
        <p:nvSpPr>
          <p:cNvPr id="160" name="Google Shape;160;p20"/>
          <p:cNvSpPr txBox="1"/>
          <p:nvPr>
            <p:ph idx="4294967295" type="body"/>
          </p:nvPr>
        </p:nvSpPr>
        <p:spPr>
          <a:xfrm>
            <a:off x="3335100" y="3876300"/>
            <a:ext cx="5384100" cy="79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lt1"/>
                </a:solidFill>
              </a:rPr>
              <a:t>We determined that even the largest level of geographical resolution has strong correlations with the </a:t>
            </a:r>
            <a:r>
              <a:rPr lang="en" sz="1500">
                <a:solidFill>
                  <a:schemeClr val="lt1"/>
                </a:solidFill>
              </a:rPr>
              <a:t>other</a:t>
            </a:r>
            <a:r>
              <a:rPr lang="en" sz="1500">
                <a:solidFill>
                  <a:schemeClr val="lt1"/>
                </a:solidFill>
              </a:rPr>
              <a:t> variables. </a:t>
            </a:r>
            <a:endParaRPr sz="15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