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7CFD-A374-47BC-9D64-D9C2DF7FA8A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D738-723C-4291-B73E-6063CC15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49" y="3142034"/>
            <a:ext cx="4465783" cy="3492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089" y="412244"/>
            <a:ext cx="9144000" cy="2387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Handling Exceptions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062"/>
            <a:ext cx="10586936" cy="1022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4986"/>
            <a:ext cx="6116884" cy="837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355" y="2602198"/>
            <a:ext cx="1701037" cy="164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66" y="4897464"/>
            <a:ext cx="7835466" cy="146951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131668" y="2938412"/>
            <a:ext cx="350196" cy="555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594" y="4734783"/>
            <a:ext cx="797670" cy="555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59" y="4839855"/>
            <a:ext cx="2391177" cy="15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Handling Exceptions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3" y="1846835"/>
            <a:ext cx="5346368" cy="353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95" y="2462750"/>
            <a:ext cx="4677428" cy="24577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284068" y="1653702"/>
            <a:ext cx="9728" cy="44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46821" cy="17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9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execution flows through a </a:t>
            </a:r>
            <a:r>
              <a:rPr lang="en-US" dirty="0" smtClean="0">
                <a:solidFill>
                  <a:srgbClr val="FF0000"/>
                </a:solidFill>
              </a:rPr>
              <a:t>try/except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64" y="1649422"/>
            <a:ext cx="9377991" cy="47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47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Handling Multiple Exceptions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3" y="1566152"/>
            <a:ext cx="8403653" cy="503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32" y="2006028"/>
            <a:ext cx="3370236" cy="45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0319" cy="9383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Catching Exception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99" y="1303506"/>
            <a:ext cx="7966942" cy="51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0319" cy="9383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Catching Exception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71" y="1474904"/>
            <a:ext cx="8826295" cy="48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try Statement’s Optional else Block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59" y="1186774"/>
            <a:ext cx="9832481" cy="51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finally block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53" y="1472362"/>
            <a:ext cx="8128025" cy="45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finally </a:t>
            </a:r>
            <a:r>
              <a:rPr lang="en-US" b="1" dirty="0" smtClean="0">
                <a:solidFill>
                  <a:srgbClr val="FF0000"/>
                </a:solidFill>
              </a:rPr>
              <a:t>block: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0" y="1561512"/>
            <a:ext cx="6692317" cy="44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37" y="309706"/>
            <a:ext cx="10515600" cy="10572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366982"/>
            <a:ext cx="709583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dirty="0">
                <a:solidFill>
                  <a:srgbClr val="0070C0"/>
                </a:solidFill>
              </a:rPr>
              <a:t>exception</a:t>
            </a:r>
            <a:r>
              <a:rPr lang="en-US" sz="3400" dirty="0"/>
              <a:t> is a special object that the executing program can create when </a:t>
            </a:r>
            <a:r>
              <a:rPr lang="en-US" sz="3400" dirty="0" smtClean="0"/>
              <a:t>it </a:t>
            </a:r>
            <a:r>
              <a:rPr lang="en-US" sz="3400" dirty="0"/>
              <a:t>encounters an </a:t>
            </a:r>
            <a:r>
              <a:rPr lang="en-US" sz="3400" dirty="0" smtClean="0">
                <a:solidFill>
                  <a:srgbClr val="0070C0"/>
                </a:solidFill>
              </a:rPr>
              <a:t>extraordinary</a:t>
            </a:r>
            <a:r>
              <a:rPr lang="en-US" sz="3400" dirty="0" smtClean="0"/>
              <a:t> situation.</a:t>
            </a:r>
          </a:p>
          <a:p>
            <a:endParaRPr lang="en-US" sz="3400" dirty="0" smtClean="0"/>
          </a:p>
          <a:p>
            <a:r>
              <a:rPr lang="en-US" sz="3400" dirty="0"/>
              <a:t>Such a situation almost always represents a problem, usually some sort of </a:t>
            </a:r>
            <a:r>
              <a:rPr lang="en-US" sz="3400" dirty="0">
                <a:solidFill>
                  <a:srgbClr val="0070C0"/>
                </a:solidFill>
              </a:rPr>
              <a:t>run-time error</a:t>
            </a:r>
            <a:r>
              <a:rPr lang="en-US" sz="3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97" y="1116021"/>
            <a:ext cx="4405744" cy="44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Evaluating </a:t>
            </a:r>
            <a:r>
              <a:rPr lang="en-US" sz="3600" dirty="0"/>
              <a:t>the expression </a:t>
            </a:r>
            <a:r>
              <a:rPr lang="en-US" sz="3600" dirty="0" err="1"/>
              <a:t>lst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 where </a:t>
            </a:r>
            <a:r>
              <a:rPr lang="en-US" sz="3600" dirty="0" err="1" smtClean="0"/>
              <a:t>lst</a:t>
            </a:r>
            <a:r>
              <a:rPr lang="en-US" sz="3600" dirty="0" smtClean="0"/>
              <a:t> </a:t>
            </a:r>
            <a:r>
              <a:rPr lang="en-US" sz="3600" dirty="0"/>
              <a:t>is a list, and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smtClean="0"/>
              <a:t>≥ </a:t>
            </a:r>
            <a:r>
              <a:rPr lang="en-US" sz="3600" dirty="0" err="1"/>
              <a:t>len</a:t>
            </a:r>
            <a:r>
              <a:rPr lang="en-US" sz="3600" dirty="0"/>
              <a:t>(</a:t>
            </a:r>
            <a:r>
              <a:rPr lang="en-US" sz="3600" dirty="0" err="1"/>
              <a:t>lst</a:t>
            </a:r>
            <a:r>
              <a:rPr lang="en-US" sz="3600" dirty="0" smtClean="0"/>
              <a:t>).</a:t>
            </a:r>
          </a:p>
          <a:p>
            <a:r>
              <a:rPr lang="en-US" sz="3600" dirty="0" smtClean="0"/>
              <a:t>Attempting </a:t>
            </a:r>
            <a:r>
              <a:rPr lang="en-US" sz="3600" dirty="0"/>
              <a:t>to convert a nonnumeric string to a number, as in </a:t>
            </a:r>
            <a:r>
              <a:rPr lang="en-US" sz="3600" dirty="0" err="1"/>
              <a:t>int</a:t>
            </a:r>
            <a:r>
              <a:rPr lang="en-US" sz="3600" dirty="0"/>
              <a:t>('Fred</a:t>
            </a:r>
            <a:r>
              <a:rPr lang="en-US" sz="3600" dirty="0" smtClean="0"/>
              <a:t>').</a:t>
            </a:r>
          </a:p>
          <a:p>
            <a:r>
              <a:rPr lang="en-US" sz="3600" dirty="0" smtClean="0"/>
              <a:t>Attempting </a:t>
            </a:r>
            <a:r>
              <a:rPr lang="en-US" sz="3600" dirty="0"/>
              <a:t>to read a variable that has not been </a:t>
            </a:r>
            <a:r>
              <a:rPr lang="en-US" sz="3600" dirty="0" smtClean="0"/>
              <a:t>defined.</a:t>
            </a:r>
          </a:p>
          <a:p>
            <a:r>
              <a:rPr lang="en-US" sz="3600" dirty="0" smtClean="0"/>
              <a:t>Attempting </a:t>
            </a:r>
            <a:r>
              <a:rPr lang="en-US" sz="3600" dirty="0"/>
              <a:t>to read data from the network when the connection is </a:t>
            </a:r>
            <a:r>
              <a:rPr lang="en-US" sz="3600" dirty="0" smtClean="0"/>
              <a:t>lost.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COMMON STANDARD EXCEPTIONS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57" y="1884218"/>
            <a:ext cx="10056238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7" y="355890"/>
            <a:ext cx="10515600" cy="8171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STANDARD 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3" y="1476845"/>
            <a:ext cx="7346129" cy="15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3" y="3833461"/>
            <a:ext cx="5728855" cy="24523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58981" y="2586182"/>
            <a:ext cx="2244141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8127" y="5812522"/>
            <a:ext cx="2002374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STANDARD 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6"/>
            <a:ext cx="5807719" cy="28782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7387" y="3985602"/>
            <a:ext cx="2002374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541" y="4539784"/>
            <a:ext cx="6360817" cy="17120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58868" y="5785219"/>
            <a:ext cx="2002374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STANDARD 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1"/>
            <a:ext cx="9644946" cy="15086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4613" y="2866921"/>
            <a:ext cx="2002374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6415"/>
            <a:ext cx="7385097" cy="19625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24613" y="5467238"/>
            <a:ext cx="3701472" cy="7487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Handling Exceptions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7" y="1442430"/>
            <a:ext cx="9551851" cy="2040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7" y="3787155"/>
            <a:ext cx="9347448" cy="22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Handling Exceptions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4" y="1326644"/>
            <a:ext cx="10808451" cy="529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2" y="2008982"/>
            <a:ext cx="8345466" cy="27381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30276" y="5010143"/>
            <a:ext cx="620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Look before you leap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4921" y="5807014"/>
            <a:ext cx="1494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LBYL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6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148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Exception handling</vt:lpstr>
      <vt:lpstr>Introduction</vt:lpstr>
      <vt:lpstr>Examples</vt:lpstr>
      <vt:lpstr>COMMON STANDARD EXCEPTIONS</vt:lpstr>
      <vt:lpstr>COMMON STANDARD EXCEPTIONS</vt:lpstr>
      <vt:lpstr>COMMON STANDARD EXCEPTIONS</vt:lpstr>
      <vt:lpstr>COMMON STANDARD EXCEPTIONS</vt:lpstr>
      <vt:lpstr>Handling Exceptions</vt:lpstr>
      <vt:lpstr>Handling Exceptions</vt:lpstr>
      <vt:lpstr>Handling Exceptions</vt:lpstr>
      <vt:lpstr>Handling Exceptions</vt:lpstr>
      <vt:lpstr>Example</vt:lpstr>
      <vt:lpstr>Program execution flows through a try/except</vt:lpstr>
      <vt:lpstr>Handling Multiple Exceptions</vt:lpstr>
      <vt:lpstr>Catching Exception Objects</vt:lpstr>
      <vt:lpstr>Catching Exception Objects</vt:lpstr>
      <vt:lpstr>The try Statement’s Optional else Block</vt:lpstr>
      <vt:lpstr>finally block</vt:lpstr>
      <vt:lpstr>finally block: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mojtaba aajami</dc:creator>
  <cp:lastModifiedBy>mojtaba aajami</cp:lastModifiedBy>
  <cp:revision>15</cp:revision>
  <dcterms:created xsi:type="dcterms:W3CDTF">2021-05-16T14:52:14Z</dcterms:created>
  <dcterms:modified xsi:type="dcterms:W3CDTF">2021-05-18T18:22:07Z</dcterms:modified>
</cp:coreProperties>
</file>