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F652-7A12-4152-BB3E-9CFBDF203F4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D698-CB07-4342-8C9D-2596C84B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5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F652-7A12-4152-BB3E-9CFBDF203F4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D698-CB07-4342-8C9D-2596C84B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2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F652-7A12-4152-BB3E-9CFBDF203F4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D698-CB07-4342-8C9D-2596C84B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F652-7A12-4152-BB3E-9CFBDF203F4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D698-CB07-4342-8C9D-2596C84B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F652-7A12-4152-BB3E-9CFBDF203F4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D698-CB07-4342-8C9D-2596C84B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7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F652-7A12-4152-BB3E-9CFBDF203F4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D698-CB07-4342-8C9D-2596C84B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8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F652-7A12-4152-BB3E-9CFBDF203F4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D698-CB07-4342-8C9D-2596C84B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0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F652-7A12-4152-BB3E-9CFBDF203F4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D698-CB07-4342-8C9D-2596C84B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2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F652-7A12-4152-BB3E-9CFBDF203F4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D698-CB07-4342-8C9D-2596C84B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0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F652-7A12-4152-BB3E-9CFBDF203F4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D698-CB07-4342-8C9D-2596C84B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F652-7A12-4152-BB3E-9CFBDF203F4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D698-CB07-4342-8C9D-2596C84B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3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BF652-7A12-4152-BB3E-9CFBDF203F4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FD698-CB07-4342-8C9D-2596C84B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Custom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5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</a:t>
            </a:r>
            <a:r>
              <a:rPr lang="en-US" dirty="0">
                <a:solidFill>
                  <a:srgbClr val="00B050"/>
                </a:solidFill>
              </a:rPr>
              <a:t>car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81" y="1498210"/>
            <a:ext cx="11404247" cy="465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8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924" y="103319"/>
            <a:ext cx="10515600" cy="103880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:</a:t>
            </a:r>
            <a:r>
              <a:rPr lang="en-US" dirty="0" smtClean="0">
                <a:solidFill>
                  <a:srgbClr val="00B050"/>
                </a:solidFill>
              </a:rPr>
              <a:t>employee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26" y="1403928"/>
            <a:ext cx="7614661" cy="44488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632658" y="1791855"/>
            <a:ext cx="979054" cy="369455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>
          <a:xfrm>
            <a:off x="573931" y="1284052"/>
            <a:ext cx="1974715" cy="877258"/>
          </a:xfrm>
          <a:prstGeom prst="cloud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class attribute</a:t>
            </a:r>
            <a:endParaRPr lang="en-US" sz="2000" dirty="0">
              <a:solidFill>
                <a:srgbClr val="7030A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632658" y="3219569"/>
            <a:ext cx="2045854" cy="5061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46148" y="3527610"/>
            <a:ext cx="2045854" cy="506125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loud 15"/>
          <p:cNvSpPr/>
          <p:nvPr/>
        </p:nvSpPr>
        <p:spPr>
          <a:xfrm>
            <a:off x="496144" y="3342043"/>
            <a:ext cx="1974715" cy="877258"/>
          </a:xfrm>
          <a:prstGeom prst="cloud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instance attributes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6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0924" y="103319"/>
            <a:ext cx="10515600" cy="103880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Example:</a:t>
            </a:r>
            <a:r>
              <a:rPr lang="en-US" dirty="0" err="1">
                <a:solidFill>
                  <a:srgbClr val="00B050"/>
                </a:solidFill>
              </a:rPr>
              <a:t>employee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79" y="1449116"/>
            <a:ext cx="11263372" cy="466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9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9755"/>
            <a:ext cx="10515600" cy="72437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</a:t>
            </a:r>
            <a:r>
              <a:rPr lang="en-US" dirty="0" smtClean="0">
                <a:solidFill>
                  <a:srgbClr val="00B050"/>
                </a:solidFill>
              </a:rPr>
              <a:t>employee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78" y="992223"/>
            <a:ext cx="10990665" cy="1926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77" y="2918298"/>
            <a:ext cx="10990665" cy="383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5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data types</a:t>
            </a:r>
          </a:p>
          <a:p>
            <a:pPr lvl="1"/>
            <a:r>
              <a:rPr lang="en-US" dirty="0" smtClean="0"/>
              <a:t>Simple : </a:t>
            </a:r>
            <a:r>
              <a:rPr lang="en-US" dirty="0"/>
              <a:t>integers, floating-point numbers, </a:t>
            </a:r>
            <a:r>
              <a:rPr lang="en-US" dirty="0" smtClean="0"/>
              <a:t>and Booleans</a:t>
            </a:r>
          </a:p>
          <a:p>
            <a:pPr lvl="1"/>
            <a:r>
              <a:rPr lang="en-US" dirty="0" smtClean="0"/>
              <a:t>Complex : </a:t>
            </a:r>
            <a:r>
              <a:rPr lang="en-US" dirty="0"/>
              <a:t>lists, tuples, dictionaries, </a:t>
            </a:r>
            <a:r>
              <a:rPr lang="en-US" dirty="0" smtClean="0"/>
              <a:t>sets</a:t>
            </a:r>
          </a:p>
          <a:p>
            <a:pPr lvl="1"/>
            <a:endParaRPr lang="en-US" dirty="0"/>
          </a:p>
          <a:p>
            <a:r>
              <a:rPr lang="en-US" dirty="0" smtClean="0"/>
              <a:t>Custom data types</a:t>
            </a:r>
          </a:p>
          <a:p>
            <a:pPr lvl="1"/>
            <a:r>
              <a:rPr lang="en-US" dirty="0"/>
              <a:t>Python </a:t>
            </a:r>
            <a:r>
              <a:rPr lang="en-US" dirty="0" smtClean="0"/>
              <a:t>provides </a:t>
            </a:r>
            <a:r>
              <a:rPr lang="en-US" dirty="0"/>
              <a:t>the ability </a:t>
            </a:r>
            <a:r>
              <a:rPr lang="en-US" dirty="0" smtClean="0"/>
              <a:t>to </a:t>
            </a:r>
            <a:r>
              <a:rPr lang="en-US" dirty="0"/>
              <a:t>design </a:t>
            </a:r>
            <a:r>
              <a:rPr lang="en-US" dirty="0" smtClean="0"/>
              <a:t>custom </a:t>
            </a:r>
            <a:r>
              <a:rPr lang="en-US" dirty="0"/>
              <a:t>types </a:t>
            </a:r>
            <a:r>
              <a:rPr lang="en-US" dirty="0" smtClean="0"/>
              <a:t>which more </a:t>
            </a:r>
            <a:r>
              <a:rPr lang="en-US" dirty="0"/>
              <a:t>closely model the problem at hand</a:t>
            </a:r>
          </a:p>
        </p:txBody>
      </p:sp>
    </p:spTree>
    <p:extLst>
      <p:ext uri="{BB962C8B-B14F-4D97-AF65-F5344CB8AC3E}">
        <p14:creationId xmlns:p14="http://schemas.microsoft.com/office/powerpoint/2010/main" val="365652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3" y="143452"/>
            <a:ext cx="10515600" cy="74323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727" y="886691"/>
            <a:ext cx="11206018" cy="4606781"/>
          </a:xfrm>
        </p:spPr>
        <p:txBody>
          <a:bodyPr/>
          <a:lstStyle/>
          <a:p>
            <a:r>
              <a:rPr lang="en-US" dirty="0"/>
              <a:t>A software object </a:t>
            </a:r>
            <a:r>
              <a:rPr lang="en-US" dirty="0" smtClean="0"/>
              <a:t>generally contains:</a:t>
            </a:r>
          </a:p>
          <a:p>
            <a:pPr lvl="1"/>
            <a:r>
              <a:rPr lang="en-US" dirty="0"/>
              <a:t>data (instance </a:t>
            </a:r>
            <a:r>
              <a:rPr lang="en-US" dirty="0" smtClean="0"/>
              <a:t>variables or attributes)</a:t>
            </a:r>
          </a:p>
          <a:p>
            <a:pPr lvl="1"/>
            <a:r>
              <a:rPr lang="en-US" dirty="0"/>
              <a:t>functionality (methods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instance variables (attributes)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methods</a:t>
            </a:r>
            <a:r>
              <a:rPr lang="en-US" dirty="0"/>
              <a:t> of an object comprise its </a:t>
            </a:r>
            <a:r>
              <a:rPr lang="en-US" dirty="0" smtClean="0"/>
              <a:t>members.</a:t>
            </a:r>
          </a:p>
          <a:p>
            <a:r>
              <a:rPr lang="en-US" dirty="0"/>
              <a:t>The class of an object defines </a:t>
            </a:r>
            <a:r>
              <a:rPr lang="en-US" dirty="0" smtClean="0"/>
              <a:t>the object’s </a:t>
            </a:r>
            <a:r>
              <a:rPr lang="en-US" dirty="0"/>
              <a:t>basic structure and capabilities.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09" y="3527570"/>
            <a:ext cx="9022354" cy="33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08" y="1432653"/>
            <a:ext cx="9058874" cy="498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General form of a class definition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18" y="1554348"/>
            <a:ext cx="4683788" cy="296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2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91" y="180398"/>
            <a:ext cx="10515600" cy="75247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</a:t>
            </a:r>
            <a:r>
              <a:rPr lang="en-US" dirty="0" smtClean="0">
                <a:solidFill>
                  <a:srgbClr val="00B050"/>
                </a:solidFill>
              </a:rPr>
              <a:t>car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89" y="1139352"/>
            <a:ext cx="10752971" cy="3889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41" y="5509199"/>
            <a:ext cx="91725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1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96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Constructor: __</a:t>
            </a:r>
            <a:r>
              <a:rPr lang="en-US" dirty="0" err="1" smtClean="0">
                <a:solidFill>
                  <a:srgbClr val="FF0000"/>
                </a:solidFill>
              </a:rPr>
              <a:t>init</a:t>
            </a:r>
            <a:r>
              <a:rPr lang="en-US" dirty="0" smtClean="0">
                <a:solidFill>
                  <a:srgbClr val="FF0000"/>
                </a:solidFill>
              </a:rPr>
              <a:t>__()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8073" y="1466434"/>
            <a:ext cx="10725727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50" b="0" i="0" u="none" strike="noStrike" baseline="0" dirty="0" smtClean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endParaRPr lang="en-US" sz="1050" b="0" i="0" u="none" strike="noStrike" baseline="0" dirty="0" smtClean="0">
              <a:latin typeface="Palatino Linotype" panose="02040502050505030304" pitchFamily="18" charset="0"/>
            </a:endParaRPr>
          </a:p>
          <a:p>
            <a:r>
              <a:rPr lang="en-US" sz="3200" dirty="0">
                <a:latin typeface="Palatino Linotype" panose="02040502050505030304" pitchFamily="18" charset="0"/>
              </a:rPr>
              <a:t>The __</a:t>
            </a:r>
            <a:r>
              <a:rPr lang="en-US" sz="3200" dirty="0" err="1">
                <a:latin typeface="Palatino Linotype" panose="02040502050505030304" pitchFamily="18" charset="0"/>
              </a:rPr>
              <a:t>init</a:t>
            </a:r>
            <a:r>
              <a:rPr lang="en-US" sz="3200" dirty="0">
                <a:latin typeface="Palatino Linotype" panose="02040502050505030304" pitchFamily="18" charset="0"/>
              </a:rPr>
              <a:t>__ method is run as soon as an object of a class is instantiated. Its aim is to initialize the object. </a:t>
            </a:r>
          </a:p>
        </p:txBody>
      </p:sp>
    </p:spTree>
    <p:extLst>
      <p:ext uri="{BB962C8B-B14F-4D97-AF65-F5344CB8AC3E}">
        <p14:creationId xmlns:p14="http://schemas.microsoft.com/office/powerpoint/2010/main" val="3095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651" y="190027"/>
            <a:ext cx="10515600" cy="59791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</a:t>
            </a:r>
            <a:r>
              <a:rPr lang="en-US" dirty="0">
                <a:solidFill>
                  <a:srgbClr val="00B050"/>
                </a:solidFill>
              </a:rPr>
              <a:t>car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07" y="890080"/>
            <a:ext cx="9467850" cy="45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942" y="5796976"/>
            <a:ext cx="45529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6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</a:t>
            </a:r>
            <a:r>
              <a:rPr lang="en-US" dirty="0">
                <a:solidFill>
                  <a:srgbClr val="00B050"/>
                </a:solidFill>
              </a:rPr>
              <a:t>car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90" y="1458696"/>
            <a:ext cx="7449441" cy="309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590" y="4908135"/>
            <a:ext cx="5850720" cy="113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1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150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Palatino Linotype</vt:lpstr>
      <vt:lpstr>Office Theme</vt:lpstr>
      <vt:lpstr>Custom Types</vt:lpstr>
      <vt:lpstr>Introduction</vt:lpstr>
      <vt:lpstr>Introduction</vt:lpstr>
      <vt:lpstr>Example</vt:lpstr>
      <vt:lpstr>General form of a class definition</vt:lpstr>
      <vt:lpstr>Example: car</vt:lpstr>
      <vt:lpstr>Constructor: __init__()</vt:lpstr>
      <vt:lpstr>Example: car</vt:lpstr>
      <vt:lpstr>Example: car</vt:lpstr>
      <vt:lpstr>Example: car</vt:lpstr>
      <vt:lpstr>Example :employee</vt:lpstr>
      <vt:lpstr>Example:employee</vt:lpstr>
      <vt:lpstr>Example: employee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Types</dc:title>
  <dc:creator>mojtaba aajami</dc:creator>
  <cp:lastModifiedBy>mojtaba aajami</cp:lastModifiedBy>
  <cp:revision>17</cp:revision>
  <dcterms:created xsi:type="dcterms:W3CDTF">2021-05-23T15:10:55Z</dcterms:created>
  <dcterms:modified xsi:type="dcterms:W3CDTF">2021-05-26T03:30:56Z</dcterms:modified>
</cp:coreProperties>
</file>