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D58-2B3F-413C-8F5A-BEC6E66056F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ECDD-2701-432F-B465-5247B3E4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D58-2B3F-413C-8F5A-BEC6E66056F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ECDD-2701-432F-B465-5247B3E4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D58-2B3F-413C-8F5A-BEC6E66056F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ECDD-2701-432F-B465-5247B3E4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D58-2B3F-413C-8F5A-BEC6E66056F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ECDD-2701-432F-B465-5247B3E4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4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D58-2B3F-413C-8F5A-BEC6E66056F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ECDD-2701-432F-B465-5247B3E4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D58-2B3F-413C-8F5A-BEC6E66056F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ECDD-2701-432F-B465-5247B3E4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D58-2B3F-413C-8F5A-BEC6E66056F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ECDD-2701-432F-B465-5247B3E4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D58-2B3F-413C-8F5A-BEC6E66056F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ECDD-2701-432F-B465-5247B3E4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8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D58-2B3F-413C-8F5A-BEC6E66056F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ECDD-2701-432F-B465-5247B3E4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8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D58-2B3F-413C-8F5A-BEC6E66056F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ECDD-2701-432F-B465-5247B3E4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D58-2B3F-413C-8F5A-BEC6E66056F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ECDD-2701-432F-B465-5247B3E4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42D58-2B3F-413C-8F5A-BEC6E66056F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ECDD-2701-432F-B465-5247B3E4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2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22" y="603105"/>
            <a:ext cx="7655214" cy="539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simple class : Account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5145"/>
            <a:ext cx="653415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396" y="2864282"/>
            <a:ext cx="3806734" cy="187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simple class : Account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76925" cy="3861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753" y="2743200"/>
            <a:ext cx="3257550" cy="18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8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6" y="355890"/>
            <a:ext cx="10515600" cy="89102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Inheritance : Account class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3" y="1277650"/>
            <a:ext cx="6105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Inheritance : </a:t>
            </a:r>
            <a:r>
              <a:rPr lang="en-US" dirty="0" err="1" smtClean="0">
                <a:solidFill>
                  <a:srgbClr val="FF0000"/>
                </a:solidFill>
              </a:rPr>
              <a:t>CheckingAccount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38" y="1708150"/>
            <a:ext cx="9315450" cy="3238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37" y="5444837"/>
            <a:ext cx="3429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64" y="217343"/>
            <a:ext cx="11277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Multiple Inheritance 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AsSeenOnTVAccount</a:t>
            </a:r>
            <a:r>
              <a:rPr lang="en-US" dirty="0" smtClean="0">
                <a:solidFill>
                  <a:srgbClr val="FF0000"/>
                </a:solidFill>
              </a:rPr>
              <a:t>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68" y="1468869"/>
            <a:ext cx="9105900" cy="2133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68" y="4299671"/>
            <a:ext cx="10457321" cy="18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55782" y="254288"/>
            <a:ext cx="11277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Multiple Inheritance 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AsSeenOnTVAccount</a:t>
            </a:r>
            <a:r>
              <a:rPr lang="en-US" dirty="0" smtClean="0">
                <a:solidFill>
                  <a:srgbClr val="FF0000"/>
                </a:solidFill>
              </a:rPr>
              <a:t>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28" y="1771322"/>
            <a:ext cx="5957454" cy="39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Special Methods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43" y="1607272"/>
            <a:ext cx="9058275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98" y="4043074"/>
            <a:ext cx="4324350" cy="2447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24086"/>
            <a:ext cx="4460297" cy="110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343"/>
            <a:ext cx="10515600" cy="8540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super() in Single Inheritance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3355"/>
            <a:ext cx="6772275" cy="5114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636" y="3361459"/>
            <a:ext cx="3505200" cy="76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Effective Software Design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simple general principles: </a:t>
            </a:r>
          </a:p>
          <a:p>
            <a:pPr lvl="1"/>
            <a:r>
              <a:rPr lang="en-US" dirty="0" smtClean="0"/>
              <a:t>KIS (Keep It Simple) </a:t>
            </a:r>
          </a:p>
          <a:p>
            <a:pPr marL="914400" lvl="2" indent="0">
              <a:buNone/>
            </a:pPr>
            <a:r>
              <a:rPr lang="en-US" dirty="0" smtClean="0"/>
              <a:t>No </a:t>
            </a:r>
            <a:r>
              <a:rPr lang="en-US" dirty="0" err="1" smtClean="0"/>
              <a:t>Overengineering</a:t>
            </a:r>
            <a:r>
              <a:rPr lang="en-US" dirty="0" smtClean="0"/>
              <a:t>, no Spaghetti code.</a:t>
            </a:r>
            <a:endParaRPr lang="en-US" dirty="0"/>
          </a:p>
          <a:p>
            <a:pPr lvl="1"/>
            <a:r>
              <a:rPr lang="en-US" dirty="0" smtClean="0"/>
              <a:t>DRY (Don’t Repeat Yourself) </a:t>
            </a:r>
          </a:p>
          <a:p>
            <a:pPr marL="914400" lvl="2" indent="0">
              <a:buNone/>
            </a:pPr>
            <a:r>
              <a:rPr lang="en-US" dirty="0" smtClean="0"/>
              <a:t>Code duplication equals bug reuse.</a:t>
            </a:r>
          </a:p>
          <a:p>
            <a:r>
              <a:rPr lang="en-US" dirty="0" smtClean="0"/>
              <a:t>Iterative Development: (</a:t>
            </a:r>
            <a:r>
              <a:rPr lang="en-US" dirty="0" smtClean="0">
                <a:solidFill>
                  <a:srgbClr val="00B0F0"/>
                </a:solidFill>
              </a:rPr>
              <a:t>Agile Development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cannot anticipate every detail of a complex problem.</a:t>
            </a:r>
          </a:p>
          <a:p>
            <a:pPr lvl="1"/>
            <a:r>
              <a:rPr lang="en-US" dirty="0" smtClean="0"/>
              <a:t>Start simple (with something that works), then improve it.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Object Oriented Programming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127" y="1969905"/>
            <a:ext cx="5123455" cy="44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817"/>
            <a:ext cx="10515600" cy="8910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 Orientated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564" y="1216024"/>
            <a:ext cx="6809509" cy="54433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Objects</a:t>
            </a:r>
          </a:p>
          <a:p>
            <a:pPr marL="457200" lvl="1" indent="0">
              <a:buNone/>
            </a:pPr>
            <a:r>
              <a:rPr lang="en-US" dirty="0"/>
              <a:t>Combine state (data) and behavior (algorithms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Encapsulation</a:t>
            </a:r>
          </a:p>
          <a:p>
            <a:pPr marL="457200" lvl="1" indent="0">
              <a:buNone/>
            </a:pPr>
            <a:r>
              <a:rPr lang="en-US" dirty="0"/>
              <a:t>Only what is necessary is exposed (public interface) to the outside</a:t>
            </a:r>
            <a:r>
              <a:rPr lang="en-US" dirty="0" smtClean="0"/>
              <a:t>. Implementation </a:t>
            </a:r>
            <a:r>
              <a:rPr lang="en-US" dirty="0"/>
              <a:t>details are hidden to provide abstraction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Classes</a:t>
            </a:r>
          </a:p>
          <a:p>
            <a:pPr marL="457200" lvl="1" indent="0">
              <a:buNone/>
            </a:pPr>
            <a:r>
              <a:rPr lang="en-US" dirty="0"/>
              <a:t>Define what is common for a whole class of </a:t>
            </a:r>
            <a:r>
              <a:rPr lang="en-US" dirty="0" smtClean="0"/>
              <a:t>objects.</a:t>
            </a:r>
          </a:p>
          <a:p>
            <a:pPr marL="457200" lvl="1" indent="0">
              <a:buNone/>
            </a:pPr>
            <a:r>
              <a:rPr lang="en-US" dirty="0"/>
              <a:t>Define once how a </a:t>
            </a:r>
            <a:r>
              <a:rPr lang="en-US" dirty="0" smtClean="0"/>
              <a:t>car </a:t>
            </a:r>
            <a:r>
              <a:rPr lang="en-US" dirty="0"/>
              <a:t>works and then reuse it for all </a:t>
            </a:r>
            <a:r>
              <a:rPr lang="en-US" dirty="0" smtClean="0"/>
              <a:t>cars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36" y="1976583"/>
            <a:ext cx="3995883" cy="36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Object Orientated Programming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771"/>
            <a:ext cx="10515600" cy="46213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Inheritance</a:t>
            </a:r>
          </a:p>
          <a:p>
            <a:pPr lvl="1"/>
            <a:r>
              <a:rPr lang="en-US" dirty="0"/>
              <a:t>Subclass is derived from / inherits / extends a parent class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	“a </a:t>
            </a:r>
            <a:r>
              <a:rPr lang="en-US" dirty="0"/>
              <a:t>dog (subclass) is a mammal (parent / superclass</a:t>
            </a:r>
            <a:r>
              <a:rPr lang="en-US" dirty="0" smtClean="0"/>
              <a:t>)”</a:t>
            </a:r>
          </a:p>
          <a:p>
            <a:pPr lvl="1"/>
            <a:r>
              <a:rPr lang="en-US" dirty="0"/>
              <a:t>Override parts with specialized behavior and extend it </a:t>
            </a:r>
            <a:r>
              <a:rPr lang="en-US" dirty="0" smtClean="0"/>
              <a:t>with additional </a:t>
            </a:r>
            <a:r>
              <a:rPr lang="en-US" dirty="0"/>
              <a:t>functionality.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Liskov</a:t>
            </a:r>
            <a:r>
              <a:rPr lang="en-US" dirty="0">
                <a:solidFill>
                  <a:srgbClr val="00B050"/>
                </a:solidFill>
              </a:rPr>
              <a:t> substitution principle</a:t>
            </a:r>
            <a:r>
              <a:rPr lang="en-US" dirty="0"/>
              <a:t>: What works for the parent </a:t>
            </a:r>
            <a:r>
              <a:rPr lang="en-US" dirty="0" smtClean="0"/>
              <a:t>class should </a:t>
            </a:r>
            <a:r>
              <a:rPr lang="en-US" dirty="0"/>
              <a:t>also work for any subclass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8" y="4770005"/>
            <a:ext cx="6111260" cy="1566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19" y="4488874"/>
            <a:ext cx="2981325" cy="18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3856"/>
            <a:ext cx="4620491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Polymorphism</a:t>
            </a:r>
          </a:p>
          <a:p>
            <a:pPr lvl="1"/>
            <a:r>
              <a:rPr lang="en-US" dirty="0"/>
              <a:t>Different subclasses can be treated like the parent class, but execute their specialized behavior.</a:t>
            </a:r>
          </a:p>
          <a:p>
            <a:pPr lvl="1"/>
            <a:r>
              <a:rPr lang="en-US" dirty="0"/>
              <a:t>Example</a:t>
            </a:r>
            <a:r>
              <a:rPr lang="en-US" dirty="0" smtClean="0"/>
              <a:t>:    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1 </a:t>
            </a:r>
            <a:r>
              <a:rPr lang="en-US" dirty="0" smtClean="0">
                <a:solidFill>
                  <a:srgbClr val="7030A0"/>
                </a:solidFill>
              </a:rPr>
              <a:t>+</a:t>
            </a:r>
            <a:r>
              <a:rPr lang="en-US" dirty="0" smtClean="0">
                <a:solidFill>
                  <a:srgbClr val="00B050"/>
                </a:solidFill>
              </a:rPr>
              <a:t> 2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3,  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“Hel”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+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 ”lo”    “Hello”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Object Orientated Programming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64" y="1901827"/>
            <a:ext cx="5938151" cy="420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039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simple class : Account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5521"/>
            <a:ext cx="7613073" cy="42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779" y="217344"/>
            <a:ext cx="10515600" cy="102033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simple class : Account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15" y="1237674"/>
            <a:ext cx="7753350" cy="536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87" y="3356119"/>
            <a:ext cx="4467225" cy="847725"/>
          </a:xfrm>
          <a:prstGeom prst="rect">
            <a:avLst/>
          </a:prstGeom>
        </p:spPr>
      </p:pic>
      <p:sp>
        <p:nvSpPr>
          <p:cNvPr id="8" name="Cloud 7"/>
          <p:cNvSpPr/>
          <p:nvPr/>
        </p:nvSpPr>
        <p:spPr>
          <a:xfrm>
            <a:off x="6934921" y="2687782"/>
            <a:ext cx="5153891" cy="2466109"/>
          </a:xfrm>
          <a:prstGeom prst="cloud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10" y="217343"/>
            <a:ext cx="10515600" cy="110345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simple class : Account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0" y="1401907"/>
            <a:ext cx="68961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233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Effective Software Design </vt:lpstr>
      <vt:lpstr>Object Oriented Programming</vt:lpstr>
      <vt:lpstr>Object Orientated Programming</vt:lpstr>
      <vt:lpstr>Object Orientated Programming</vt:lpstr>
      <vt:lpstr>Object Orientated Programming</vt:lpstr>
      <vt:lpstr>A simple class : Account</vt:lpstr>
      <vt:lpstr>A simple class : Account</vt:lpstr>
      <vt:lpstr>A simple class : Account</vt:lpstr>
      <vt:lpstr>A simple class : Account</vt:lpstr>
      <vt:lpstr>A simple class : Account</vt:lpstr>
      <vt:lpstr>Inheritance : Account class</vt:lpstr>
      <vt:lpstr>Inheritance : CheckingAccount class</vt:lpstr>
      <vt:lpstr>Multiple Inheritance : AsSeenOnTVAccount class</vt:lpstr>
      <vt:lpstr>Multiple Inheritance : AsSeenOnTVAccount class</vt:lpstr>
      <vt:lpstr>Special Methods </vt:lpstr>
      <vt:lpstr>super() in Single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</dc:title>
  <dc:creator>mojtaba aajami</dc:creator>
  <cp:lastModifiedBy>mojtaba aajami</cp:lastModifiedBy>
  <cp:revision>20</cp:revision>
  <dcterms:created xsi:type="dcterms:W3CDTF">2021-05-29T16:43:43Z</dcterms:created>
  <dcterms:modified xsi:type="dcterms:W3CDTF">2021-06-01T16:21:56Z</dcterms:modified>
</cp:coreProperties>
</file>