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5AAE-1845-4996-8816-E2E5AADF9F02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4C11-AF99-44A5-A9D1-E94415C3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81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5AAE-1845-4996-8816-E2E5AADF9F02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4C11-AF99-44A5-A9D1-E94415C3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8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5AAE-1845-4996-8816-E2E5AADF9F02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4C11-AF99-44A5-A9D1-E94415C3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89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5AAE-1845-4996-8816-E2E5AADF9F02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4C11-AF99-44A5-A9D1-E94415C3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5AAE-1845-4996-8816-E2E5AADF9F02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4C11-AF99-44A5-A9D1-E94415C3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8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5AAE-1845-4996-8816-E2E5AADF9F02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4C11-AF99-44A5-A9D1-E94415C3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5AAE-1845-4996-8816-E2E5AADF9F02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4C11-AF99-44A5-A9D1-E94415C3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07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5AAE-1845-4996-8816-E2E5AADF9F02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4C11-AF99-44A5-A9D1-E94415C3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8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5AAE-1845-4996-8816-E2E5AADF9F02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4C11-AF99-44A5-A9D1-E94415C3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02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5AAE-1845-4996-8816-E2E5AADF9F02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4C11-AF99-44A5-A9D1-E94415C3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05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5AAE-1845-4996-8816-E2E5AADF9F02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4C11-AF99-44A5-A9D1-E94415C3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67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45AAE-1845-4996-8816-E2E5AADF9F02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84C11-AF99-44A5-A9D1-E94415C3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6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Using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6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 : Orbiting Satellite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2802" y="1690688"/>
            <a:ext cx="9346396" cy="423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2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 : Orbiting Satellite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200" y="1690688"/>
            <a:ext cx="7204364" cy="48877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564" y="1995488"/>
            <a:ext cx="4502919" cy="370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8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time Functions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500" y="1625599"/>
            <a:ext cx="6889191" cy="28355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473" y="5333128"/>
            <a:ext cx="5953125" cy="42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87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0727" y="1459346"/>
            <a:ext cx="6954983" cy="507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1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Random Numbers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2218" y="1690688"/>
            <a:ext cx="8329516" cy="25427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880" y="4664365"/>
            <a:ext cx="7349229" cy="152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95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Introduction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way to make code more reusable is by packaging it in functions</a:t>
            </a:r>
            <a:r>
              <a:rPr lang="en-US" dirty="0" smtClean="0"/>
              <a:t>.</a:t>
            </a:r>
          </a:p>
          <a:p>
            <a:r>
              <a:rPr lang="en-US" dirty="0"/>
              <a:t>A function is a unit of </a:t>
            </a:r>
            <a:r>
              <a:rPr lang="en-US" dirty="0" smtClean="0"/>
              <a:t>reusable code.</a:t>
            </a:r>
          </a:p>
          <a:p>
            <a:r>
              <a:rPr lang="en-US" dirty="0"/>
              <a:t>Python provides a collection of </a:t>
            </a:r>
            <a:r>
              <a:rPr lang="en-US" dirty="0" smtClean="0"/>
              <a:t>standard functions </a:t>
            </a:r>
            <a:r>
              <a:rPr lang="en-US" dirty="0"/>
              <a:t>stored in libraries called </a:t>
            </a:r>
            <a:r>
              <a:rPr lang="en-US" dirty="0" smtClean="0"/>
              <a:t>modules.</a:t>
            </a:r>
          </a:p>
          <a:p>
            <a:r>
              <a:rPr lang="en-US" dirty="0"/>
              <a:t>Programmers can use the functions from these libraries </a:t>
            </a:r>
            <a:r>
              <a:rPr lang="en-US" dirty="0" smtClean="0"/>
              <a:t>within their </a:t>
            </a:r>
            <a:r>
              <a:rPr lang="en-US" dirty="0"/>
              <a:t>own code to build sophisticated programs</a:t>
            </a:r>
            <a:r>
              <a:rPr lang="en-US" dirty="0" smtClean="0"/>
              <a:t>.</a:t>
            </a:r>
          </a:p>
          <a:p>
            <a:r>
              <a:rPr lang="en-US" dirty="0"/>
              <a:t>The Python </a:t>
            </a:r>
            <a:r>
              <a:rPr lang="en-US" dirty="0">
                <a:solidFill>
                  <a:srgbClr val="00B0F0"/>
                </a:solidFill>
              </a:rPr>
              <a:t>standard library </a:t>
            </a:r>
            <a:r>
              <a:rPr lang="en-US" dirty="0"/>
              <a:t>includes </a:t>
            </a:r>
            <a:r>
              <a:rPr lang="en-US" dirty="0" smtClean="0"/>
              <a:t>functions such as: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print</a:t>
            </a:r>
            <a:r>
              <a:rPr lang="en-US" dirty="0"/>
              <a:t>, </a:t>
            </a:r>
            <a:r>
              <a:rPr lang="en-US" dirty="0" smtClean="0">
                <a:solidFill>
                  <a:srgbClr val="00B050"/>
                </a:solidFill>
              </a:rPr>
              <a:t>input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00B050"/>
                </a:solidFill>
              </a:rPr>
              <a:t>int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float</a:t>
            </a:r>
            <a:r>
              <a:rPr lang="en-US" dirty="0"/>
              <a:t>, </a:t>
            </a:r>
            <a:r>
              <a:rPr lang="en-US" dirty="0" err="1">
                <a:solidFill>
                  <a:srgbClr val="00B050"/>
                </a:solidFill>
              </a:rPr>
              <a:t>str</a:t>
            </a:r>
            <a:r>
              <a:rPr lang="en-US" dirty="0"/>
              <a:t>, and </a:t>
            </a:r>
            <a:r>
              <a:rPr lang="en-US" dirty="0">
                <a:solidFill>
                  <a:srgbClr val="00B050"/>
                </a:solidFill>
              </a:rPr>
              <a:t>type</a:t>
            </a:r>
          </a:p>
        </p:txBody>
      </p:sp>
    </p:spTree>
    <p:extLst>
      <p:ext uri="{BB962C8B-B14F-4D97-AF65-F5344CB8AC3E}">
        <p14:creationId xmlns:p14="http://schemas.microsoft.com/office/powerpoint/2010/main" val="344480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mathematics, a function computes a result from a given </a:t>
            </a:r>
            <a:r>
              <a:rPr lang="en-US" dirty="0" smtClean="0"/>
              <a:t>value.</a:t>
            </a:r>
          </a:p>
          <a:p>
            <a:r>
              <a:rPr lang="en-US" dirty="0"/>
              <a:t>A function </a:t>
            </a:r>
            <a:r>
              <a:rPr lang="en-US" dirty="0" smtClean="0"/>
              <a:t>in Python </a:t>
            </a:r>
            <a:r>
              <a:rPr lang="en-US" dirty="0"/>
              <a:t>works like a mathematical </a:t>
            </a:r>
            <a:r>
              <a:rPr lang="en-US" dirty="0" smtClean="0"/>
              <a:t>function.</a:t>
            </a:r>
          </a:p>
          <a:p>
            <a:r>
              <a:rPr lang="en-US" dirty="0"/>
              <a:t>In Python, a function is a named block of code that performs </a:t>
            </a:r>
            <a:r>
              <a:rPr lang="en-US" dirty="0" smtClean="0"/>
              <a:t>a specific task.</a:t>
            </a:r>
          </a:p>
          <a:p>
            <a:r>
              <a:rPr lang="en-US" dirty="0"/>
              <a:t>If an executing </a:t>
            </a:r>
            <a:r>
              <a:rPr lang="en-US" dirty="0" smtClean="0"/>
              <a:t>program needs </a:t>
            </a:r>
            <a:r>
              <a:rPr lang="en-US" dirty="0"/>
              <a:t>to perform such a task, it calls upon the function to do the </a:t>
            </a:r>
            <a:r>
              <a:rPr lang="en-US" dirty="0" smtClean="0"/>
              <a:t>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43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816927" cy="34511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074" y="371574"/>
            <a:ext cx="6077526" cy="623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79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Parts of a function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Name</a:t>
            </a:r>
          </a:p>
          <a:p>
            <a:pPr marL="457200" lvl="1" indent="0">
              <a:buNone/>
            </a:pPr>
            <a:r>
              <a:rPr lang="en-US" dirty="0" smtClean="0"/>
              <a:t>Every </a:t>
            </a:r>
            <a:r>
              <a:rPr lang="en-US" dirty="0"/>
              <a:t>function has a name that identifies the code to be executed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Parameters</a:t>
            </a:r>
          </a:p>
          <a:p>
            <a:pPr marL="0" indent="0">
              <a:buNone/>
            </a:pPr>
            <a:r>
              <a:rPr lang="en-US" dirty="0" smtClean="0"/>
              <a:t> 	A </a:t>
            </a:r>
            <a:r>
              <a:rPr lang="en-US" dirty="0"/>
              <a:t>function must be called with a certain number of </a:t>
            </a:r>
            <a:r>
              <a:rPr lang="en-US" dirty="0" smtClean="0"/>
              <a:t>parameters, 	and </a:t>
            </a:r>
            <a:r>
              <a:rPr lang="en-US" dirty="0"/>
              <a:t>each </a:t>
            </a:r>
            <a:r>
              <a:rPr lang="en-US" dirty="0" smtClean="0"/>
              <a:t>parameter must </a:t>
            </a:r>
            <a:r>
              <a:rPr lang="en-US" dirty="0"/>
              <a:t>be the correct </a:t>
            </a:r>
            <a:r>
              <a:rPr lang="en-US" dirty="0" smtClean="0"/>
              <a:t>type.</a:t>
            </a:r>
          </a:p>
          <a:p>
            <a:r>
              <a:rPr lang="en-US" dirty="0">
                <a:solidFill>
                  <a:srgbClr val="00B0F0"/>
                </a:solidFill>
              </a:rPr>
              <a:t>Result </a:t>
            </a:r>
            <a:r>
              <a:rPr lang="en-US" dirty="0" smtClean="0">
                <a:solidFill>
                  <a:srgbClr val="00B0F0"/>
                </a:solidFill>
              </a:rPr>
              <a:t>type</a:t>
            </a:r>
          </a:p>
          <a:p>
            <a:pPr marL="457200" lvl="1" indent="0">
              <a:buNone/>
            </a:pPr>
            <a:r>
              <a:rPr lang="en-US" dirty="0" smtClean="0"/>
              <a:t>A </a:t>
            </a:r>
            <a:r>
              <a:rPr lang="en-US" dirty="0"/>
              <a:t>function returns a value to its caller. Generally a function will compute a result </a:t>
            </a:r>
            <a:r>
              <a:rPr lang="en-US" dirty="0" smtClean="0"/>
              <a:t>and return </a:t>
            </a:r>
            <a:r>
              <a:rPr lang="en-US" dirty="0"/>
              <a:t>the value of the result to the caller.</a:t>
            </a:r>
          </a:p>
        </p:txBody>
      </p:sp>
    </p:spTree>
    <p:extLst>
      <p:ext uri="{BB962C8B-B14F-4D97-AF65-F5344CB8AC3E}">
        <p14:creationId xmlns:p14="http://schemas.microsoft.com/office/powerpoint/2010/main" val="173089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Functions and Modules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Python module is simply a file that contains Python </a:t>
            </a:r>
            <a:r>
              <a:rPr lang="en-US" dirty="0" smtClean="0"/>
              <a:t>code.</a:t>
            </a:r>
          </a:p>
          <a:p>
            <a:r>
              <a:rPr lang="en-US" dirty="0"/>
              <a:t>The name of the file dictates the name of </a:t>
            </a:r>
            <a:r>
              <a:rPr lang="en-US" dirty="0" smtClean="0"/>
              <a:t>the module.</a:t>
            </a:r>
          </a:p>
          <a:p>
            <a:r>
              <a:rPr lang="en-US" dirty="0"/>
              <a:t>The Python standard library contains thousands of </a:t>
            </a:r>
            <a:r>
              <a:rPr lang="en-US" dirty="0" smtClean="0"/>
              <a:t>functions distributed </a:t>
            </a:r>
            <a:r>
              <a:rPr lang="en-US" dirty="0"/>
              <a:t>throughout more </a:t>
            </a:r>
            <a:r>
              <a:rPr lang="en-US" dirty="0" smtClean="0"/>
              <a:t>than 230 </a:t>
            </a:r>
            <a:r>
              <a:rPr lang="en-US" dirty="0"/>
              <a:t>modules</a:t>
            </a:r>
            <a:r>
              <a:rPr lang="en-US" dirty="0" smtClean="0"/>
              <a:t>.</a:t>
            </a:r>
          </a:p>
          <a:p>
            <a:r>
              <a:rPr lang="en-US" dirty="0"/>
              <a:t>One of the modules, known </a:t>
            </a:r>
            <a:r>
              <a:rPr lang="en-US" dirty="0" smtClean="0"/>
              <a:t>as the </a:t>
            </a:r>
            <a:r>
              <a:rPr lang="en-US" dirty="0">
                <a:solidFill>
                  <a:srgbClr val="00B0F0"/>
                </a:solidFill>
              </a:rPr>
              <a:t>built-ins module </a:t>
            </a:r>
            <a:r>
              <a:rPr lang="en-US" dirty="0"/>
              <a:t>(actual name </a:t>
            </a:r>
            <a:r>
              <a:rPr lang="en-US" dirty="0">
                <a:solidFill>
                  <a:srgbClr val="00B0F0"/>
                </a:solidFill>
              </a:rPr>
              <a:t>__</a:t>
            </a:r>
            <a:r>
              <a:rPr lang="en-US" dirty="0" err="1">
                <a:solidFill>
                  <a:srgbClr val="00B0F0"/>
                </a:solidFill>
              </a:rPr>
              <a:t>builtins</a:t>
            </a:r>
            <a:r>
              <a:rPr lang="en-US" dirty="0">
                <a:solidFill>
                  <a:srgbClr val="00B0F0"/>
                </a:solidFill>
              </a:rPr>
              <a:t>__</a:t>
            </a:r>
            <a:r>
              <a:rPr lang="en-US" dirty="0"/>
              <a:t>), contains all the functions we have been using </a:t>
            </a:r>
            <a:r>
              <a:rPr lang="en-US" dirty="0" smtClean="0"/>
              <a:t>: </a:t>
            </a:r>
            <a:r>
              <a:rPr lang="en-US" dirty="0"/>
              <a:t>print, input,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0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Functions and Modules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7100" y="1790033"/>
            <a:ext cx="6776442" cy="12764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273" y="3545315"/>
            <a:ext cx="4397545" cy="133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21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Standard Mathematical Functions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7965" y="1579851"/>
            <a:ext cx="7795490" cy="473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4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 : Orbiting Satellite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5198"/>
            <a:ext cx="10928927" cy="4351338"/>
          </a:xfrm>
        </p:spPr>
        <p:txBody>
          <a:bodyPr/>
          <a:lstStyle/>
          <a:p>
            <a:r>
              <a:rPr lang="en-US" dirty="0"/>
              <a:t>Suppose a spacecraft is at a fixed location in space some distance from a planet</a:t>
            </a:r>
            <a:r>
              <a:rPr lang="en-US" dirty="0" smtClean="0"/>
              <a:t>. A </a:t>
            </a:r>
            <a:r>
              <a:rPr lang="en-US" dirty="0"/>
              <a:t>satellite is </a:t>
            </a:r>
            <a:r>
              <a:rPr lang="en-US" dirty="0" smtClean="0"/>
              <a:t>orbiting the </a:t>
            </a:r>
            <a:r>
              <a:rPr lang="en-US" dirty="0"/>
              <a:t>planet in a circular orbit. We wish to </a:t>
            </a:r>
            <a:r>
              <a:rPr lang="en-US" dirty="0" smtClean="0"/>
              <a:t>compute </a:t>
            </a:r>
            <a:r>
              <a:rPr lang="en-US" dirty="0"/>
              <a:t>how much farther away the satellite will be from </a:t>
            </a:r>
            <a:r>
              <a:rPr lang="en-US" dirty="0" smtClean="0"/>
              <a:t>the spacecraft </a:t>
            </a:r>
            <a:r>
              <a:rPr lang="en-US" dirty="0"/>
              <a:t>when it has progressed q degrees along its orbital path.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884" y="3278909"/>
            <a:ext cx="6384769" cy="327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1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308</Words>
  <Application>Microsoft Office PowerPoint</Application>
  <PresentationFormat>Widescreen</PresentationFormat>
  <Paragraphs>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Using Functions</vt:lpstr>
      <vt:lpstr>Introduction</vt:lpstr>
      <vt:lpstr>Introduction</vt:lpstr>
      <vt:lpstr>Examples</vt:lpstr>
      <vt:lpstr>Parts of a function</vt:lpstr>
      <vt:lpstr>Functions and Modules</vt:lpstr>
      <vt:lpstr>Functions and Modules</vt:lpstr>
      <vt:lpstr>Standard Mathematical Functions</vt:lpstr>
      <vt:lpstr>Example : Orbiting Satellite</vt:lpstr>
      <vt:lpstr>Example : Orbiting Satellite</vt:lpstr>
      <vt:lpstr>Example : Orbiting Satellite</vt:lpstr>
      <vt:lpstr>time Functions</vt:lpstr>
      <vt:lpstr>Example</vt:lpstr>
      <vt:lpstr>Random Numbers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mojtaba aajami</dc:creator>
  <cp:lastModifiedBy>mojtaba aajami</cp:lastModifiedBy>
  <cp:revision>12</cp:revision>
  <dcterms:created xsi:type="dcterms:W3CDTF">2021-04-13T10:36:01Z</dcterms:created>
  <dcterms:modified xsi:type="dcterms:W3CDTF">2021-04-13T12:41:11Z</dcterms:modified>
</cp:coreProperties>
</file>