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4C9B-212D-4F0D-ABDE-3B9E4BA7105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177-C51F-458C-B04B-471DF46F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1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4C9B-212D-4F0D-ABDE-3B9E4BA7105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177-C51F-458C-B04B-471DF46F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4C9B-212D-4F0D-ABDE-3B9E4BA7105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177-C51F-458C-B04B-471DF46F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4C9B-212D-4F0D-ABDE-3B9E4BA7105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177-C51F-458C-B04B-471DF46F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2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4C9B-212D-4F0D-ABDE-3B9E4BA7105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177-C51F-458C-B04B-471DF46F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5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4C9B-212D-4F0D-ABDE-3B9E4BA7105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177-C51F-458C-B04B-471DF46F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4C9B-212D-4F0D-ABDE-3B9E4BA7105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177-C51F-458C-B04B-471DF46F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8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4C9B-212D-4F0D-ABDE-3B9E4BA7105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177-C51F-458C-B04B-471DF46F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1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4C9B-212D-4F0D-ABDE-3B9E4BA7105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177-C51F-458C-B04B-471DF46F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4C9B-212D-4F0D-ABDE-3B9E4BA7105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177-C51F-458C-B04B-471DF46F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4C9B-212D-4F0D-ABDE-3B9E4BA7105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4177-C51F-458C-B04B-471DF46F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1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34C9B-212D-4F0D-ABDE-3B9E4BA7105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4177-C51F-458C-B04B-471DF46F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41" y="1701732"/>
            <a:ext cx="6567266" cy="2306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43" y="544749"/>
            <a:ext cx="4980699" cy="60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201" y="238665"/>
            <a:ext cx="10515600" cy="83137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List Assignment and Equivalence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19" y="1054753"/>
            <a:ext cx="6420363" cy="58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5201" y="238665"/>
            <a:ext cx="10515600" cy="83137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List Assignment and Equivalence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454" y="1406451"/>
            <a:ext cx="5542334" cy="48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5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Slicing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73" y="1074312"/>
            <a:ext cx="5436454" cy="750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49" y="2276272"/>
            <a:ext cx="10272408" cy="43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211"/>
            <a:ext cx="10515600" cy="6368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5" y="1400811"/>
            <a:ext cx="6547606" cy="4017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81" y="978544"/>
            <a:ext cx="4725130" cy="54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483"/>
            <a:ext cx="10515600" cy="82164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List Element Removal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693"/>
            <a:ext cx="10515600" cy="4351338"/>
          </a:xfrm>
        </p:spPr>
        <p:txBody>
          <a:bodyPr/>
          <a:lstStyle/>
          <a:p>
            <a:r>
              <a:rPr lang="en-US" dirty="0"/>
              <a:t>We can use </a:t>
            </a:r>
            <a:r>
              <a:rPr lang="en-US" dirty="0">
                <a:solidFill>
                  <a:srgbClr val="00B0F0"/>
                </a:solidFill>
              </a:rPr>
              <a:t>del</a:t>
            </a:r>
            <a:r>
              <a:rPr lang="en-US" dirty="0"/>
              <a:t> </a:t>
            </a:r>
            <a:r>
              <a:rPr lang="en-US" dirty="0" smtClean="0"/>
              <a:t>to remove </a:t>
            </a:r>
            <a:r>
              <a:rPr lang="en-US" dirty="0"/>
              <a:t>a specific element from a list via its index.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192" y="2058530"/>
            <a:ext cx="4176080" cy="2001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0170"/>
            <a:ext cx="10662063" cy="2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9"/>
            <a:ext cx="10515600" cy="72437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Lists and </a:t>
            </a:r>
            <a:r>
              <a:rPr lang="en-US" b="1" dirty="0" smtClean="0">
                <a:solidFill>
                  <a:srgbClr val="FF0000"/>
                </a:solidFill>
              </a:rPr>
              <a:t>Functions :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82" y="1266753"/>
            <a:ext cx="5733207" cy="5231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39" y="1266753"/>
            <a:ext cx="4537835" cy="387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96" y="267850"/>
            <a:ext cx="10515600" cy="5881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Lists and Functions 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032" y="1011678"/>
            <a:ext cx="6014329" cy="56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List Methods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65" y="1444050"/>
            <a:ext cx="62007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64" y="3188072"/>
            <a:ext cx="631507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iro.medium.com/max/663/1*UMCAkyBvwv0DNv2aR4PN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65" y="5079021"/>
            <a:ext cx="63150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6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List Methods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28" y="1477794"/>
            <a:ext cx="63150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663/1*nqbuEtHfcjfZutlT6nSg1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28" y="3228773"/>
            <a:ext cx="63150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28" y="5114147"/>
            <a:ext cx="71628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2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45" y="10289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461"/>
            <a:ext cx="10753436" cy="51108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variables we have used to this point can bind to only one object at a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list is an object that holds </a:t>
            </a:r>
            <a:r>
              <a:rPr lang="en-US" sz="3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collection of </a:t>
            </a:r>
            <a:r>
              <a:rPr lang="en-US" sz="3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represents a sequence of data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list can hold any Python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list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not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</a:t>
            </a:r>
            <a:r>
              <a:rPr lang="en-US" sz="3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homogeneous.</a:t>
            </a:r>
            <a:endParaRPr lang="en-US" sz="3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464" y="219210"/>
            <a:ext cx="10515600" cy="71464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Summary of List Creation Techniques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7" y="933855"/>
            <a:ext cx="9873575" cy="57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475" y="1764052"/>
            <a:ext cx="4835353" cy="75747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545" y="10289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75" y="2631712"/>
            <a:ext cx="1401611" cy="702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45" y="3674207"/>
            <a:ext cx="9040905" cy="5837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45" y="4932660"/>
            <a:ext cx="8984415" cy="5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Indexing &amp; Accessing Value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7669"/>
            <a:ext cx="5467350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5316"/>
            <a:ext cx="8143875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1589376"/>
            <a:ext cx="19050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3176443"/>
            <a:ext cx="203835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75" y="4763510"/>
            <a:ext cx="1905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list is mutable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91" y="1684145"/>
            <a:ext cx="8559604" cy="2472218"/>
          </a:xfrm>
          <a:prstGeom prst="rect">
            <a:avLst/>
          </a:prstGeom>
        </p:spPr>
      </p:pic>
      <p:sp>
        <p:nvSpPr>
          <p:cNvPr id="7" name="Explosion 1 6"/>
          <p:cNvSpPr/>
          <p:nvPr/>
        </p:nvSpPr>
        <p:spPr>
          <a:xfrm>
            <a:off x="1200727" y="4701309"/>
            <a:ext cx="674255" cy="80356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45" y="4968091"/>
            <a:ext cx="6728432" cy="1672854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7281890" y="4377447"/>
            <a:ext cx="3116978" cy="1427071"/>
          </a:xfrm>
          <a:prstGeom prst="cloudCallou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String is not mutable</a:t>
            </a:r>
            <a:endParaRPr lang="en-US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List Traversal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9" y="1655932"/>
            <a:ext cx="7573567" cy="1077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9" y="3368000"/>
            <a:ext cx="8111014" cy="1028902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8161506" y="2118553"/>
            <a:ext cx="3920247" cy="1907736"/>
          </a:xfrm>
          <a:prstGeom prst="cloudCallou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function 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chemeClr val="tx1"/>
                </a:solidFill>
              </a:rPr>
              <a:t> returns </a:t>
            </a:r>
            <a:r>
              <a:rPr lang="en-US" b="1" dirty="0" smtClean="0">
                <a:solidFill>
                  <a:schemeClr val="tx1"/>
                </a:solidFill>
              </a:rPr>
              <a:t>number </a:t>
            </a:r>
            <a:r>
              <a:rPr lang="en-US" b="1" dirty="0">
                <a:solidFill>
                  <a:schemeClr val="tx1"/>
                </a:solidFill>
              </a:rPr>
              <a:t>of elements in a 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49" y="4945612"/>
            <a:ext cx="7196912" cy="1401473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8583216" y="5123438"/>
            <a:ext cx="2331218" cy="904672"/>
          </a:xfrm>
          <a:prstGeom prst="leftArrow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Reverse traverse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Building Lists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02" y="1345069"/>
            <a:ext cx="5531962" cy="1725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3705"/>
            <a:ext cx="5666043" cy="1621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822" y="1040860"/>
            <a:ext cx="1520072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986" y="1716595"/>
            <a:ext cx="1635593" cy="470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822" y="2775471"/>
            <a:ext cx="3480244" cy="4443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7434" y="3421890"/>
            <a:ext cx="4391019" cy="385207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33464" y="1269460"/>
            <a:ext cx="429638" cy="493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33464" y="3560367"/>
            <a:ext cx="429638" cy="493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187796" y="996165"/>
            <a:ext cx="429638" cy="493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933" y="4464638"/>
            <a:ext cx="1520072" cy="4572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187796" y="4358693"/>
            <a:ext cx="429638" cy="493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8748" y="5052060"/>
            <a:ext cx="1358257" cy="44702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54647" y="1040860"/>
            <a:ext cx="6040417" cy="22842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4647" y="3463294"/>
            <a:ext cx="6489344" cy="22842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13643" y="861837"/>
            <a:ext cx="5023710" cy="30480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13643" y="4053826"/>
            <a:ext cx="4186392" cy="24161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6963" y="5499081"/>
            <a:ext cx="2269080" cy="8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06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0" y="1062996"/>
            <a:ext cx="6769418" cy="130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3821"/>
            <a:ext cx="6681280" cy="4090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220" y="3893480"/>
            <a:ext cx="3563137" cy="25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64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List Membership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We can use the Python </a:t>
            </a:r>
            <a:r>
              <a:rPr lang="en-US" sz="3600" dirty="0">
                <a:solidFill>
                  <a:srgbClr val="00B0F0"/>
                </a:solidFill>
              </a:rPr>
              <a:t>in</a:t>
            </a:r>
            <a:r>
              <a:rPr lang="en-US" sz="3600" dirty="0"/>
              <a:t> operator to determine if an object is an element in a </a:t>
            </a:r>
            <a:r>
              <a:rPr lang="en-US" sz="3600" dirty="0" smtClean="0"/>
              <a:t>list.</a:t>
            </a:r>
          </a:p>
          <a:p>
            <a:r>
              <a:rPr lang="en-US" sz="3600" dirty="0"/>
              <a:t>If </a:t>
            </a:r>
            <a:r>
              <a:rPr lang="en-US" sz="3600" dirty="0" err="1">
                <a:solidFill>
                  <a:srgbClr val="00B050"/>
                </a:solidFill>
              </a:rPr>
              <a:t>lst</a:t>
            </a:r>
            <a:r>
              <a:rPr lang="en-US" sz="3600" dirty="0"/>
              <a:t> is a list, the </a:t>
            </a:r>
            <a:r>
              <a:rPr lang="en-US" sz="3600" dirty="0" smtClean="0"/>
              <a:t>expression </a:t>
            </a:r>
            <a:r>
              <a:rPr lang="en-US" sz="3600" dirty="0" smtClean="0">
                <a:solidFill>
                  <a:srgbClr val="00B0F0"/>
                </a:solidFill>
              </a:rPr>
              <a:t>x </a:t>
            </a:r>
            <a:r>
              <a:rPr lang="en-US" sz="3600" dirty="0">
                <a:solidFill>
                  <a:srgbClr val="00B0F0"/>
                </a:solidFill>
              </a:rPr>
              <a:t>in </a:t>
            </a:r>
            <a:r>
              <a:rPr lang="en-US" sz="3600" dirty="0" err="1">
                <a:solidFill>
                  <a:srgbClr val="00B0F0"/>
                </a:solidFill>
              </a:rPr>
              <a:t>lst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/>
              <a:t>evaluates to </a:t>
            </a:r>
            <a:r>
              <a:rPr lang="en-US" sz="3600" dirty="0">
                <a:solidFill>
                  <a:srgbClr val="00B0F0"/>
                </a:solidFill>
              </a:rPr>
              <a:t>True</a:t>
            </a:r>
            <a:r>
              <a:rPr lang="en-US" sz="3600" dirty="0"/>
              <a:t> if x in an element in </a:t>
            </a:r>
            <a:r>
              <a:rPr lang="en-US" sz="3600" dirty="0" err="1"/>
              <a:t>lst</a:t>
            </a:r>
            <a:r>
              <a:rPr lang="en-US" sz="3600" dirty="0"/>
              <a:t>; otherwise, the expression is </a:t>
            </a:r>
            <a:r>
              <a:rPr lang="en-US" sz="3600" dirty="0">
                <a:solidFill>
                  <a:srgbClr val="00B0F0"/>
                </a:solidFill>
              </a:rPr>
              <a:t>False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Similarly</a:t>
            </a:r>
            <a:r>
              <a:rPr lang="en-US" sz="3600" dirty="0" smtClean="0"/>
              <a:t>, the </a:t>
            </a:r>
            <a:r>
              <a:rPr lang="en-US" sz="3600" dirty="0"/>
              <a:t>expression </a:t>
            </a:r>
            <a:r>
              <a:rPr lang="en-US" sz="3600" dirty="0">
                <a:solidFill>
                  <a:srgbClr val="00B0F0"/>
                </a:solidFill>
              </a:rPr>
              <a:t>x not in </a:t>
            </a:r>
            <a:r>
              <a:rPr lang="en-US" sz="3600" dirty="0" err="1">
                <a:solidFill>
                  <a:srgbClr val="00B0F0"/>
                </a:solidFill>
              </a:rPr>
              <a:t>lst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/>
              <a:t>evaluates to </a:t>
            </a:r>
            <a:r>
              <a:rPr lang="en-US" sz="3600" dirty="0">
                <a:solidFill>
                  <a:srgbClr val="00B0F0"/>
                </a:solidFill>
              </a:rPr>
              <a:t>True</a:t>
            </a:r>
            <a:r>
              <a:rPr lang="en-US" sz="3600" dirty="0"/>
              <a:t> if x is not an element in </a:t>
            </a:r>
            <a:r>
              <a:rPr lang="en-US" sz="3600" dirty="0" err="1"/>
              <a:t>lst</a:t>
            </a:r>
            <a:r>
              <a:rPr lang="en-US" sz="3600" dirty="0"/>
              <a:t>; otherwise, the expression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00B0F0"/>
                </a:solidFill>
              </a:rPr>
              <a:t>False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83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212</Words>
  <Application>Microsoft Office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Tahoma</vt:lpstr>
      <vt:lpstr>Office Theme</vt:lpstr>
      <vt:lpstr>Lists</vt:lpstr>
      <vt:lpstr>Introduction</vt:lpstr>
      <vt:lpstr>Introduction</vt:lpstr>
      <vt:lpstr>Indexing &amp; Accessing Value</vt:lpstr>
      <vt:lpstr>list is mutable</vt:lpstr>
      <vt:lpstr>List Traversal</vt:lpstr>
      <vt:lpstr>Building Lists</vt:lpstr>
      <vt:lpstr>Example</vt:lpstr>
      <vt:lpstr>List Membership</vt:lpstr>
      <vt:lpstr>Example</vt:lpstr>
      <vt:lpstr>List Assignment and Equivalence</vt:lpstr>
      <vt:lpstr>List Assignment and Equivalence</vt:lpstr>
      <vt:lpstr>Slicing</vt:lpstr>
      <vt:lpstr>Example</vt:lpstr>
      <vt:lpstr>List Element Removal</vt:lpstr>
      <vt:lpstr>Lists and Functions : Example</vt:lpstr>
      <vt:lpstr>Lists and Functions : Example</vt:lpstr>
      <vt:lpstr>List Methods</vt:lpstr>
      <vt:lpstr>List Methods</vt:lpstr>
      <vt:lpstr>Summary of List Creation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mojtaba aajami</dc:creator>
  <cp:lastModifiedBy>mojtaba aajami</cp:lastModifiedBy>
  <cp:revision>13</cp:revision>
  <dcterms:created xsi:type="dcterms:W3CDTF">2021-04-30T02:56:58Z</dcterms:created>
  <dcterms:modified xsi:type="dcterms:W3CDTF">2021-04-30T05:20:51Z</dcterms:modified>
</cp:coreProperties>
</file>