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90%D0%BF%D0%B0%D1%80%D0%B0%D1%82%D0%BD%D0%B5_%D0%B7%D0%B0%D0%B1%D0%B5%D0%B7%D0%BF%D0%B5%D1%87%D0%B5%D0%BD%D0%BD%D1%8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uk.wikipedia.org/wiki/%D0%92%D0%B1%D1%83%D0%B4%D0%BE%D0%B2%D0%B0%D0%BD%D0%B0_%D1%81%D0%B8%D1%81%D1%82%D0%B5%D0%BC%D0%B0#cite_note-2" TargetMode="External"/><Relationship Id="rId5" Type="http://schemas.openxmlformats.org/officeDocument/2006/relationships/hyperlink" Target="https://uk.wikipedia.org/wiki/%D0%92%D0%B1%D1%83%D0%B4%D0%BE%D0%B2%D0%B0%D0%BD%D0%B0_%D1%81%D0%B8%D1%81%D1%82%D0%B5%D0%BC%D0%B0#cite_note-barr-glossary-1" TargetMode="External"/><Relationship Id="rId4" Type="http://schemas.openxmlformats.org/officeDocument/2006/relationships/hyperlink" Target="https://uk.wikipedia.org/wiki/%D0%9A%D0%BE%D0%BC%D0%BF'%D1%8E%D1%82%D0%B5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Сучасні професії та напрямки у галузі розробки програмного забезпечення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Н. </a:t>
            </a:r>
            <a:r>
              <a:rPr lang="uk-UA" dirty="0" err="1" smtClean="0"/>
              <a:t>Кіящук</a:t>
            </a:r>
            <a:r>
              <a:rPr lang="uk-UA" dirty="0" smtClean="0"/>
              <a:t>, заключне заняття теми «алгоритми і програми», 9 клас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441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Під </a:t>
            </a:r>
            <a:r>
              <a:rPr lang="en-US" dirty="0" err="1" smtClean="0"/>
              <a:t>Ios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239796"/>
            <a:ext cx="5105400" cy="2362783"/>
          </a:xfrm>
          <a:prstGeom prst="rect">
            <a:avLst/>
          </a:prstGeom>
        </p:spPr>
      </p:pic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Під </a:t>
            </a:r>
            <a:r>
              <a:rPr lang="en-US" dirty="0" smtClean="0"/>
              <a:t>android</a:t>
            </a:r>
            <a:endParaRPr lang="uk-UA" dirty="0"/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41133" y="3051175"/>
            <a:ext cx="3767534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00068" y="2214694"/>
            <a:ext cx="6456930" cy="39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development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77706" y="1875418"/>
            <a:ext cx="5878859" cy="40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Веб-розробка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4" y="2449902"/>
            <a:ext cx="2849271" cy="3467819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15"/>
          </p:nvPr>
        </p:nvSpPr>
        <p:spPr>
          <a:xfrm>
            <a:off x="913774" y="2579299"/>
            <a:ext cx="2726901" cy="3211902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07" y="2449902"/>
            <a:ext cx="2587518" cy="3610333"/>
          </a:xfrm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16"/>
          </p:nvPr>
        </p:nvSpPr>
        <p:spPr>
          <a:xfrm>
            <a:off x="4441349" y="2579299"/>
            <a:ext cx="2416652" cy="321190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Місце для тексту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70" y="3010619"/>
            <a:ext cx="4443924" cy="2704560"/>
          </a:xfrm>
          <a:prstGeom prst="rect">
            <a:avLst/>
          </a:prstGeom>
        </p:spPr>
      </p:pic>
      <p:sp>
        <p:nvSpPr>
          <p:cNvPr id="8" name="Місце для тексту 7"/>
          <p:cNvSpPr>
            <a:spLocks noGrp="1"/>
          </p:cNvSpPr>
          <p:nvPr>
            <p:ph type="body" sz="half" idx="17"/>
          </p:nvPr>
        </p:nvSpPr>
        <p:spPr>
          <a:xfrm>
            <a:off x="7316383" y="2579299"/>
            <a:ext cx="3961843" cy="3211901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463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/>
              <a:t>/ </a:t>
            </a:r>
            <a:r>
              <a:rPr lang="en-US" dirty="0" err="1" smtClean="0"/>
              <a:t>ux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UI/UX </a:t>
            </a:r>
            <a:r>
              <a:rPr lang="uk-UA" dirty="0" err="1" smtClean="0"/>
              <a:t>ди</a:t>
            </a:r>
            <a:r>
              <a:rPr lang="ru-RU" dirty="0" err="1" smtClean="0"/>
              <a:t>зайнери</a:t>
            </a:r>
            <a:r>
              <a:rPr lang="ru-RU" dirty="0" smtClean="0"/>
              <a:t> </a:t>
            </a:r>
            <a:r>
              <a:rPr lang="ru-RU" dirty="0" err="1" smtClean="0"/>
              <a:t>проєктують</a:t>
            </a:r>
            <a:r>
              <a:rPr lang="ru-RU" dirty="0" smtClean="0"/>
              <a:t> </a:t>
            </a:r>
            <a:r>
              <a:rPr lang="ru-RU" dirty="0" err="1" smtClean="0"/>
              <a:t>інтерфейси</a:t>
            </a:r>
            <a:r>
              <a:rPr lang="ru-RU" dirty="0" smtClean="0"/>
              <a:t>.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професіоналізму</a:t>
            </a:r>
            <a:r>
              <a:rPr lang="ru-RU" dirty="0" smtClean="0"/>
              <a:t> буде </a:t>
            </a:r>
            <a:r>
              <a:rPr lang="ru-RU" dirty="0" err="1" smtClean="0"/>
              <a:t>залежати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зовнішній</a:t>
            </a:r>
            <a:r>
              <a:rPr lang="ru-RU" dirty="0" smtClean="0"/>
              <a:t> </a:t>
            </a:r>
            <a:r>
              <a:rPr lang="ru-RU" dirty="0" err="1" smtClean="0"/>
              <a:t>вигляд</a:t>
            </a:r>
            <a:r>
              <a:rPr lang="ru-RU" dirty="0" smtClean="0"/>
              <a:t> </a:t>
            </a:r>
            <a:r>
              <a:rPr lang="ru-RU" dirty="0"/>
              <a:t>сайта, </a:t>
            </a:r>
            <a:r>
              <a:rPr lang="ru-RU" dirty="0" smtClean="0"/>
              <a:t>але і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конверсія</a:t>
            </a:r>
            <a:r>
              <a:rPr lang="ru-RU" dirty="0" smtClean="0"/>
              <a:t> —  </a:t>
            </a:r>
            <a:r>
              <a:rPr lang="ru-RU" dirty="0" err="1" smtClean="0"/>
              <a:t>користувачу</a:t>
            </a:r>
            <a:r>
              <a:rPr lang="ru-RU" dirty="0" smtClean="0"/>
              <a:t> </a:t>
            </a:r>
            <a:r>
              <a:rPr lang="ru-RU" dirty="0" err="1" smtClean="0"/>
              <a:t>приємно</a:t>
            </a:r>
            <a:r>
              <a:rPr lang="ru-RU" dirty="0" smtClean="0"/>
              <a:t> </a:t>
            </a:r>
            <a:r>
              <a:rPr lang="ru-RU" dirty="0" err="1" smtClean="0"/>
              <a:t>знаходитись</a:t>
            </a:r>
            <a:r>
              <a:rPr lang="ru-RU" dirty="0" smtClean="0"/>
              <a:t> на </a:t>
            </a:r>
            <a:r>
              <a:rPr lang="ru-RU" dirty="0" err="1" smtClean="0"/>
              <a:t>якісно</a:t>
            </a:r>
            <a:r>
              <a:rPr lang="ru-RU" dirty="0" smtClean="0"/>
              <a:t> </a:t>
            </a:r>
            <a:r>
              <a:rPr lang="ru-RU" dirty="0" err="1" smtClean="0"/>
              <a:t>виконаному</a:t>
            </a:r>
            <a:r>
              <a:rPr lang="ru-RU" dirty="0" smtClean="0"/>
              <a:t> </a:t>
            </a:r>
            <a:r>
              <a:rPr lang="ru-RU" dirty="0" err="1" smtClean="0"/>
              <a:t>ресурсі</a:t>
            </a:r>
            <a:r>
              <a:rPr lang="ru-RU" dirty="0" smtClean="0"/>
              <a:t> і </a:t>
            </a:r>
            <a:r>
              <a:rPr lang="ru-RU" dirty="0" err="1" smtClean="0"/>
              <a:t>виконувати</a:t>
            </a:r>
            <a:r>
              <a:rPr lang="ru-RU" dirty="0" smtClean="0"/>
              <a:t> на </a:t>
            </a:r>
            <a:r>
              <a:rPr lang="ru-RU" dirty="0" err="1" smtClean="0"/>
              <a:t>ньому</a:t>
            </a:r>
            <a:r>
              <a:rPr lang="ru-RU" dirty="0" smtClean="0"/>
              <a:t> </a:t>
            </a:r>
            <a:r>
              <a:rPr lang="ru-RU" dirty="0" err="1" smtClean="0"/>
              <a:t>потрібні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підписувати</a:t>
            </a:r>
            <a:r>
              <a:rPr lang="uk-UA" dirty="0"/>
              <a:t>С</a:t>
            </a:r>
            <a:r>
              <a:rPr lang="ru-RU" dirty="0" smtClean="0"/>
              <a:t>ь </a:t>
            </a:r>
            <a:r>
              <a:rPr lang="ru-RU" dirty="0" smtClean="0"/>
              <a:t>на </a:t>
            </a:r>
            <a:r>
              <a:rPr lang="ru-RU" dirty="0" err="1" smtClean="0"/>
              <a:t>розсилки</a:t>
            </a:r>
            <a:r>
              <a:rPr lang="ru-RU" dirty="0" smtClean="0"/>
              <a:t>, </a:t>
            </a:r>
            <a:r>
              <a:rPr lang="ru-RU" dirty="0" err="1" smtClean="0"/>
              <a:t>здійСнювати</a:t>
            </a:r>
            <a:r>
              <a:rPr lang="ru-RU" dirty="0" smtClean="0"/>
              <a:t> </a:t>
            </a:r>
            <a:r>
              <a:rPr lang="ru-RU" dirty="0" smtClean="0"/>
              <a:t>покупки, </a:t>
            </a:r>
            <a:r>
              <a:rPr lang="ru-RU" dirty="0" err="1" smtClean="0"/>
              <a:t>спілкуватись</a:t>
            </a:r>
            <a:r>
              <a:rPr lang="ru-RU" dirty="0" smtClean="0"/>
              <a:t> </a:t>
            </a:r>
            <a:r>
              <a:rPr lang="ru-RU" dirty="0" smtClean="0"/>
              <a:t>у чатах і на форумах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1487108"/>
            <a:ext cx="6199187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Хто такий </a:t>
            </a:r>
            <a:r>
              <a:rPr lang="en-US" b="1" dirty="0"/>
              <a:t>UX/UI </a:t>
            </a:r>
            <a:r>
              <a:rPr lang="uk-UA" b="1" dirty="0"/>
              <a:t>дизайнер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>
          <a:xfrm>
            <a:off x="913774" y="1777042"/>
            <a:ext cx="10363826" cy="401415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UI/UX </a:t>
            </a:r>
            <a:r>
              <a:rPr lang="uk-UA" b="1" dirty="0"/>
              <a:t>дизайнер</a:t>
            </a:r>
            <a:r>
              <a:rPr lang="uk-UA" dirty="0"/>
              <a:t> — це креативний фахівець, який проектує призначені для користувача інтерфейси. </a:t>
            </a:r>
            <a:r>
              <a:rPr lang="en-US" dirty="0"/>
              <a:t>UI </a:t>
            </a:r>
            <a:r>
              <a:rPr lang="uk-UA" dirty="0"/>
              <a:t>і </a:t>
            </a:r>
            <a:r>
              <a:rPr lang="en-US" dirty="0"/>
              <a:t>UX — </a:t>
            </a:r>
            <a:r>
              <a:rPr lang="uk-UA" dirty="0"/>
              <a:t>це два різних сторони дизайну, але частіше за все завдання по обох напрямках тісно пов’язані між собою, а тому їх робить один універсальний фахівець.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Така професія має довгу історію. Будь-яке налаштування зовнішнього вигляду товару (упаковка, ергономічність, зовнішня реклама) можна назвати </a:t>
            </a:r>
            <a:r>
              <a:rPr lang="en-US" dirty="0"/>
              <a:t>UI/UX-</a:t>
            </a:r>
            <a:r>
              <a:rPr lang="uk-UA" dirty="0"/>
              <a:t>дизайном, адже з його допомогою кінцевий продукт стає зручним для покупця. Різниця тільки в одному — сучасні </a:t>
            </a:r>
            <a:r>
              <a:rPr lang="en-US" dirty="0"/>
              <a:t>UI/UX </a:t>
            </a:r>
            <a:r>
              <a:rPr lang="uk-UA" dirty="0"/>
              <a:t>дизайнери використовують сучасні інструменти.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Як правило, </a:t>
            </a:r>
            <a:r>
              <a:rPr lang="en-US" dirty="0"/>
              <a:t>UI-</a:t>
            </a:r>
            <a:r>
              <a:rPr lang="uk-UA" dirty="0"/>
              <a:t>дизайнер працює в дуеті з </a:t>
            </a:r>
            <a:r>
              <a:rPr lang="en-US" dirty="0"/>
              <a:t>UX-</a:t>
            </a:r>
            <a:r>
              <a:rPr lang="uk-UA" dirty="0" err="1"/>
              <a:t>ом</a:t>
            </a:r>
            <a:r>
              <a:rPr lang="uk-UA" dirty="0"/>
              <a:t>, але за останніми тенденціями обов’язки обох співробітників стала виконувати одна людина —</a:t>
            </a:r>
            <a:r>
              <a:rPr lang="uk-UA" b="1" dirty="0"/>
              <a:t> </a:t>
            </a:r>
            <a:r>
              <a:rPr lang="en-US" b="1" dirty="0"/>
              <a:t>UI/UX </a:t>
            </a:r>
            <a:r>
              <a:rPr lang="uk-UA" b="1" dirty="0"/>
              <a:t>дизайнер.</a:t>
            </a:r>
            <a:endParaRPr lang="uk-UA" dirty="0"/>
          </a:p>
          <a:p>
            <a:r>
              <a:rPr lang="en-US" b="1" dirty="0"/>
              <a:t>UI ( «User Interface») — «</a:t>
            </a:r>
            <a:r>
              <a:rPr lang="uk-UA" b="1" dirty="0"/>
              <a:t>призначений для користувача інтерфейс», а </a:t>
            </a:r>
            <a:r>
              <a:rPr lang="en-US" b="1" dirty="0"/>
              <a:t>UX («user experience») – </a:t>
            </a:r>
            <a:r>
              <a:rPr lang="uk-UA" b="1" dirty="0"/>
              <a:t>це «досвід користувача»</a:t>
            </a:r>
            <a:r>
              <a:rPr lang="uk-UA" dirty="0"/>
              <a:t>. </a:t>
            </a:r>
            <a:r>
              <a:rPr lang="en-US" dirty="0"/>
              <a:t>UI-</a:t>
            </a:r>
            <a:r>
              <a:rPr lang="uk-UA" dirty="0"/>
              <a:t>дизайнер відповідає за візуалізацію додатку, роблячи його зручним і функціональним. Щоб продукт з комфортом візуально сприймався користувачем, фахівець </a:t>
            </a:r>
            <a:r>
              <a:rPr lang="en-US" dirty="0"/>
              <a:t>UI </a:t>
            </a:r>
            <a:r>
              <a:rPr lang="uk-UA" dirty="0"/>
              <a:t>відповідає за підбір форм, кольорів та інших параметрів. Що стосується </a:t>
            </a:r>
            <a:r>
              <a:rPr lang="en-US" dirty="0"/>
              <a:t>UX-</a:t>
            </a:r>
            <a:r>
              <a:rPr lang="uk-UA" dirty="0"/>
              <a:t>дизайнера, він більшою мірою відповідальний за функціональність дизайну. У підсумку: додатком легко і зручно користуватися.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9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uk-UA" dirty="0"/>
              <a:t>низка практик, призначених для пожвавлення взаємодії розробників із фахівцями інформаційно-технологічного обслуговування та зближення їхніх робочих процесів одне з одним.</a:t>
            </a:r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1070457"/>
            <a:ext cx="6199187" cy="42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Хто такі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uk-UA" dirty="0"/>
              <a:t>фахівці?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>
          <a:xfrm>
            <a:off x="913774" y="1708030"/>
            <a:ext cx="10363826" cy="40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uk-UA" dirty="0"/>
              <a:t>інженери – це фахівці, які розбираються з усіма можливими процесами циклу розробки й експлуатації. До них відносяться: розробка, тестування, архітектура продукту, оцінка ризиків захисту, різні способи автоматизації, підтримка продукту як до, так і після випуску. Більш того, фахівець розуміє, як працюють обидві команди розробників і експлуататорів.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uk-UA" dirty="0"/>
              <a:t>умовно ділиться на кілька </a:t>
            </a:r>
            <a:r>
              <a:rPr lang="uk-UA" dirty="0" err="1"/>
              <a:t>субролей</a:t>
            </a:r>
            <a:r>
              <a:rPr lang="uk-UA" dirty="0"/>
              <a:t>:</a:t>
            </a:r>
          </a:p>
          <a:p>
            <a:r>
              <a:rPr lang="en-US" dirty="0"/>
              <a:t>Build Engineer – </a:t>
            </a:r>
            <a:r>
              <a:rPr lang="uk-UA" dirty="0"/>
              <a:t>професіонал, який відповідає не тільки за збірку коду, але і за розбір конфліктів і підтягування різних </a:t>
            </a:r>
            <a:r>
              <a:rPr lang="uk-UA" dirty="0" err="1"/>
              <a:t>залежностей</a:t>
            </a:r>
            <a:r>
              <a:rPr lang="uk-UA" dirty="0"/>
              <a:t>;</a:t>
            </a:r>
          </a:p>
          <a:p>
            <a:r>
              <a:rPr lang="en-US" dirty="0"/>
              <a:t>Release Engineer – </a:t>
            </a:r>
            <a:r>
              <a:rPr lang="uk-UA" dirty="0"/>
              <a:t>людина, яка відповідає за доставлення коду від команди розробників в </a:t>
            </a:r>
            <a:r>
              <a:rPr lang="uk-UA" dirty="0" err="1"/>
              <a:t>продакшн</a:t>
            </a:r>
            <a:r>
              <a:rPr lang="uk-UA" dirty="0"/>
              <a:t>, за фінальну гілку для тестування та ін.</a:t>
            </a:r>
          </a:p>
          <a:p>
            <a:r>
              <a:rPr lang="en-US" dirty="0"/>
              <a:t>Automation Engineer – </a:t>
            </a:r>
            <a:r>
              <a:rPr lang="uk-UA" dirty="0"/>
              <a:t>фахівець, який працює над автоматизацією всіх продуктів.</a:t>
            </a:r>
          </a:p>
          <a:p>
            <a:r>
              <a:rPr lang="en-US" dirty="0"/>
              <a:t>Security Engineer – </a:t>
            </a:r>
            <a:r>
              <a:rPr lang="uk-UA" dirty="0"/>
              <a:t>людина, яка відповідає за коректність тестів з безпеки, перебування слабких місць в компонентах продукту.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773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5996"/>
          </a:xfrm>
        </p:spPr>
        <p:txBody>
          <a:bodyPr>
            <a:normAutofit fontScale="90000"/>
          </a:bodyPr>
          <a:lstStyle/>
          <a:p>
            <a:r>
              <a:rPr lang="en-US" dirty="0"/>
              <a:t>QA Automation</a:t>
            </a:r>
            <a:br>
              <a:rPr lang="en-US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>
          <a:xfrm>
            <a:off x="913774" y="1604514"/>
            <a:ext cx="10363826" cy="4186685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Напрям</a:t>
            </a:r>
            <a:r>
              <a:rPr lang="ru-RU" dirty="0"/>
              <a:t> QA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започатковано</a:t>
            </a:r>
            <a:r>
              <a:rPr lang="ru-RU" dirty="0"/>
              <a:t> </a:t>
            </a:r>
            <a:r>
              <a:rPr lang="ru-RU" dirty="0" err="1"/>
              <a:t>доволі</a:t>
            </a:r>
            <a:r>
              <a:rPr lang="ru-RU" dirty="0"/>
              <a:t> давно, коли </a:t>
            </a:r>
            <a:r>
              <a:rPr lang="ru-RU" dirty="0" err="1"/>
              <a:t>програми</a:t>
            </a:r>
            <a:r>
              <a:rPr lang="ru-RU" dirty="0"/>
              <a:t> та </a:t>
            </a:r>
            <a:r>
              <a:rPr lang="ru-RU" dirty="0" err="1"/>
              <a:t>додатки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записані</a:t>
            </a:r>
            <a:r>
              <a:rPr lang="ru-RU" dirty="0"/>
              <a:t> на дискетах, а в ІТ </a:t>
            </a:r>
            <a:r>
              <a:rPr lang="ru-RU" dirty="0" err="1"/>
              <a:t>працювали</a:t>
            </a:r>
            <a:r>
              <a:rPr lang="ru-RU" dirty="0"/>
              <a:t>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розробники</a:t>
            </a:r>
            <a:r>
              <a:rPr lang="ru-RU" dirty="0"/>
              <a:t>. </a:t>
            </a:r>
            <a:r>
              <a:rPr lang="ru-RU" dirty="0" err="1"/>
              <a:t>Компанія</a:t>
            </a:r>
            <a:r>
              <a:rPr lang="ru-RU" dirty="0"/>
              <a:t> </a:t>
            </a:r>
            <a:r>
              <a:rPr lang="ru-RU" dirty="0" err="1"/>
              <a:t>Compaq</a:t>
            </a:r>
            <a:r>
              <a:rPr lang="ru-RU" dirty="0"/>
              <a:t> </a:t>
            </a:r>
            <a:r>
              <a:rPr lang="ru-RU" dirty="0" err="1"/>
              <a:t>випустила</a:t>
            </a:r>
            <a:r>
              <a:rPr lang="ru-RU" dirty="0"/>
              <a:t> </a:t>
            </a:r>
            <a:r>
              <a:rPr lang="ru-RU" dirty="0" err="1"/>
              <a:t>черговий</a:t>
            </a:r>
            <a:r>
              <a:rPr lang="ru-RU" dirty="0"/>
              <a:t> продукт, але через </a:t>
            </a:r>
            <a:r>
              <a:rPr lang="ru-RU" dirty="0" err="1"/>
              <a:t>деякий</a:t>
            </a:r>
            <a:r>
              <a:rPr lang="ru-RU" dirty="0"/>
              <a:t> час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виявили</a:t>
            </a:r>
            <a:r>
              <a:rPr lang="ru-RU" dirty="0"/>
              <a:t> </a:t>
            </a:r>
            <a:r>
              <a:rPr lang="ru-RU" dirty="0" err="1"/>
              <a:t>несправний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. </a:t>
            </a:r>
            <a:r>
              <a:rPr lang="ru-RU" dirty="0" err="1"/>
              <a:t>Девелопери</a:t>
            </a:r>
            <a:r>
              <a:rPr lang="ru-RU" dirty="0"/>
              <a:t> </a:t>
            </a:r>
            <a:r>
              <a:rPr lang="ru-RU" dirty="0" err="1"/>
              <a:t>переглянули</a:t>
            </a:r>
            <a:r>
              <a:rPr lang="ru-RU" dirty="0"/>
              <a:t> код та </a:t>
            </a:r>
            <a:r>
              <a:rPr lang="ru-RU" dirty="0" err="1"/>
              <a:t>зрозуміли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припустилися</a:t>
            </a:r>
            <a:r>
              <a:rPr lang="ru-RU" dirty="0"/>
              <a:t> </a:t>
            </a:r>
            <a:r>
              <a:rPr lang="ru-RU" dirty="0" err="1"/>
              <a:t>суттєвої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та </a:t>
            </a:r>
            <a:r>
              <a:rPr lang="ru-RU" dirty="0" err="1"/>
              <a:t>вчасно</a:t>
            </a:r>
            <a:r>
              <a:rPr lang="ru-RU" dirty="0"/>
              <a:t> не </a:t>
            </a:r>
            <a:r>
              <a:rPr lang="ru-RU" dirty="0" err="1"/>
              <a:t>зауважили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баг.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спричинило</a:t>
            </a:r>
            <a:r>
              <a:rPr lang="ru-RU" dirty="0"/>
              <a:t> </a:t>
            </a:r>
            <a:r>
              <a:rPr lang="ru-RU" dirty="0" err="1"/>
              <a:t>неабиякі</a:t>
            </a:r>
            <a:r>
              <a:rPr lang="ru-RU" dirty="0"/>
              <a:t> </a:t>
            </a:r>
            <a:r>
              <a:rPr lang="ru-RU" dirty="0" err="1"/>
              <a:t>збитки</a:t>
            </a:r>
            <a:r>
              <a:rPr lang="ru-RU" dirty="0"/>
              <a:t> для </a:t>
            </a:r>
            <a:r>
              <a:rPr lang="ru-RU" dirty="0" err="1"/>
              <a:t>компанії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весь наклад дискет </a:t>
            </a:r>
            <a:r>
              <a:rPr lang="ru-RU" dirty="0" err="1"/>
              <a:t>довелося</a:t>
            </a:r>
            <a:r>
              <a:rPr lang="ru-RU" dirty="0"/>
              <a:t> </a:t>
            </a:r>
            <a:r>
              <a:rPr lang="ru-RU" dirty="0" err="1"/>
              <a:t>перевипускати</a:t>
            </a:r>
            <a:r>
              <a:rPr lang="ru-RU" dirty="0"/>
              <a:t>. </a:t>
            </a:r>
            <a:r>
              <a:rPr lang="ru-RU" dirty="0" err="1"/>
              <a:t>Подібний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 не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поодиноким</a:t>
            </a:r>
            <a:r>
              <a:rPr lang="ru-RU" dirty="0"/>
              <a:t> у </a:t>
            </a:r>
            <a:r>
              <a:rPr lang="ru-RU" dirty="0" err="1"/>
              <a:t>масштабі</a:t>
            </a:r>
            <a:r>
              <a:rPr lang="ru-RU" dirty="0"/>
              <a:t> </a:t>
            </a:r>
            <a:r>
              <a:rPr lang="ru-RU" dirty="0" err="1"/>
              <a:t>індустрії</a:t>
            </a:r>
            <a:r>
              <a:rPr lang="ru-RU" dirty="0"/>
              <a:t>, тому </a:t>
            </a:r>
            <a:r>
              <a:rPr lang="ru-RU" dirty="0" err="1"/>
              <a:t>невдовзі</a:t>
            </a:r>
            <a:r>
              <a:rPr lang="ru-RU" dirty="0"/>
              <a:t> </a:t>
            </a:r>
            <a:r>
              <a:rPr lang="ru-RU" dirty="0" err="1"/>
              <a:t>виник</a:t>
            </a:r>
            <a:r>
              <a:rPr lang="ru-RU" dirty="0"/>
              <a:t> </a:t>
            </a:r>
            <a:r>
              <a:rPr lang="ru-RU" dirty="0" err="1"/>
              <a:t>напрям</a:t>
            </a:r>
            <a:r>
              <a:rPr lang="ru-RU" dirty="0"/>
              <a:t> QA.</a:t>
            </a:r>
          </a:p>
          <a:p>
            <a:pPr fontAlgn="base"/>
            <a:r>
              <a:rPr lang="uk-UA" dirty="0"/>
              <a:t>Прямий обов’язок </a:t>
            </a:r>
            <a:r>
              <a:rPr lang="en-US" dirty="0"/>
              <a:t>QA </a:t>
            </a:r>
            <a:r>
              <a:rPr lang="uk-UA" dirty="0"/>
              <a:t>спеціаліста – знаходити дефекти через порівняння очікуваного та отриманого результатів.</a:t>
            </a:r>
          </a:p>
          <a:p>
            <a:pPr fontAlgn="base"/>
            <a:r>
              <a:rPr lang="uk-UA" dirty="0"/>
              <a:t>Тестування проводиться протягом усього життєвого циклу продукту. Проте, вартість виправлення </a:t>
            </a:r>
            <a:r>
              <a:rPr lang="uk-UA" dirty="0" err="1"/>
              <a:t>бага</a:t>
            </a:r>
            <a:r>
              <a:rPr lang="uk-UA" dirty="0"/>
              <a:t> на стадії проектування і розробки значно нижча, ніж після релізу. Виявлення </a:t>
            </a:r>
            <a:r>
              <a:rPr lang="uk-UA" dirty="0" err="1"/>
              <a:t>бага</a:t>
            </a:r>
            <a:r>
              <a:rPr lang="uk-UA" dirty="0"/>
              <a:t> на пізніх етапах спричиняє збитки та потенційні проблеми для компанії. Саме тому тестування було і залишається затребуваною функцією. З часом перелік обов’язків </a:t>
            </a:r>
            <a:r>
              <a:rPr lang="uk-UA" dirty="0" err="1"/>
              <a:t>тестувальників</a:t>
            </a:r>
            <a:r>
              <a:rPr lang="uk-UA" dirty="0"/>
              <a:t> розширюватиметься.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37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8743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У чому різниця між </a:t>
            </a:r>
            <a:r>
              <a:rPr lang="en-US" b="1" dirty="0"/>
              <a:t>QA Automation </a:t>
            </a:r>
            <a:r>
              <a:rPr lang="uk-UA" b="1" dirty="0"/>
              <a:t>спеціалістами та </a:t>
            </a:r>
            <a:r>
              <a:rPr lang="en-US" b="1" dirty="0"/>
              <a:t>Manual QA?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>
          <a:xfrm>
            <a:off x="913774" y="1656272"/>
            <a:ext cx="10363826" cy="413492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uk-UA" dirty="0"/>
              <a:t>Перші пишуть код, який тестуватиме інший код, написаний розробниками.</a:t>
            </a:r>
          </a:p>
          <a:p>
            <a:pPr fontAlgn="base"/>
            <a:r>
              <a:rPr lang="uk-UA" dirty="0"/>
              <a:t>Для перших кроків в автоматизації тестування початківцям потрібно володіти основними поняттями з теорії мануального тестування (визначення тестування, його види, тест-план, </a:t>
            </a:r>
            <a:r>
              <a:rPr lang="uk-UA" dirty="0" err="1"/>
              <a:t>баг</a:t>
            </a:r>
            <a:r>
              <a:rPr lang="uk-UA" dirty="0"/>
              <a:t>, тест-стратегія тощо), та хоча б одну з мов програмування, наприклад, </a:t>
            </a:r>
            <a:r>
              <a:rPr lang="en-US" dirty="0"/>
              <a:t>Java </a:t>
            </a:r>
            <a:r>
              <a:rPr lang="uk-UA" dirty="0"/>
              <a:t>чи </a:t>
            </a:r>
            <a:r>
              <a:rPr lang="en-US" dirty="0"/>
              <a:t>C#, </a:t>
            </a:r>
            <a:r>
              <a:rPr lang="uk-UA" dirty="0"/>
              <a:t>на базовому рівні. Після початку роботи на реальних проектах ви часто стикатиметеся із ситуацією, коли в одному </a:t>
            </a:r>
            <a:r>
              <a:rPr lang="uk-UA" dirty="0" err="1"/>
              <a:t>стрімі</a:t>
            </a:r>
            <a:r>
              <a:rPr lang="uk-UA" dirty="0"/>
              <a:t> тести пишуться на </a:t>
            </a:r>
            <a:r>
              <a:rPr lang="en-US" dirty="0"/>
              <a:t>Java, </a:t>
            </a:r>
            <a:r>
              <a:rPr lang="uk-UA" dirty="0"/>
              <a:t>а в іншому – на </a:t>
            </a:r>
            <a:r>
              <a:rPr lang="en-US" dirty="0"/>
              <a:t>JavaScript. </a:t>
            </a:r>
            <a:r>
              <a:rPr lang="uk-UA" dirty="0"/>
              <a:t>Круто, якщо спеціаліст володіє обома мовами та зможе переключатися між потоками.</a:t>
            </a:r>
          </a:p>
          <a:p>
            <a:pPr fontAlgn="base"/>
            <a:r>
              <a:rPr lang="uk-UA" dirty="0"/>
              <a:t>Наразі </a:t>
            </a:r>
            <a:r>
              <a:rPr lang="uk-UA" dirty="0" err="1"/>
              <a:t>найтрендовіші</a:t>
            </a:r>
            <a:r>
              <a:rPr lang="uk-UA" dirty="0"/>
              <a:t> мови програмування для </a:t>
            </a:r>
            <a:r>
              <a:rPr lang="en-US" dirty="0"/>
              <a:t>QA Automation – </a:t>
            </a:r>
            <a:r>
              <a:rPr lang="uk-UA" dirty="0"/>
              <a:t>це </a:t>
            </a:r>
            <a:r>
              <a:rPr lang="en-US" dirty="0"/>
              <a:t>Java, JS, C# </a:t>
            </a:r>
            <a:r>
              <a:rPr lang="uk-UA" dirty="0"/>
              <a:t>та </a:t>
            </a:r>
            <a:r>
              <a:rPr lang="en-US" dirty="0"/>
              <a:t>Python. </a:t>
            </a:r>
            <a:r>
              <a:rPr lang="uk-UA" dirty="0"/>
              <a:t>Перехід з </a:t>
            </a:r>
            <a:r>
              <a:rPr lang="en-US" dirty="0"/>
              <a:t>Java </a:t>
            </a:r>
            <a:r>
              <a:rPr lang="uk-UA" dirty="0"/>
              <a:t>на </a:t>
            </a:r>
            <a:r>
              <a:rPr lang="en-US" dirty="0"/>
              <a:t>C# </a:t>
            </a:r>
            <a:r>
              <a:rPr lang="uk-UA" dirty="0"/>
              <a:t>або навпаки – не складний, а ось </a:t>
            </a:r>
            <a:r>
              <a:rPr lang="en-US" dirty="0"/>
              <a:t>Python </a:t>
            </a:r>
            <a:r>
              <a:rPr lang="uk-UA" dirty="0"/>
              <a:t>значно відрізняється від двох інших.</a:t>
            </a:r>
          </a:p>
        </p:txBody>
      </p:sp>
    </p:spTree>
    <p:extLst>
      <p:ext uri="{BB962C8B-B14F-4D97-AF65-F5344CB8AC3E}">
        <p14:creationId xmlns:p14="http://schemas.microsoft.com/office/powerpoint/2010/main" val="398979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Science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це </a:t>
            </a:r>
            <a:r>
              <a:rPr lang="uk-UA" dirty="0"/>
              <a:t>міждисциплінарна наука, яка використовує виключно наукові методи, процеси, алгоритми, статистику, сучасні технології та складні системи для глибокого розуміння даних та інформації.</a:t>
            </a:r>
          </a:p>
          <a:p>
            <a:r>
              <a:rPr lang="en-US" dirty="0"/>
              <a:t>Data Science </a:t>
            </a:r>
            <a:r>
              <a:rPr lang="uk-UA" dirty="0"/>
              <a:t>називають міждисциплінарною наукою тому, що в її основі лежать теорії, методи і практики з різних областей знань – математики, інформатики, комп’ютерних наук та багатьох інших. </a:t>
            </a:r>
            <a:r>
              <a:rPr lang="en-US" dirty="0"/>
              <a:t>Data Science </a:t>
            </a:r>
            <a:r>
              <a:rPr lang="uk-UA" dirty="0"/>
              <a:t>також використовує машинне навчання, аналіз даних, статистику для отримання достовірних результатів з різних даних.</a:t>
            </a:r>
          </a:p>
          <a:p>
            <a:r>
              <a:rPr lang="uk-UA" dirty="0"/>
              <a:t>Тому не важко здогадатися, що </a:t>
            </a:r>
            <a:r>
              <a:rPr lang="uk-UA" b="1" dirty="0"/>
              <a:t>дослідники даних</a:t>
            </a:r>
            <a:r>
              <a:rPr lang="uk-UA" dirty="0"/>
              <a:t> – це фахівці, які відмінно розбираються в аналізі даних, та мають відповідні технічні знання та освіту, а також потрібні навички для вирішення складних завдань.</a:t>
            </a:r>
          </a:p>
          <a:p>
            <a:r>
              <a:rPr lang="uk-UA" dirty="0"/>
              <a:t>Тому наука про дані та дослідники даних необхідні компаніям, оскільки саме вони можуть проаналізувати інформацію та надати цінні висновки, які допоможуть компаніям та їх бізнесу.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Наука про дані (або </a:t>
            </a:r>
            <a:r>
              <a:rPr lang="en-US" b="1" dirty="0"/>
              <a:t>data science</a:t>
            </a:r>
            <a:r>
              <a:rPr lang="en-US" dirty="0"/>
              <a:t>)— </a:t>
            </a:r>
            <a:r>
              <a:rPr lang="uk-UA" dirty="0"/>
              <a:t>це великі обсяги різноманітної структурованої і неструктурованої інформації, яка рухається з неймовірною швидкістю та яку складно проаналізувати за допомогою традиційних методів і технологій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837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uk-UA" dirty="0" smtClean="0"/>
              <a:t>розробка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804986"/>
            <a:ext cx="6199187" cy="4790828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b="1" dirty="0" err="1"/>
              <a:t>Вбудо́вана</a:t>
            </a:r>
            <a:r>
              <a:rPr lang="uk-UA" b="1" dirty="0"/>
              <a:t>, </a:t>
            </a:r>
            <a:r>
              <a:rPr lang="uk-UA" b="1" dirty="0" err="1"/>
              <a:t>вбудо́вувана</a:t>
            </a:r>
            <a:r>
              <a:rPr lang="uk-UA" b="1" dirty="0"/>
              <a:t> </a:t>
            </a:r>
            <a:r>
              <a:rPr lang="uk-UA" b="1" dirty="0" err="1"/>
              <a:t>систе́ма</a:t>
            </a:r>
            <a:r>
              <a:rPr lang="uk-UA" dirty="0"/>
              <a:t> (</a:t>
            </a:r>
            <a:r>
              <a:rPr lang="uk-UA" dirty="0" err="1">
                <a:hlinkClick r:id="rId3" tooltip="Англійська мова"/>
              </a:rPr>
              <a:t>англ</a:t>
            </a:r>
            <a:r>
              <a:rPr lang="uk-UA" dirty="0">
                <a:hlinkClick r:id="rId3" tooltip="Англійська мова"/>
              </a:rPr>
              <a:t>.</a:t>
            </a:r>
            <a:r>
              <a:rPr lang="uk-UA" dirty="0"/>
              <a:t> </a:t>
            </a:r>
            <a:r>
              <a:rPr lang="en-US" i="1" dirty="0"/>
              <a:t>embedded system</a:t>
            </a:r>
            <a:r>
              <a:rPr lang="en-US" dirty="0"/>
              <a:t>) — </a:t>
            </a:r>
            <a:r>
              <a:rPr lang="uk-UA" dirty="0"/>
              <a:t>спеціалізована </a:t>
            </a:r>
            <a:r>
              <a:rPr lang="uk-UA" dirty="0">
                <a:hlinkClick r:id="rId4" tooltip="Комп'ютер"/>
              </a:rPr>
              <a:t>комп'ютерна система</a:t>
            </a:r>
            <a:r>
              <a:rPr lang="uk-UA" dirty="0"/>
              <a:t> або </a:t>
            </a:r>
            <a:r>
              <a:rPr lang="uk-UA" dirty="0">
                <a:hlinkClick r:id="rId4" tooltip="Комп'ютер"/>
              </a:rPr>
              <a:t>обчислювальний пристрій</a:t>
            </a:r>
            <a:r>
              <a:rPr lang="uk-UA" dirty="0"/>
              <a:t>, призначений для виконання обмеженої кількості функцій,</a:t>
            </a:r>
            <a:r>
              <a:rPr lang="uk-UA" baseline="30000" dirty="0">
                <a:hlinkClick r:id="rId5"/>
              </a:rPr>
              <a:t>[1]</a:t>
            </a:r>
            <a:r>
              <a:rPr lang="uk-UA" dirty="0"/>
              <a:t> часто, з обмеженнями реального часу. Комбінація апаратного та програмного забезпечення, можливо, з механічними або іншими частинами, призначена для виконання окремої функції.</a:t>
            </a:r>
            <a:r>
              <a:rPr lang="uk-UA" baseline="30000" dirty="0">
                <a:hlinkClick r:id="rId6"/>
              </a:rPr>
              <a:t>[2]</a:t>
            </a:r>
            <a:r>
              <a:rPr lang="uk-UA" dirty="0"/>
              <a:t> Зазвичай, </a:t>
            </a:r>
            <a:r>
              <a:rPr lang="uk-UA" dirty="0" err="1"/>
              <a:t>вбудовувані</a:t>
            </a:r>
            <a:r>
              <a:rPr lang="uk-UA" dirty="0"/>
              <a:t> системи є складовою частиною пристрою, включаючи </a:t>
            </a:r>
            <a:r>
              <a:rPr lang="uk-UA" dirty="0">
                <a:hlinkClick r:id="rId7" tooltip="Апаратне забезпечення"/>
              </a:rPr>
              <a:t>апаратне забезпечення</a:t>
            </a:r>
            <a:r>
              <a:rPr lang="uk-UA" dirty="0"/>
              <a:t> та механічні елементи.</a:t>
            </a:r>
          </a:p>
        </p:txBody>
      </p:sp>
    </p:spTree>
    <p:extLst>
      <p:ext uri="{BB962C8B-B14F-4D97-AF65-F5344CB8AC3E}">
        <p14:creationId xmlns:p14="http://schemas.microsoft.com/office/powerpoint/2010/main" val="3437786925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TM04033925[[fn=Краплинка]]</Template>
  <TotalTime>60</TotalTime>
  <Words>676</Words>
  <Application>Microsoft Office PowerPoint</Application>
  <PresentationFormat>Широкий екран</PresentationFormat>
  <Paragraphs>41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6" baseType="lpstr">
      <vt:lpstr>Arial</vt:lpstr>
      <vt:lpstr>Tw Cen MT</vt:lpstr>
      <vt:lpstr>Краплинка</vt:lpstr>
      <vt:lpstr>Сучасні професії та напрямки у галузі розробки програмного забезпечення</vt:lpstr>
      <vt:lpstr>UI / ux</vt:lpstr>
      <vt:lpstr>Хто такий UX/UI дизайнер</vt:lpstr>
      <vt:lpstr>DevOps</vt:lpstr>
      <vt:lpstr>Хто такі DevOps фахівці? </vt:lpstr>
      <vt:lpstr>QA Automation </vt:lpstr>
      <vt:lpstr>У чому різниця між QA Automation спеціалістами та Manual QA? </vt:lpstr>
      <vt:lpstr>Data Science</vt:lpstr>
      <vt:lpstr>Embedded розробка</vt:lpstr>
      <vt:lpstr>Mobile development</vt:lpstr>
      <vt:lpstr>Game development</vt:lpstr>
      <vt:lpstr>Desktop development</vt:lpstr>
      <vt:lpstr>Веб-розробка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Сучасні професії та напрямки у галузі розробки програмного забезпечення</dc:title>
  <dc:creator>Назар</dc:creator>
  <cp:lastModifiedBy>Назар</cp:lastModifiedBy>
  <cp:revision>8</cp:revision>
  <dcterms:created xsi:type="dcterms:W3CDTF">2021-11-28T12:20:22Z</dcterms:created>
  <dcterms:modified xsi:type="dcterms:W3CDTF">2021-12-01T18:32:17Z</dcterms:modified>
</cp:coreProperties>
</file>