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447" r:id="rId6"/>
    <p:sldId id="2449" r:id="rId7"/>
    <p:sldId id="2445" r:id="rId8"/>
    <p:sldId id="2452" r:id="rId9"/>
    <p:sldId id="2453" r:id="rId10"/>
    <p:sldId id="2454" r:id="rId11"/>
    <p:sldId id="2451" r:id="rId12"/>
    <p:sldId id="2455" r:id="rId13"/>
    <p:sldId id="2456" r:id="rId14"/>
    <p:sldId id="2457" r:id="rId15"/>
    <p:sldId id="2458" r:id="rId16"/>
    <p:sldId id="2459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EE55"/>
    <a:srgbClr val="C0F400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84959" autoAdjust="0"/>
  </p:normalViewPr>
  <p:slideViewPr>
    <p:cSldViewPr snapToGrid="0">
      <p:cViewPr>
        <p:scale>
          <a:sx n="76" d="100"/>
          <a:sy n="76" d="100"/>
        </p:scale>
        <p:origin x="-26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245214-C396-4C25-9836-8C9F96BFDC58}" type="datetime1">
              <a:rPr lang="ru-RU" smtClean="0"/>
              <a:t>21.09.2022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AC53-18B0-4A30-8AC6-59D7E0BD0538}" type="datetime1">
              <a:rPr lang="ru-RU" smtClean="0"/>
              <a:pPr/>
              <a:t>21.09.2022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3">
            <a:extLst>
              <a:ext uri="{FF2B5EF4-FFF2-40B4-BE49-F238E27FC236}">
                <a16:creationId xmlns=""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 smtClean="0"/>
              <a:t>Щелкните, чтобы изменить </a:t>
            </a:r>
            <a:br>
              <a:rPr lang="ru-RU" noProof="0" dirty="0" smtClean="0"/>
            </a:br>
            <a:r>
              <a:rPr lang="ru-RU" noProof="0" dirty="0" smtClean="0"/>
              <a:t>Стиль образца заголовка</a:t>
            </a:r>
            <a:endParaRPr lang="ru-RU" noProof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6" name="Объект 2">
            <a:extLst>
              <a:ext uri="{FF2B5EF4-FFF2-40B4-BE49-F238E27FC236}">
                <a16:creationId xmlns=""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ru-RU" noProof="0" smtClean="0"/>
              <a:t>Образец текста</a:t>
            </a:r>
          </a:p>
          <a:p>
            <a:pPr lvl="1" rtl="0">
              <a:lnSpc>
                <a:spcPct val="150000"/>
              </a:lnSpc>
            </a:pPr>
            <a:r>
              <a:rPr lang="ru-RU" noProof="0" smtClean="0"/>
              <a:t>Второй уровень</a:t>
            </a:r>
          </a:p>
          <a:p>
            <a:pPr lvl="2" rtl="0">
              <a:lnSpc>
                <a:spcPct val="150000"/>
              </a:lnSpc>
            </a:pPr>
            <a:r>
              <a:rPr lang="ru-RU" noProof="0" smtClean="0"/>
              <a:t>Третий уровень</a:t>
            </a:r>
          </a:p>
          <a:p>
            <a:pPr lvl="3" rtl="0">
              <a:lnSpc>
                <a:spcPct val="150000"/>
              </a:lnSpc>
            </a:pPr>
            <a:r>
              <a:rPr lang="ru-RU" noProof="0" smtClean="0"/>
              <a:t>Четвертый уровень</a:t>
            </a:r>
          </a:p>
          <a:p>
            <a:pPr lvl="4" rtl="0">
              <a:lnSpc>
                <a:spcPct val="150000"/>
              </a:lnSpc>
            </a:pPr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9" name="Объект 3">
            <a:extLst>
              <a:ext uri="{FF2B5EF4-FFF2-40B4-BE49-F238E27FC236}">
                <a16:creationId xmlns=""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ru-RU" noProof="0" smtClean="0"/>
              <a:t>Образец текста</a:t>
            </a:r>
          </a:p>
          <a:p>
            <a:pPr lvl="1" rtl="0">
              <a:lnSpc>
                <a:spcPct val="150000"/>
              </a:lnSpc>
            </a:pPr>
            <a:r>
              <a:rPr lang="ru-RU" noProof="0" smtClean="0"/>
              <a:t>Второй уровень</a:t>
            </a:r>
          </a:p>
          <a:p>
            <a:pPr lvl="2" rtl="0">
              <a:lnSpc>
                <a:spcPct val="150000"/>
              </a:lnSpc>
            </a:pPr>
            <a:r>
              <a:rPr lang="ru-RU" noProof="0" smtClean="0"/>
              <a:t>Третий уровень</a:t>
            </a:r>
          </a:p>
          <a:p>
            <a:pPr lvl="3" rtl="0">
              <a:lnSpc>
                <a:spcPct val="150000"/>
              </a:lnSpc>
            </a:pPr>
            <a:r>
              <a:rPr lang="ru-RU" noProof="0" smtClean="0"/>
              <a:t>Четвертый уровень</a:t>
            </a:r>
          </a:p>
          <a:p>
            <a:pPr lvl="4" rtl="0">
              <a:lnSpc>
                <a:spcPct val="150000"/>
              </a:lnSpc>
            </a:pPr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Текст 4">
            <a:extLst>
              <a:ext uri="{FF2B5EF4-FFF2-40B4-BE49-F238E27FC236}">
                <a16:creationId xmlns=""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 rtl="0"/>
            <a:r>
              <a:rPr lang="ru-RU" noProof="0" smtClean="0"/>
              <a:t>Образец текста</a:t>
            </a:r>
          </a:p>
        </p:txBody>
      </p:sp>
      <p:sp>
        <p:nvSpPr>
          <p:cNvPr id="15" name="Объект 5">
            <a:extLst>
              <a:ext uri="{FF2B5EF4-FFF2-40B4-BE49-F238E27FC236}">
                <a16:creationId xmlns=""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noProof="0" smtClean="0"/>
              <a:t>Образец текста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noProof="0" smtClean="0"/>
              <a:t>Второй уровень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noProof="0" smtClean="0"/>
              <a:t>Третий уровень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noProof="0" smtClean="0"/>
              <a:t>Четвертый уровень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Объект 2">
            <a:extLst>
              <a:ext uri="{FF2B5EF4-FFF2-40B4-BE49-F238E27FC236}">
                <a16:creationId xmlns=""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=""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>
            <a:extLst>
              <a:ext uri="{FF2B5EF4-FFF2-40B4-BE49-F238E27FC236}">
                <a16:creationId xmlns=""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=""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>
            <a:extLst>
              <a:ext uri="{FF2B5EF4-FFF2-40B4-BE49-F238E27FC236}">
                <a16:creationId xmlns=""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/>
            </a:p>
          </p:txBody>
        </p:sp>
        <p:pic>
          <p:nvPicPr>
            <p:cNvPr id="15" name="Графический объект 14">
              <a:extLst>
                <a:ext uri="{FF2B5EF4-FFF2-40B4-BE49-F238E27FC236}">
                  <a16:creationId xmlns=""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=""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7" name="Текст 2">
            <a:extLst>
              <a:ext uri="{FF2B5EF4-FFF2-40B4-BE49-F238E27FC236}">
                <a16:creationId xmlns=""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 smtClean="0"/>
              <a:t>СТИЛИ ОБРАЗЦА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>
            <a:extLst>
              <a:ext uri="{FF2B5EF4-FFF2-40B4-BE49-F238E27FC236}">
                <a16:creationId xmlns=""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/>
            </a:p>
          </p:txBody>
        </p:sp>
        <p:pic>
          <p:nvPicPr>
            <p:cNvPr id="17" name="Графический объект 16">
              <a:extLst>
                <a:ext uri="{FF2B5EF4-FFF2-40B4-BE49-F238E27FC236}">
                  <a16:creationId xmlns=""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/>
            </a:p>
          </p:txBody>
        </p:sp>
      </p:grp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2" name="Текст 2">
            <a:extLst>
              <a:ext uri="{FF2B5EF4-FFF2-40B4-BE49-F238E27FC236}">
                <a16:creationId xmlns=""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 smtClean="0"/>
              <a:t>СТИЛИ ОБРАЗЦА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 rtl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  <a:endParaRPr lang="ru-RU" noProof="0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2">
            <a:extLst>
              <a:ext uri="{FF2B5EF4-FFF2-40B4-BE49-F238E27FC236}">
                <a16:creationId xmlns=""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=""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/>
          </a:p>
        </p:txBody>
      </p:sp>
      <p:sp>
        <p:nvSpPr>
          <p:cNvPr id="16" name="Рисунок 13">
            <a:extLst>
              <a:ext uri="{FF2B5EF4-FFF2-40B4-BE49-F238E27FC236}">
                <a16:creationId xmlns=""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=""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 smtClean="0"/>
          </a:p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=""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=""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=""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 smtClean="0"/>
              <a:t>ОБРАЗЕЦ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Текст 2">
            <a:extLst>
              <a:ext uri="{FF2B5EF4-FFF2-40B4-BE49-F238E27FC236}">
                <a16:creationId xmlns=""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 smtClean="0"/>
              <a:t>СТИЛИ ОБРАЗЦА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 smtClean="0"/>
              <a:t>Щелкните, чтобы изменить </a:t>
            </a:r>
            <a:br>
              <a:rPr lang="ru-RU" noProof="0" dirty="0" smtClean="0"/>
            </a:br>
            <a:r>
              <a:rPr lang="ru-RU" noProof="0" dirty="0" smtClean="0"/>
              <a:t>Стиль образца заголовка</a:t>
            </a:r>
            <a:endParaRPr lang="ru-RU" noProof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/>
            </a:p>
          </p:txBody>
        </p:sp>
        <p:pic>
          <p:nvPicPr>
            <p:cNvPr id="17" name="Графический объект 16">
              <a:extLst>
                <a:ext uri="{FF2B5EF4-FFF2-40B4-BE49-F238E27FC236}">
                  <a16:creationId xmlns=""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 smtClean="0"/>
            </a:p>
            <a:p>
              <a:pPr algn="ctr" rtl="0"/>
              <a:endParaRPr lang="ru-RU" noProof="0" dirty="0"/>
            </a:p>
          </p:txBody>
        </p:sp>
      </p:grp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Текст 2">
            <a:extLst>
              <a:ext uri="{FF2B5EF4-FFF2-40B4-BE49-F238E27FC236}">
                <a16:creationId xmlns=""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ru-RU" noProof="0" dirty="0" smtClean="0"/>
              <a:t>СТИЛИ ОБРАЗЦА ТЕКСТА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Стиль образца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Прямоугольник: Усеченный угол 8">
            <a:extLst>
              <a:ext uri="{FF2B5EF4-FFF2-40B4-BE49-F238E27FC236}">
                <a16:creationId xmlns=""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bg1"/>
              </a:solidFill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6" r:id="rId9"/>
    <p:sldLayoutId id="2147483670" r:id="rId10"/>
    <p:sldLayoutId id="2147483667" r:id="rId11"/>
    <p:sldLayoutId id="2147483668" r:id="rId12"/>
    <p:sldLayoutId id="2147483665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Группа 39">
            <a:extLst>
              <a:ext uri="{FF2B5EF4-FFF2-40B4-BE49-F238E27FC236}">
                <a16:creationId xmlns=""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194504" y="570971"/>
            <a:ext cx="7324426" cy="3883523"/>
            <a:chOff x="252031" y="-22763"/>
            <a:chExt cx="7324426" cy="7269964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=""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 smtClean="0"/>
            </a:p>
            <a:p>
              <a:pPr algn="ctr" rtl="0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=""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=""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МЕСТО </a:t>
            </a:r>
            <a:br>
              <a:rPr lang="ru-RU" dirty="0" smtClean="0"/>
            </a:br>
            <a:r>
              <a:rPr lang="ru-RU" dirty="0" smtClean="0"/>
              <a:t>ДЛЯ ЗАГОЛОВКА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=""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МЕСТО ДЛЯ ПОДЗАГОЛОВКА</a:t>
            </a:r>
            <a:endParaRPr lang="ru-RU" dirty="0"/>
          </a:p>
        </p:txBody>
      </p:sp>
      <p:pic>
        <p:nvPicPr>
          <p:cNvPr id="1026" name="Picture 2" descr="Для юридической помощи крымчанам используют ІТ-технологии | QHA Агентство  Крымские Новости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T технологии добрались и до повседневной одежд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77" y="1650979"/>
            <a:ext cx="5208488" cy="4769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16312" y="486065"/>
            <a:ext cx="6668281" cy="5618217"/>
            <a:chOff x="1033547" y="417043"/>
            <a:chExt cx="4859828" cy="5245041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33547" y="417043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 smtClean="0">
                <a:solidFill>
                  <a:schemeClr val="bg1"/>
                </a:solidFill>
              </a:endParaRPr>
            </a:p>
            <a:p>
              <a:pPr algn="ctr" rtl="0"/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17" name="Графический объект 12">
              <a:extLst>
                <a:ext uri="{FF2B5EF4-FFF2-40B4-BE49-F238E27FC236}">
                  <a16:creationId xmlns=""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321375" y="1090084"/>
              <a:ext cx="4572000" cy="4572000"/>
            </a:xfrm>
            <a:prstGeom prst="rect">
              <a:avLst/>
            </a:prstGeom>
          </p:spPr>
        </p:pic>
      </p:grpSp>
      <p:sp>
        <p:nvSpPr>
          <p:cNvPr id="13" name="Прямоугольник 12"/>
          <p:cNvSpPr/>
          <p:nvPr/>
        </p:nvSpPr>
        <p:spPr>
          <a:xfrm>
            <a:off x="3357714" y="1439717"/>
            <a:ext cx="51783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930775" algn="l"/>
              </a:tabLst>
            </a:pPr>
            <a:r>
              <a:rPr lang="en-US" sz="3200" b="1" dirty="0" err="1">
                <a:solidFill>
                  <a:srgbClr val="C0F400"/>
                </a:solidFill>
              </a:rPr>
              <a:t>Класифікація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 smtClean="0">
                <a:solidFill>
                  <a:srgbClr val="C0F400"/>
                </a:solidFill>
              </a:rPr>
              <a:t>програмного</a:t>
            </a:r>
            <a:r>
              <a:rPr lang="en-US" sz="3200" b="1" dirty="0" smtClean="0">
                <a:solidFill>
                  <a:srgbClr val="C0F400"/>
                </a:solidFill>
              </a:rPr>
              <a:t> </a:t>
            </a:r>
            <a:r>
              <a:rPr lang="en-US" sz="3200" b="1" dirty="0" err="1" smtClean="0">
                <a:solidFill>
                  <a:srgbClr val="C0F400"/>
                </a:solidFill>
              </a:rPr>
              <a:t>забезпечення</a:t>
            </a:r>
            <a:r>
              <a:rPr lang="en-US" sz="3200" b="1" dirty="0">
                <a:solidFill>
                  <a:srgbClr val="C0F400"/>
                </a:solidFill>
              </a:rPr>
              <a:t>. </a:t>
            </a:r>
            <a:r>
              <a:rPr lang="en-US" sz="3200" b="1" dirty="0" err="1" smtClean="0">
                <a:solidFill>
                  <a:srgbClr val="C0F400"/>
                </a:solidFill>
              </a:rPr>
              <a:t>Операційні</a:t>
            </a:r>
            <a:r>
              <a:rPr lang="en-US" sz="3200" b="1" dirty="0" smtClean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системи</a:t>
            </a:r>
            <a:r>
              <a:rPr lang="en-US" sz="3200" b="1" dirty="0">
                <a:solidFill>
                  <a:srgbClr val="C0F400"/>
                </a:solidFill>
              </a:rPr>
              <a:t>, </a:t>
            </a:r>
            <a:r>
              <a:rPr lang="en-US" sz="3200" b="1" dirty="0" err="1">
                <a:solidFill>
                  <a:srgbClr val="C0F400"/>
                </a:solidFill>
              </a:rPr>
              <a:t>їхні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різновиди</a:t>
            </a:r>
            <a:r>
              <a:rPr lang="en-US" sz="3200" b="1" dirty="0">
                <a:solidFill>
                  <a:srgbClr val="C0F400"/>
                </a:solidFill>
              </a:rPr>
              <a:t>. </a:t>
            </a:r>
            <a:r>
              <a:rPr lang="en-US" sz="3200" b="1" dirty="0" err="1">
                <a:solidFill>
                  <a:srgbClr val="C0F400"/>
                </a:solidFill>
              </a:rPr>
              <a:t>Драйвери</a:t>
            </a:r>
            <a:r>
              <a:rPr lang="en-US" sz="3200" b="1" dirty="0">
                <a:solidFill>
                  <a:srgbClr val="C0F400"/>
                </a:solidFill>
              </a:rPr>
              <a:t>. </a:t>
            </a:r>
            <a:r>
              <a:rPr lang="en-US" sz="3200" b="1" dirty="0" err="1">
                <a:solidFill>
                  <a:srgbClr val="C0F400"/>
                </a:solidFill>
              </a:rPr>
              <a:t>Ліцензії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на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програмне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забезпечення</a:t>
            </a:r>
            <a:r>
              <a:rPr lang="en-US" sz="3200" b="1" dirty="0">
                <a:solidFill>
                  <a:srgbClr val="C0F400"/>
                </a:solidFill>
              </a:rPr>
              <a:t>, </a:t>
            </a:r>
            <a:r>
              <a:rPr lang="en-US" sz="3200" b="1" dirty="0" err="1">
                <a:solidFill>
                  <a:srgbClr val="C0F400"/>
                </a:solidFill>
              </a:rPr>
              <a:t>їх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типи</a:t>
            </a:r>
            <a:r>
              <a:rPr lang="en-US" sz="3200" b="1" dirty="0">
                <a:solidFill>
                  <a:srgbClr val="C0F400"/>
                </a:solidFill>
              </a:rPr>
              <a:t>. </a:t>
            </a:r>
            <a:r>
              <a:rPr lang="en-US" sz="3200" b="1" dirty="0" err="1">
                <a:solidFill>
                  <a:srgbClr val="C0F400"/>
                </a:solidFill>
              </a:rPr>
              <a:t>Поняття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інсталяції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та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деінсталяції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програмного</a:t>
            </a:r>
            <a:r>
              <a:rPr lang="en-US" sz="3200" b="1" dirty="0">
                <a:solidFill>
                  <a:srgbClr val="C0F400"/>
                </a:solidFill>
              </a:rPr>
              <a:t> </a:t>
            </a:r>
            <a:r>
              <a:rPr lang="en-US" sz="3200" b="1" dirty="0" err="1">
                <a:solidFill>
                  <a:srgbClr val="C0F400"/>
                </a:solidFill>
              </a:rPr>
              <a:t>забезпечення</a:t>
            </a:r>
            <a:r>
              <a:rPr lang="en-US" sz="3200" b="1" dirty="0">
                <a:solidFill>
                  <a:srgbClr val="C0F4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1745" y="55720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30283" y="557201"/>
            <a:ext cx="11000232" cy="1188720"/>
          </a:xfrm>
        </p:spPr>
        <p:txBody>
          <a:bodyPr>
            <a:normAutofit/>
          </a:bodyPr>
          <a:lstStyle/>
          <a:p>
            <a:r>
              <a:rPr lang="ru-RU" sz="4800" dirty="0" err="1">
                <a:solidFill>
                  <a:srgbClr val="FFFF00"/>
                </a:solidFill>
              </a:rPr>
              <a:t>Інсталяція</a:t>
            </a:r>
            <a:r>
              <a:rPr lang="ru-RU" sz="4800" dirty="0">
                <a:solidFill>
                  <a:srgbClr val="FFFF00"/>
                </a:solidFill>
              </a:rPr>
              <a:t> </a:t>
            </a:r>
            <a:r>
              <a:rPr lang="ru-RU" sz="4800" dirty="0" err="1">
                <a:solidFill>
                  <a:srgbClr val="FFFF00"/>
                </a:solidFill>
              </a:rPr>
              <a:t>програм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2167" y="2027687"/>
            <a:ext cx="6170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Для </a:t>
            </a:r>
            <a:r>
              <a:rPr lang="ru-RU" sz="3200" dirty="0" err="1">
                <a:solidFill>
                  <a:schemeClr val="bg1"/>
                </a:solidFill>
              </a:rPr>
              <a:t>інсталяції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програми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потрібно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використати</a:t>
            </a:r>
            <a:r>
              <a:rPr lang="ru-RU" sz="3200" dirty="0">
                <a:solidFill>
                  <a:schemeClr val="bg1"/>
                </a:solidFill>
              </a:rPr>
              <a:t> дистрибутив (</a:t>
            </a:r>
            <a:r>
              <a:rPr lang="ru-RU" sz="3200" dirty="0" err="1">
                <a:solidFill>
                  <a:schemeClr val="bg1"/>
                </a:solidFill>
              </a:rPr>
              <a:t>інсталяційний</a:t>
            </a:r>
            <a:r>
              <a:rPr lang="ru-RU" sz="3200" dirty="0">
                <a:solidFill>
                  <a:schemeClr val="bg1"/>
                </a:solidFill>
              </a:rPr>
              <a:t> пакет) Для </a:t>
            </a:r>
            <a:r>
              <a:rPr lang="ru-RU" sz="3200" dirty="0" err="1">
                <a:solidFill>
                  <a:schemeClr val="bg1"/>
                </a:solidFill>
              </a:rPr>
              <a:t>встановлення</a:t>
            </a:r>
            <a:r>
              <a:rPr lang="ru-RU" sz="3200" dirty="0">
                <a:solidFill>
                  <a:schemeClr val="bg1"/>
                </a:solidFill>
              </a:rPr>
              <a:t> ОС на </a:t>
            </a:r>
            <a:r>
              <a:rPr lang="ru-RU" sz="3200" dirty="0" err="1">
                <a:solidFill>
                  <a:schemeClr val="bg1"/>
                </a:solidFill>
              </a:rPr>
              <a:t>комп'ютері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потрібно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виконати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спеціальну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операцію</a:t>
            </a:r>
            <a:r>
              <a:rPr lang="ru-RU" sz="3200" dirty="0">
                <a:solidFill>
                  <a:schemeClr val="bg1"/>
                </a:solidFill>
              </a:rPr>
              <a:t>, яку </a:t>
            </a:r>
            <a:r>
              <a:rPr lang="ru-RU" sz="3200" dirty="0" err="1">
                <a:solidFill>
                  <a:schemeClr val="bg1"/>
                </a:solidFill>
              </a:rPr>
              <a:t>називають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інсталяцією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операційної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системи</a:t>
            </a:r>
            <a:r>
              <a:rPr lang="ru-RU" sz="3200" dirty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651" y="1891200"/>
            <a:ext cx="4260405" cy="38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1745" y="55720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2588" y="1596558"/>
            <a:ext cx="9819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solidFill>
                  <a:schemeClr val="bg1"/>
                </a:solidFill>
              </a:rPr>
              <a:t>Розширення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файлу </a:t>
            </a:r>
            <a:r>
              <a:rPr lang="en-US" sz="2800" dirty="0">
                <a:solidFill>
                  <a:srgbClr val="05EE55"/>
                </a:solidFill>
              </a:rPr>
              <a:t>Setup.exe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Можливий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варіант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rgbClr val="05EE55"/>
                </a:solidFill>
              </a:rPr>
              <a:t>Install.exe </a:t>
            </a:r>
            <a:r>
              <a:rPr lang="ru-RU" sz="2800" dirty="0">
                <a:solidFill>
                  <a:schemeClr val="bg1"/>
                </a:solidFill>
              </a:rPr>
              <a:t>Перед початком </a:t>
            </a:r>
            <a:r>
              <a:rPr lang="ru-RU" sz="2800" dirty="0" err="1">
                <a:solidFill>
                  <a:schemeClr val="bg1"/>
                </a:solidFill>
              </a:rPr>
              <a:t>використання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комп'ютерної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програми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має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відбутися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rgbClr val="05EE55"/>
                </a:solidFill>
              </a:rPr>
              <a:t>процес</a:t>
            </a:r>
            <a:r>
              <a:rPr lang="ru-RU" sz="2800" dirty="0">
                <a:solidFill>
                  <a:srgbClr val="05EE55"/>
                </a:solidFill>
              </a:rPr>
              <a:t> </a:t>
            </a:r>
            <a:r>
              <a:rPr lang="ru-RU" sz="2800" dirty="0" err="1">
                <a:solidFill>
                  <a:srgbClr val="05EE55"/>
                </a:solidFill>
              </a:rPr>
              <a:t>її</a:t>
            </a:r>
            <a:r>
              <a:rPr lang="ru-RU" sz="2800" dirty="0">
                <a:solidFill>
                  <a:srgbClr val="05EE55"/>
                </a:solidFill>
              </a:rPr>
              <a:t> </a:t>
            </a:r>
            <a:r>
              <a:rPr lang="ru-RU" sz="2800" dirty="0" err="1">
                <a:solidFill>
                  <a:srgbClr val="05EE55"/>
                </a:solidFill>
              </a:rPr>
              <a:t>узгодження</a:t>
            </a:r>
            <a:r>
              <a:rPr lang="ru-RU" sz="2800" dirty="0">
                <a:solidFill>
                  <a:schemeClr val="bg1"/>
                </a:solidFill>
              </a:rPr>
              <a:t> з </a:t>
            </a:r>
            <a:r>
              <a:rPr lang="ru-RU" sz="2800" dirty="0" err="1">
                <a:solidFill>
                  <a:schemeClr val="bg1"/>
                </a:solidFill>
              </a:rPr>
              <a:t>операційною</a:t>
            </a:r>
            <a:r>
              <a:rPr lang="ru-RU" sz="2800" dirty="0">
                <a:solidFill>
                  <a:schemeClr val="bg1"/>
                </a:solidFill>
              </a:rPr>
              <a:t> системою. </a:t>
            </a:r>
            <a:r>
              <a:rPr lang="ru-RU" sz="2800" dirty="0" err="1">
                <a:solidFill>
                  <a:schemeClr val="bg1"/>
                </a:solidFill>
              </a:rPr>
              <a:t>Цей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процес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також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називають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rgbClr val="FFFF00"/>
                </a:solidFill>
              </a:rPr>
              <a:t>Інсталяцією</a:t>
            </a:r>
            <a:r>
              <a:rPr lang="ru-RU" sz="2800" dirty="0">
                <a:solidFill>
                  <a:schemeClr val="bg1"/>
                </a:solidFill>
              </a:rPr>
              <a:t> і </a:t>
            </a:r>
            <a:r>
              <a:rPr lang="ru-RU" sz="2800" dirty="0" err="1">
                <a:solidFill>
                  <a:schemeClr val="bg1"/>
                </a:solidFill>
              </a:rPr>
              <a:t>відбувається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відповідно</a:t>
            </a:r>
            <a:r>
              <a:rPr lang="ru-RU" sz="2800" dirty="0">
                <a:solidFill>
                  <a:schemeClr val="bg1"/>
                </a:solidFill>
              </a:rPr>
              <a:t> до алгоритму, </a:t>
            </a:r>
            <a:r>
              <a:rPr lang="ru-RU" sz="2800" dirty="0" err="1">
                <a:solidFill>
                  <a:schemeClr val="bg1"/>
                </a:solidFill>
              </a:rPr>
              <a:t>записаного</a:t>
            </a:r>
            <a:r>
              <a:rPr lang="ru-RU" sz="2800" dirty="0">
                <a:solidFill>
                  <a:schemeClr val="bg1"/>
                </a:solidFill>
              </a:rPr>
              <a:t> у </a:t>
            </a:r>
            <a:r>
              <a:rPr lang="ru-RU" sz="2800" dirty="0" err="1">
                <a:solidFill>
                  <a:schemeClr val="bg1"/>
                </a:solidFill>
              </a:rPr>
              <a:t>спеціальній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програмі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Заголовок 6"/>
          <p:cNvSpPr>
            <a:spLocks noGrp="1"/>
          </p:cNvSpPr>
          <p:nvPr>
            <p:ph type="title"/>
          </p:nvPr>
        </p:nvSpPr>
        <p:spPr>
          <a:xfrm>
            <a:off x="630283" y="557201"/>
            <a:ext cx="11000232" cy="118872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00"/>
                </a:solidFill>
              </a:rPr>
              <a:t>Установка </a:t>
            </a:r>
            <a:r>
              <a:rPr lang="ru-RU" sz="4800" dirty="0" err="1">
                <a:solidFill>
                  <a:srgbClr val="FFFF00"/>
                </a:solidFill>
              </a:rPr>
              <a:t>програм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523" y="4025795"/>
            <a:ext cx="5392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solidFill>
                  <a:srgbClr val="05EE55"/>
                </a:solidFill>
              </a:rPr>
              <a:t>наприклад</a:t>
            </a:r>
            <a:r>
              <a:rPr lang="ru-RU" sz="2800" dirty="0">
                <a:solidFill>
                  <a:srgbClr val="05EE55"/>
                </a:solidFill>
              </a:rPr>
              <a:t>, </a:t>
            </a:r>
            <a:r>
              <a:rPr lang="en-US" sz="2800" dirty="0">
                <a:solidFill>
                  <a:srgbClr val="05EE55"/>
                </a:solidFill>
              </a:rPr>
              <a:t>setup.exe, install.exe (</a:t>
            </a:r>
            <a:r>
              <a:rPr lang="ru-RU" sz="2800" dirty="0">
                <a:solidFill>
                  <a:srgbClr val="05EE55"/>
                </a:solidFill>
              </a:rPr>
              <a:t>для </a:t>
            </a:r>
            <a:r>
              <a:rPr lang="en-US" sz="2800" dirty="0">
                <a:solidFill>
                  <a:srgbClr val="05EE55"/>
                </a:solidFill>
              </a:rPr>
              <a:t>Windows) </a:t>
            </a:r>
            <a:r>
              <a:rPr lang="ru-RU" sz="2800" dirty="0" err="1">
                <a:solidFill>
                  <a:srgbClr val="05EE55"/>
                </a:solidFill>
              </a:rPr>
              <a:t>або</a:t>
            </a:r>
            <a:r>
              <a:rPr lang="ru-RU" sz="2800" dirty="0">
                <a:solidFill>
                  <a:srgbClr val="05EE55"/>
                </a:solidFill>
              </a:rPr>
              <a:t> </a:t>
            </a:r>
            <a:r>
              <a:rPr lang="en-US" sz="2800" dirty="0">
                <a:solidFill>
                  <a:srgbClr val="05EE55"/>
                </a:solidFill>
              </a:rPr>
              <a:t>INSTALL.sh </a:t>
            </a:r>
            <a:r>
              <a:rPr lang="ru-RU" sz="2800" dirty="0" err="1">
                <a:solidFill>
                  <a:srgbClr val="05EE55"/>
                </a:solidFill>
              </a:rPr>
              <a:t>чи</a:t>
            </a:r>
            <a:r>
              <a:rPr lang="ru-RU" sz="2800" dirty="0">
                <a:solidFill>
                  <a:srgbClr val="05EE55"/>
                </a:solidFill>
              </a:rPr>
              <a:t> </a:t>
            </a:r>
            <a:r>
              <a:rPr lang="ru-RU" sz="2800" dirty="0" err="1">
                <a:solidFill>
                  <a:srgbClr val="05EE55"/>
                </a:solidFill>
              </a:rPr>
              <a:t>файлів</a:t>
            </a:r>
            <a:r>
              <a:rPr lang="ru-RU" sz="2800" dirty="0">
                <a:solidFill>
                  <a:srgbClr val="05EE55"/>
                </a:solidFill>
              </a:rPr>
              <a:t> з </a:t>
            </a:r>
            <a:r>
              <a:rPr lang="ru-RU" sz="2800" dirty="0" err="1">
                <a:solidFill>
                  <a:srgbClr val="05EE55"/>
                </a:solidFill>
              </a:rPr>
              <a:t>розширенням</a:t>
            </a:r>
            <a:r>
              <a:rPr lang="ru-RU" sz="2800" dirty="0">
                <a:solidFill>
                  <a:srgbClr val="05EE55"/>
                </a:solidFill>
              </a:rPr>
              <a:t> </a:t>
            </a:r>
            <a:r>
              <a:rPr lang="en-US" sz="2800" dirty="0">
                <a:solidFill>
                  <a:srgbClr val="05EE55"/>
                </a:solidFill>
              </a:rPr>
              <a:t>deb (</a:t>
            </a:r>
            <a:r>
              <a:rPr lang="ru-RU" sz="2800" dirty="0">
                <a:solidFill>
                  <a:srgbClr val="05EE55"/>
                </a:solidFill>
              </a:rPr>
              <a:t>для </a:t>
            </a:r>
            <a:r>
              <a:rPr lang="en-US" sz="2800" dirty="0">
                <a:solidFill>
                  <a:srgbClr val="05EE55"/>
                </a:solidFill>
              </a:rPr>
              <a:t>Linux).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b="44252"/>
          <a:stretch/>
        </p:blipFill>
        <p:spPr>
          <a:xfrm>
            <a:off x="6601300" y="4025795"/>
            <a:ext cx="4260405" cy="21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1745" y="55720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700087"/>
            <a:ext cx="87249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1745" y="55720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87" y="720092"/>
            <a:ext cx="8989285" cy="54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7383" y="62936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686" y="1171091"/>
            <a:ext cx="56312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rgbClr val="FFFF00"/>
                </a:solidFill>
              </a:rPr>
              <a:t>Мета</a:t>
            </a:r>
            <a:r>
              <a:rPr lang="uk-UA" sz="2800" dirty="0">
                <a:solidFill>
                  <a:schemeClr val="bg1"/>
                </a:solidFill>
              </a:rPr>
              <a:t> сьогоднішнього </a:t>
            </a:r>
            <a:r>
              <a:rPr lang="uk-UA" sz="2800" dirty="0" smtClean="0">
                <a:solidFill>
                  <a:schemeClr val="bg1"/>
                </a:solidFill>
              </a:rPr>
              <a:t>заняття </a:t>
            </a:r>
            <a:r>
              <a:rPr lang="uk-UA" sz="2800" dirty="0">
                <a:solidFill>
                  <a:schemeClr val="bg1"/>
                </a:solidFill>
              </a:rPr>
              <a:t>якомога найкраще познайомитися з комп’ютером, а саме </a:t>
            </a:r>
            <a:r>
              <a:rPr lang="uk-UA" sz="2800" dirty="0" smtClean="0">
                <a:solidFill>
                  <a:schemeClr val="bg1"/>
                </a:solidFill>
              </a:rPr>
              <a:t>ПЗ </a:t>
            </a:r>
            <a:r>
              <a:rPr lang="uk-UA" sz="2800" dirty="0">
                <a:solidFill>
                  <a:schemeClr val="bg1"/>
                </a:solidFill>
              </a:rPr>
              <a:t>та його функціями, складовими ОС та їх характеристиками</a:t>
            </a:r>
            <a:r>
              <a:rPr lang="uk-UA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1421" y="3429000"/>
            <a:ext cx="60589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bg1"/>
                </a:solidFill>
              </a:rPr>
              <a:t>Це </a:t>
            </a:r>
            <a:r>
              <a:rPr lang="uk-UA" sz="2800" dirty="0">
                <a:solidFill>
                  <a:schemeClr val="bg1"/>
                </a:solidFill>
              </a:rPr>
              <a:t>потрібно для того, щоб ви чітко усвідомлювали </a:t>
            </a:r>
            <a:r>
              <a:rPr lang="uk-UA" sz="2800" dirty="0">
                <a:solidFill>
                  <a:srgbClr val="FFFF00"/>
                </a:solidFill>
              </a:rPr>
              <a:t>як саме працює ваш ПК</a:t>
            </a:r>
            <a:r>
              <a:rPr lang="uk-UA" sz="2800" dirty="0">
                <a:solidFill>
                  <a:schemeClr val="bg1"/>
                </a:solidFill>
              </a:rPr>
              <a:t>, яка ОС краща, які утиліти та драйвери потрібні для нормального функціонування системи, виконування конкретних функцій користувача </a:t>
            </a:r>
            <a:r>
              <a:rPr lang="uk-UA" sz="2800" dirty="0" smtClean="0">
                <a:solidFill>
                  <a:schemeClr val="bg1"/>
                </a:solidFill>
              </a:rPr>
              <a:t>ОС.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4100" name="Picture 4" descr="Уряд хоче заборонити російське програмне забезпечення на об'єктах  інфраструктури - новини ZIK.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86" y="1171091"/>
            <a:ext cx="4274185" cy="2056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4" name="Picture 8" descr="Яка різниця між програмним і апаратним забезпеченням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867" y="3681618"/>
            <a:ext cx="3714933" cy="2095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12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7383" y="62936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72048" y="489470"/>
            <a:ext cx="11710387" cy="118872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C0F400"/>
                </a:solidFill>
              </a:rPr>
              <a:t>програмн</a:t>
            </a:r>
            <a:r>
              <a:rPr lang="uk-UA" sz="4000" dirty="0" smtClean="0">
                <a:solidFill>
                  <a:srgbClr val="C0F400"/>
                </a:solidFill>
              </a:rPr>
              <a:t>е</a:t>
            </a:r>
            <a:r>
              <a:rPr lang="en-US" sz="4000" dirty="0" smtClean="0">
                <a:solidFill>
                  <a:srgbClr val="C0F400"/>
                </a:solidFill>
              </a:rPr>
              <a:t> </a:t>
            </a:r>
            <a:r>
              <a:rPr lang="en-US" sz="4000" dirty="0" err="1" smtClean="0">
                <a:solidFill>
                  <a:srgbClr val="C0F400"/>
                </a:solidFill>
              </a:rPr>
              <a:t>забезпечення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17589" y="1549615"/>
            <a:ext cx="622529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>
                <a:solidFill>
                  <a:schemeClr val="bg1"/>
                </a:solidFill>
              </a:rPr>
              <a:t>Під програмним забезпеченням (ПЗ,</a:t>
            </a:r>
            <a:r>
              <a:rPr lang="en-US" sz="3000" dirty="0">
                <a:solidFill>
                  <a:schemeClr val="bg1"/>
                </a:solidFill>
              </a:rPr>
              <a:t>software</a:t>
            </a:r>
            <a:r>
              <a:rPr lang="uk-UA" sz="30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ru-RU" sz="3000" dirty="0">
                <a:solidFill>
                  <a:schemeClr val="bg1"/>
                </a:solidFill>
              </a:rPr>
              <a:t> </a:t>
            </a:r>
            <a:r>
              <a:rPr lang="uk-UA" sz="3000" dirty="0">
                <a:solidFill>
                  <a:schemeClr val="bg1"/>
                </a:solidFill>
              </a:rPr>
              <a:t>розуміють сукупність програм, що виконуються обчислювальною системою</a:t>
            </a:r>
            <a:r>
              <a:rPr lang="uk-UA" sz="30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uk-UA" sz="3000" b="1" dirty="0">
                <a:solidFill>
                  <a:srgbClr val="FFFF00"/>
                </a:solidFill>
              </a:rPr>
              <a:t>Програма</a:t>
            </a:r>
            <a:r>
              <a:rPr lang="uk-UA" sz="3000" dirty="0">
                <a:solidFill>
                  <a:schemeClr val="bg1"/>
                </a:solidFill>
              </a:rPr>
              <a:t> – це записаний у певному порядку набір команд, виконання яких забезпечує розв’язання конкретного завдання.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3089" y="4097605"/>
            <a:ext cx="4512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можуть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використовуватися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опрацювання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текстових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графічних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мультимедійних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r>
              <a:rPr lang="ru-RU" dirty="0">
                <a:solidFill>
                  <a:schemeClr val="bg1"/>
                </a:solidFill>
              </a:rPr>
              <a:t>, є 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керування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роботою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комп'ютера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його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окремих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пристроїв</a:t>
            </a:r>
            <a:r>
              <a:rPr lang="ru-RU" dirty="0">
                <a:solidFill>
                  <a:schemeClr val="bg1"/>
                </a:solidFill>
              </a:rPr>
              <a:t>, таких як принтер, сканер, </a:t>
            </a:r>
            <a:r>
              <a:rPr lang="ru-RU" dirty="0" err="1">
                <a:solidFill>
                  <a:schemeClr val="bg1"/>
                </a:solidFill>
              </a:rPr>
              <a:t>монітор</a:t>
            </a:r>
            <a:r>
              <a:rPr lang="ru-RU" dirty="0">
                <a:solidFill>
                  <a:schemeClr val="bg1"/>
                </a:solidFill>
              </a:rPr>
              <a:t> та </a:t>
            </a:r>
            <a:r>
              <a:rPr lang="ru-RU" dirty="0" err="1">
                <a:solidFill>
                  <a:schemeClr val="bg1"/>
                </a:solidFill>
              </a:rPr>
              <a:t>ін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Сукупність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комп'ютерів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ще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називають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програмним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забезпеченням</a:t>
            </a:r>
            <a:r>
              <a:rPr lang="ru-RU" dirty="0">
                <a:solidFill>
                  <a:schemeClr val="bg1"/>
                </a:solidFill>
              </a:rPr>
              <a:t> (ПЗ).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Презентація &quot;Класифікація та загальна характеристика програмного  забезпечення. Ліцензії на програмне забезпечення, їх тип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95" y="1543242"/>
            <a:ext cx="3268260" cy="2451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1745" y="55720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72048" y="489470"/>
            <a:ext cx="11710387" cy="118872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C0F400"/>
                </a:solidFill>
              </a:rPr>
              <a:t>Класифікація</a:t>
            </a:r>
            <a:r>
              <a:rPr lang="en-US" sz="4000" dirty="0">
                <a:solidFill>
                  <a:srgbClr val="C0F400"/>
                </a:solidFill>
              </a:rPr>
              <a:t> </a:t>
            </a:r>
            <a:r>
              <a:rPr lang="en-US" sz="4000" dirty="0" err="1">
                <a:solidFill>
                  <a:srgbClr val="C0F400"/>
                </a:solidFill>
              </a:rPr>
              <a:t>програмного</a:t>
            </a:r>
            <a:r>
              <a:rPr lang="en-US" sz="4000" dirty="0">
                <a:solidFill>
                  <a:srgbClr val="C0F400"/>
                </a:solidFill>
              </a:rPr>
              <a:t> </a:t>
            </a:r>
            <a:r>
              <a:rPr lang="en-US" sz="4000" dirty="0" err="1" smtClean="0">
                <a:solidFill>
                  <a:srgbClr val="C0F400"/>
                </a:solidFill>
              </a:rPr>
              <a:t>забезпечення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89825" y="2048019"/>
            <a:ext cx="6622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rgbClr val="FFFF00"/>
                </a:solidFill>
              </a:rPr>
              <a:t>Системне</a:t>
            </a:r>
            <a:r>
              <a:rPr lang="ru-RU" sz="3200" b="1" dirty="0">
                <a:solidFill>
                  <a:srgbClr val="FFFF00"/>
                </a:solidFill>
              </a:rPr>
              <a:t> </a:t>
            </a:r>
            <a:r>
              <a:rPr lang="ru-RU" sz="3200" b="1" dirty="0" err="1">
                <a:solidFill>
                  <a:srgbClr val="FFFF00"/>
                </a:solidFill>
              </a:rPr>
              <a:t>програмне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забезпечення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призначене</a:t>
            </a:r>
            <a:r>
              <a:rPr lang="ru-RU" sz="3200" dirty="0">
                <a:solidFill>
                  <a:schemeClr val="bg1"/>
                </a:solidFill>
              </a:rPr>
              <a:t> для </a:t>
            </a:r>
            <a:r>
              <a:rPr lang="ru-RU" sz="3200" dirty="0" err="1">
                <a:solidFill>
                  <a:schemeClr val="bg1"/>
                </a:solidFill>
              </a:rPr>
              <a:t>керування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роботою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складових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комп’ютера</a:t>
            </a:r>
            <a:r>
              <a:rPr lang="ru-RU" sz="3200" dirty="0">
                <a:solidFill>
                  <a:schemeClr val="bg1"/>
                </a:solidFill>
              </a:rPr>
              <a:t> та </a:t>
            </a:r>
            <a:r>
              <a:rPr lang="ru-RU" sz="3200" dirty="0" err="1">
                <a:solidFill>
                  <a:schemeClr val="bg1"/>
                </a:solidFill>
              </a:rPr>
              <a:t>обміном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даними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між</a:t>
            </a:r>
            <a:r>
              <a:rPr lang="ru-RU" sz="3200" dirty="0">
                <a:solidFill>
                  <a:schemeClr val="bg1"/>
                </a:solidFill>
              </a:rPr>
              <a:t> ними, </a:t>
            </a:r>
            <a:r>
              <a:rPr lang="ru-RU" sz="3200" dirty="0" err="1">
                <a:solidFill>
                  <a:schemeClr val="bg1"/>
                </a:solidFill>
              </a:rPr>
              <a:t>діагностування</a:t>
            </a:r>
            <a:r>
              <a:rPr lang="ru-RU" sz="3200" dirty="0">
                <a:solidFill>
                  <a:schemeClr val="bg1"/>
                </a:solidFill>
              </a:rPr>
              <a:t> та </a:t>
            </a:r>
            <a:r>
              <a:rPr lang="ru-RU" sz="3200" dirty="0" err="1">
                <a:solidFill>
                  <a:schemeClr val="bg1"/>
                </a:solidFill>
              </a:rPr>
              <a:t>усунення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недоліків</a:t>
            </a:r>
            <a:r>
              <a:rPr lang="ru-RU" sz="3200" dirty="0">
                <a:solidFill>
                  <a:schemeClr val="bg1"/>
                </a:solidFill>
              </a:rPr>
              <a:t> у </a:t>
            </a:r>
            <a:r>
              <a:rPr lang="ru-RU" sz="3200" dirty="0" err="1">
                <a:solidFill>
                  <a:schemeClr val="bg1"/>
                </a:solidFill>
              </a:rPr>
              <a:t>роботі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комп’ютера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405" y="2193940"/>
            <a:ext cx="3232047" cy="3668410"/>
          </a:xfrm>
          <a:prstGeom prst="rect">
            <a:avLst/>
          </a:prstGeom>
        </p:spPr>
      </p:pic>
      <p:pic>
        <p:nvPicPr>
          <p:cNvPr id="1028" name="Picture 4" descr="Загальні відомості про системне службове та прикладне програмне забезпечення.  Класифікація та основні складові операційних систем. Операційна система  Windows (Урок 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380" y="1454379"/>
            <a:ext cx="1759865" cy="1500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1745" y="55720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72048" y="489470"/>
            <a:ext cx="11710387" cy="118872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C0F400"/>
                </a:solidFill>
              </a:rPr>
              <a:t>Класифікація</a:t>
            </a:r>
            <a:r>
              <a:rPr lang="en-US" sz="4000" dirty="0">
                <a:solidFill>
                  <a:srgbClr val="C0F400"/>
                </a:solidFill>
              </a:rPr>
              <a:t> </a:t>
            </a:r>
            <a:r>
              <a:rPr lang="en-US" sz="4000" dirty="0" err="1">
                <a:solidFill>
                  <a:srgbClr val="C0F400"/>
                </a:solidFill>
              </a:rPr>
              <a:t>програмного</a:t>
            </a:r>
            <a:r>
              <a:rPr lang="en-US" sz="4000" dirty="0">
                <a:solidFill>
                  <a:srgbClr val="C0F400"/>
                </a:solidFill>
              </a:rPr>
              <a:t> </a:t>
            </a:r>
            <a:r>
              <a:rPr lang="en-US" sz="4000" dirty="0" err="1" smtClean="0">
                <a:solidFill>
                  <a:srgbClr val="C0F400"/>
                </a:solidFill>
              </a:rPr>
              <a:t>забезпечення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33617" y="1745921"/>
            <a:ext cx="57940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rgbClr val="FFFF00"/>
                </a:solidFill>
              </a:rPr>
              <a:t>Прикладне</a:t>
            </a:r>
            <a:r>
              <a:rPr lang="ru-RU" sz="3200" b="1" dirty="0">
                <a:solidFill>
                  <a:srgbClr val="FFFF00"/>
                </a:solidFill>
              </a:rPr>
              <a:t> </a:t>
            </a:r>
            <a:r>
              <a:rPr lang="ru-RU" sz="3200" b="1" dirty="0" err="1">
                <a:solidFill>
                  <a:srgbClr val="FFFF00"/>
                </a:solidFill>
              </a:rPr>
              <a:t>програмне</a:t>
            </a:r>
            <a:r>
              <a:rPr lang="ru-RU" sz="3200" b="1" dirty="0">
                <a:solidFill>
                  <a:srgbClr val="FFFF00"/>
                </a:solidFill>
              </a:rPr>
              <a:t> </a:t>
            </a:r>
            <a:r>
              <a:rPr lang="ru-RU" sz="3200" b="1" dirty="0" err="1">
                <a:solidFill>
                  <a:srgbClr val="FFFF00"/>
                </a:solidFill>
              </a:rPr>
              <a:t>забезпечення</a:t>
            </a:r>
            <a:r>
              <a:rPr lang="ru-RU" sz="3200" b="1" dirty="0">
                <a:solidFill>
                  <a:srgbClr val="FFFF00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призначене</a:t>
            </a:r>
            <a:r>
              <a:rPr lang="ru-RU" sz="3200" dirty="0">
                <a:solidFill>
                  <a:schemeClr val="bg1"/>
                </a:solidFill>
              </a:rPr>
              <a:t> для </a:t>
            </a:r>
            <a:r>
              <a:rPr lang="ru-RU" sz="3200" dirty="0" err="1">
                <a:solidFill>
                  <a:schemeClr val="bg1"/>
                </a:solidFill>
              </a:rPr>
              <a:t>реалізації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конкретних</a:t>
            </a:r>
            <a:r>
              <a:rPr lang="ru-RU" sz="3200" dirty="0">
                <a:solidFill>
                  <a:schemeClr val="bg1"/>
                </a:solidFill>
              </a:rPr>
              <a:t> задач </a:t>
            </a:r>
            <a:r>
              <a:rPr lang="ru-RU" sz="3200" dirty="0" err="1">
                <a:solidFill>
                  <a:schemeClr val="bg1"/>
                </a:solidFill>
              </a:rPr>
              <a:t>опрацювання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даних</a:t>
            </a:r>
            <a:r>
              <a:rPr lang="ru-RU" sz="3200" dirty="0">
                <a:solidFill>
                  <a:schemeClr val="bg1"/>
                </a:solidFill>
              </a:rPr>
              <a:t>, </a:t>
            </a:r>
            <a:r>
              <a:rPr lang="ru-RU" sz="3200" dirty="0" err="1">
                <a:solidFill>
                  <a:schemeClr val="bg1"/>
                </a:solidFill>
              </a:rPr>
              <a:t>які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користувач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розв’язує</a:t>
            </a:r>
            <a:r>
              <a:rPr lang="ru-RU" sz="3200" dirty="0">
                <a:solidFill>
                  <a:schemeClr val="bg1"/>
                </a:solidFill>
              </a:rPr>
              <a:t> в </a:t>
            </a:r>
            <a:r>
              <a:rPr lang="ru-RU" sz="3200" dirty="0" err="1">
                <a:solidFill>
                  <a:schemeClr val="bg1"/>
                </a:solidFill>
              </a:rPr>
              <a:t>ході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своєї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err="1">
                <a:solidFill>
                  <a:schemeClr val="bg1"/>
                </a:solidFill>
              </a:rPr>
              <a:t>діяльності</a:t>
            </a:r>
            <a:r>
              <a:rPr lang="ru-RU" sz="3200" dirty="0">
                <a:solidFill>
                  <a:schemeClr val="bg1"/>
                </a:solidFill>
              </a:rPr>
              <a:t>. 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Прикладне ПЗ – загального користування Класифікація та загальна характеристика програмного забезпечення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" t="25741" r="94" b="-624"/>
          <a:stretch/>
        </p:blipFill>
        <p:spPr bwMode="auto">
          <a:xfrm>
            <a:off x="6569583" y="1995165"/>
            <a:ext cx="4537818" cy="254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617" y="4924651"/>
            <a:ext cx="10930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solidFill>
                  <a:srgbClr val="FFFF00"/>
                </a:solidFill>
              </a:rPr>
              <a:t>Прикладне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програмне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</a:rPr>
              <a:t>забезпечення</a:t>
            </a:r>
            <a:r>
              <a:rPr lang="ru-RU" sz="2800" b="1" dirty="0" smtClean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спеціального</a:t>
            </a:r>
            <a:r>
              <a:rPr lang="ru-RU" sz="2800" b="1" dirty="0">
                <a:solidFill>
                  <a:srgbClr val="FFFF00"/>
                </a:solidFill>
              </a:rPr>
              <a:t> </a:t>
            </a:r>
            <a:r>
              <a:rPr lang="ru-RU" sz="2800" b="1" dirty="0" err="1">
                <a:solidFill>
                  <a:srgbClr val="FFFF00"/>
                </a:solidFill>
              </a:rPr>
              <a:t>призначення</a:t>
            </a:r>
            <a:r>
              <a:rPr lang="ru-RU" sz="2800" dirty="0">
                <a:solidFill>
                  <a:schemeClr val="bg1"/>
                </a:solidFill>
              </a:rPr>
              <a:t> </a:t>
            </a:r>
            <a:r>
              <a:rPr lang="ru-RU" sz="2800" dirty="0" err="1">
                <a:solidFill>
                  <a:schemeClr val="bg1"/>
                </a:solidFill>
              </a:rPr>
              <a:t>використовують</a:t>
            </a:r>
            <a:r>
              <a:rPr lang="ru-RU" sz="2800" dirty="0">
                <a:solidFill>
                  <a:schemeClr val="bg1"/>
                </a:solidFill>
              </a:rPr>
              <a:t> у </a:t>
            </a:r>
            <a:r>
              <a:rPr lang="ru-RU" sz="2800" dirty="0" err="1">
                <a:solidFill>
                  <a:schemeClr val="bg1"/>
                </a:solidFill>
              </a:rPr>
              <a:t>специфічній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діяльності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користувачів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1745" y="55720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7383" y="2050991"/>
            <a:ext cx="6323888" cy="328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03" y="863647"/>
            <a:ext cx="7706561" cy="51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972" y="2117553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53" y="792666"/>
            <a:ext cx="9172575" cy="5153025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2290" y="58491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5665" y="540461"/>
            <a:ext cx="5042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rgbClr val="FFFF00"/>
                </a:solidFill>
              </a:rPr>
              <a:t>Ліцензії</a:t>
            </a:r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4150" y="1272557"/>
            <a:ext cx="10166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5EE55"/>
                </a:solidFill>
              </a:rPr>
              <a:t>На </a:t>
            </a:r>
            <a:r>
              <a:rPr lang="ru-RU" sz="2800" dirty="0" err="1">
                <a:solidFill>
                  <a:srgbClr val="05EE55"/>
                </a:solidFill>
              </a:rPr>
              <a:t>комп’ютерні</a:t>
            </a:r>
            <a:r>
              <a:rPr lang="ru-RU" sz="2800" dirty="0">
                <a:solidFill>
                  <a:srgbClr val="05EE55"/>
                </a:solidFill>
              </a:rPr>
              <a:t> </a:t>
            </a:r>
            <a:r>
              <a:rPr lang="ru-RU" sz="2800" dirty="0" err="1">
                <a:solidFill>
                  <a:srgbClr val="05EE55"/>
                </a:solidFill>
              </a:rPr>
              <a:t>програми</a:t>
            </a:r>
            <a:r>
              <a:rPr lang="ru-RU" sz="2800" dirty="0">
                <a:solidFill>
                  <a:srgbClr val="05EE55"/>
                </a:solidFill>
              </a:rPr>
              <a:t> </a:t>
            </a:r>
            <a:r>
              <a:rPr lang="ru-RU" sz="2800" dirty="0" err="1">
                <a:solidFill>
                  <a:srgbClr val="05EE55"/>
                </a:solidFill>
              </a:rPr>
              <a:t>поширюється</a:t>
            </a:r>
            <a:r>
              <a:rPr lang="ru-RU" sz="2800" dirty="0">
                <a:solidFill>
                  <a:srgbClr val="05EE55"/>
                </a:solidFill>
              </a:rPr>
              <a:t> </a:t>
            </a:r>
            <a:r>
              <a:rPr lang="ru-RU" sz="2800" dirty="0" err="1">
                <a:solidFill>
                  <a:srgbClr val="05EE55"/>
                </a:solidFill>
              </a:rPr>
              <a:t>дія</a:t>
            </a:r>
            <a:r>
              <a:rPr lang="ru-RU" sz="2800" dirty="0">
                <a:solidFill>
                  <a:srgbClr val="05EE55"/>
                </a:solidFill>
              </a:rPr>
              <a:t> Закону </a:t>
            </a:r>
            <a:r>
              <a:rPr lang="ru-RU" sz="2800" dirty="0" err="1">
                <a:solidFill>
                  <a:srgbClr val="05EE55"/>
                </a:solidFill>
              </a:rPr>
              <a:t>України</a:t>
            </a:r>
            <a:r>
              <a:rPr lang="ru-RU" sz="2800" dirty="0">
                <a:solidFill>
                  <a:srgbClr val="05EE55"/>
                </a:solidFill>
              </a:rPr>
              <a:t> «Про </a:t>
            </a:r>
            <a:r>
              <a:rPr lang="ru-RU" sz="2800" dirty="0" err="1">
                <a:solidFill>
                  <a:srgbClr val="05EE55"/>
                </a:solidFill>
              </a:rPr>
              <a:t>авторське</a:t>
            </a:r>
            <a:r>
              <a:rPr lang="ru-RU" sz="2800" dirty="0">
                <a:solidFill>
                  <a:srgbClr val="05EE55"/>
                </a:solidFill>
              </a:rPr>
              <a:t> право і </a:t>
            </a:r>
            <a:r>
              <a:rPr lang="ru-RU" sz="2800" dirty="0" err="1">
                <a:solidFill>
                  <a:srgbClr val="05EE55"/>
                </a:solidFill>
              </a:rPr>
              <a:t>суміжні</a:t>
            </a:r>
            <a:r>
              <a:rPr lang="ru-RU" sz="2800" dirty="0">
                <a:solidFill>
                  <a:srgbClr val="05EE55"/>
                </a:solidFill>
              </a:rPr>
              <a:t> права»</a:t>
            </a:r>
            <a:endParaRPr lang="en-US" sz="2800" dirty="0">
              <a:solidFill>
                <a:srgbClr val="05EE5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290" y="3357043"/>
            <a:ext cx="54951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>
                <a:solidFill>
                  <a:srgbClr val="FFFF00"/>
                </a:solidFill>
              </a:rPr>
              <a:t>Комерційна</a:t>
            </a:r>
            <a:r>
              <a:rPr lang="ru-RU" sz="2400" dirty="0">
                <a:solidFill>
                  <a:schemeClr val="bg1"/>
                </a:solidFill>
              </a:rPr>
              <a:t/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• </a:t>
            </a:r>
            <a:r>
              <a:rPr lang="ru-RU" sz="2400" dirty="0" err="1">
                <a:solidFill>
                  <a:schemeClr val="bg1"/>
                </a:solidFill>
              </a:rPr>
              <a:t>Коробкова</a:t>
            </a:r>
            <a:r>
              <a:rPr lang="ru-RU" sz="2400" dirty="0">
                <a:solidFill>
                  <a:schemeClr val="bg1"/>
                </a:solidFill>
              </a:rPr>
              <a:t> (для одного </a:t>
            </a:r>
            <a:r>
              <a:rPr lang="ru-RU" sz="2400" dirty="0" err="1">
                <a:solidFill>
                  <a:schemeClr val="bg1"/>
                </a:solidFill>
              </a:rPr>
              <a:t>екземпляра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програми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• ОЕМ (</a:t>
            </a:r>
            <a:r>
              <a:rPr lang="ru-RU" sz="2400" dirty="0" err="1">
                <a:solidFill>
                  <a:schemeClr val="bg1"/>
                </a:solidFill>
              </a:rPr>
              <a:t>ліцензія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надається</a:t>
            </a:r>
            <a:r>
              <a:rPr lang="ru-RU" sz="2400" dirty="0">
                <a:solidFill>
                  <a:schemeClr val="bg1"/>
                </a:solidFill>
              </a:rPr>
              <a:t> на один </a:t>
            </a:r>
            <a:r>
              <a:rPr lang="ru-RU" sz="2400" dirty="0" err="1">
                <a:solidFill>
                  <a:schemeClr val="bg1"/>
                </a:solidFill>
              </a:rPr>
              <a:t>екземпляр</a:t>
            </a:r>
            <a:r>
              <a:rPr lang="ru-RU" sz="2400" dirty="0">
                <a:solidFill>
                  <a:schemeClr val="bg1"/>
                </a:solidFill>
              </a:rPr>
              <a:t> з </a:t>
            </a:r>
            <a:r>
              <a:rPr lang="ru-RU" sz="2400" dirty="0" err="1">
                <a:solidFill>
                  <a:schemeClr val="bg1"/>
                </a:solidFill>
              </a:rPr>
              <a:t>наклейкою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• Корпоративна (</a:t>
            </a:r>
            <a:r>
              <a:rPr lang="ru-RU" sz="2400" dirty="0" err="1">
                <a:solidFill>
                  <a:schemeClr val="bg1"/>
                </a:solidFill>
              </a:rPr>
              <a:t>ліцензія</a:t>
            </a:r>
            <a:r>
              <a:rPr lang="ru-RU" sz="2400" dirty="0">
                <a:solidFill>
                  <a:schemeClr val="bg1"/>
                </a:solidFill>
              </a:rPr>
              <a:t> на </a:t>
            </a:r>
            <a:r>
              <a:rPr lang="ru-RU" sz="2400" dirty="0" err="1">
                <a:solidFill>
                  <a:schemeClr val="bg1"/>
                </a:solidFill>
              </a:rPr>
              <a:t>кілька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копій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програм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48182" y="3357043"/>
            <a:ext cx="5023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FFF00"/>
                </a:solidFill>
              </a:rPr>
              <a:t>Пробна</a:t>
            </a:r>
            <a:r>
              <a:rPr lang="ru-RU" sz="2400" dirty="0">
                <a:solidFill>
                  <a:schemeClr val="bg1"/>
                </a:solidFill>
              </a:rPr>
              <a:t/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(пробна </a:t>
            </a:r>
            <a:r>
              <a:rPr lang="ru-RU" sz="2400" dirty="0" err="1">
                <a:solidFill>
                  <a:schemeClr val="bg1"/>
                </a:solidFill>
              </a:rPr>
              <a:t>або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trial) - </a:t>
            </a:r>
            <a:r>
              <a:rPr lang="ru-RU" sz="2400" dirty="0" err="1">
                <a:solidFill>
                  <a:schemeClr val="bg1"/>
                </a:solidFill>
              </a:rPr>
              <a:t>ліцензія</a:t>
            </a:r>
            <a:r>
              <a:rPr lang="ru-RU" sz="2400" dirty="0">
                <a:solidFill>
                  <a:schemeClr val="bg1"/>
                </a:solidFill>
              </a:rPr>
              <a:t> на </a:t>
            </a:r>
            <a:r>
              <a:rPr lang="ru-RU" sz="2400" dirty="0" err="1">
                <a:solidFill>
                  <a:schemeClr val="bg1"/>
                </a:solidFill>
              </a:rPr>
              <a:t>комерційне</a:t>
            </a:r>
            <a:r>
              <a:rPr lang="ru-RU" sz="2400" dirty="0">
                <a:solidFill>
                  <a:schemeClr val="bg1"/>
                </a:solidFill>
              </a:rPr>
              <a:t> ПЗ, яка </a:t>
            </a:r>
            <a:r>
              <a:rPr lang="ru-RU" sz="2400" dirty="0" err="1">
                <a:solidFill>
                  <a:schemeClr val="bg1"/>
                </a:solidFill>
              </a:rPr>
              <a:t>надається</a:t>
            </a:r>
            <a:r>
              <a:rPr lang="ru-RU" sz="2400" dirty="0">
                <a:solidFill>
                  <a:schemeClr val="bg1"/>
                </a:solidFill>
              </a:rPr>
              <a:t> для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пробного </a:t>
            </a:r>
            <a:r>
              <a:rPr lang="ru-RU" sz="2400" dirty="0" err="1">
                <a:solidFill>
                  <a:schemeClr val="bg1"/>
                </a:solidFill>
              </a:rPr>
              <a:t>використання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програми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протягом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певного</a:t>
            </a:r>
            <a:r>
              <a:rPr lang="ru-RU" sz="2400" dirty="0">
                <a:solidFill>
                  <a:schemeClr val="bg1"/>
                </a:solidFill>
              </a:rPr>
              <a:t> часу (</a:t>
            </a:r>
            <a:r>
              <a:rPr lang="ru-RU" sz="2400" dirty="0" err="1">
                <a:solidFill>
                  <a:schemeClr val="bg1"/>
                </a:solidFill>
              </a:rPr>
              <a:t>зазвичай</a:t>
            </a:r>
            <a:r>
              <a:rPr lang="ru-RU" sz="2400" dirty="0">
                <a:solidFill>
                  <a:schemeClr val="bg1"/>
                </a:solidFill>
              </a:rPr>
              <a:t> 30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 err="1">
                <a:solidFill>
                  <a:schemeClr val="bg1"/>
                </a:solidFill>
              </a:rPr>
              <a:t>днів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ru-RU" sz="2400" dirty="0" err="1">
                <a:solidFill>
                  <a:schemeClr val="bg1"/>
                </a:solidFill>
              </a:rPr>
              <a:t>або</a:t>
            </a:r>
            <a:r>
              <a:rPr lang="ru-RU" sz="2400" dirty="0">
                <a:solidFill>
                  <a:schemeClr val="bg1"/>
                </a:solidFill>
              </a:rPr>
              <a:t> на </a:t>
            </a:r>
            <a:r>
              <a:rPr lang="ru-RU" sz="2400" dirty="0" err="1">
                <a:solidFill>
                  <a:schemeClr val="bg1"/>
                </a:solidFill>
              </a:rPr>
              <a:t>певну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кількість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запусків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програм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br>
              <a:rPr lang="ru-RU" sz="2400" dirty="0">
                <a:solidFill>
                  <a:schemeClr val="bg1"/>
                </a:solidFill>
              </a:rPr>
            </a:br>
            <a:endParaRPr lang="en-US" sz="2400" dirty="0"/>
          </a:p>
        </p:txBody>
      </p:sp>
      <p:pic>
        <p:nvPicPr>
          <p:cNvPr id="7170" name="Picture 2" descr="Льотна ліцензія ФАА — Вікіпеді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16" y="2354870"/>
            <a:ext cx="1855329" cy="13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Лицензия и активация - Microsoft Commu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66" y="2354869"/>
            <a:ext cx="1819199" cy="13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51" y="2354869"/>
            <a:ext cx="1743075" cy="1237390"/>
          </a:xfrm>
          <a:prstGeom prst="rect">
            <a:avLst/>
          </a:prstGeom>
        </p:spPr>
      </p:pic>
      <p:pic>
        <p:nvPicPr>
          <p:cNvPr id="7172" name="Picture 4" descr="Как активировать лицензию (пробную) Cisco - Блог Университета SEDICOM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11" y="2354869"/>
            <a:ext cx="2117158" cy="13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1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Для юридической помощи крымчанам используют ІТ-технологии | QHA Агентство  Крымские Нов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b="291"/>
          <a:stretch>
            <a:fillRect/>
          </a:stretch>
        </p:blipFill>
        <p:spPr bwMode="auto">
          <a:xfrm>
            <a:off x="-71015" y="0"/>
            <a:ext cx="1226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4B52C7E-3049-4545-956A-6D8F73F2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1745" y="557201"/>
            <a:ext cx="11088770" cy="5776385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 smtClean="0">
              <a:solidFill>
                <a:schemeClr val="bg1"/>
              </a:solidFill>
            </a:endParaRPr>
          </a:p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581" y="3150556"/>
            <a:ext cx="51898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FF00"/>
                </a:solidFill>
              </a:rPr>
              <a:t>З </a:t>
            </a:r>
            <a:r>
              <a:rPr lang="ru-RU" sz="2400" dirty="0" err="1">
                <a:solidFill>
                  <a:srgbClr val="FFFF00"/>
                </a:solidFill>
              </a:rPr>
              <a:t>відкритим</a:t>
            </a:r>
            <a:r>
              <a:rPr lang="ru-RU" sz="2400" dirty="0">
                <a:solidFill>
                  <a:srgbClr val="FFFF00"/>
                </a:solidFill>
              </a:rPr>
              <a:t> кодом</a:t>
            </a:r>
            <a:br>
              <a:rPr lang="ru-RU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free software - </a:t>
            </a:r>
            <a:r>
              <a:rPr lang="ru-RU" sz="2400" dirty="0" err="1">
                <a:solidFill>
                  <a:schemeClr val="bg1"/>
                </a:solidFill>
              </a:rPr>
              <a:t>ліцензія</a:t>
            </a:r>
            <a:r>
              <a:rPr lang="ru-RU" sz="2400" dirty="0">
                <a:solidFill>
                  <a:schemeClr val="bg1"/>
                </a:solidFill>
              </a:rPr>
              <a:t> на </a:t>
            </a:r>
            <a:r>
              <a:rPr lang="ru-RU" sz="2400" dirty="0" err="1">
                <a:solidFill>
                  <a:schemeClr val="bg1"/>
                </a:solidFill>
              </a:rPr>
              <a:t>вільне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програмне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забезпечення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ru-RU" sz="2400" dirty="0" err="1">
                <a:solidFill>
                  <a:schemeClr val="bg1"/>
                </a:solidFill>
              </a:rPr>
              <a:t>що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передбачає</a:t>
            </a:r>
            <a:r>
              <a:rPr lang="ru-RU" sz="2400" dirty="0">
                <a:solidFill>
                  <a:schemeClr val="bg1"/>
                </a:solidFill>
              </a:rPr>
              <a:t/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не </a:t>
            </a:r>
            <a:r>
              <a:rPr lang="ru-RU" sz="2400" dirty="0" err="1">
                <a:solidFill>
                  <a:schemeClr val="bg1"/>
                </a:solidFill>
              </a:rPr>
              <a:t>тільки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безкоштовне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використання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програм</a:t>
            </a:r>
            <a:r>
              <a:rPr lang="ru-RU" sz="2400" dirty="0">
                <a:solidFill>
                  <a:schemeClr val="bg1"/>
                </a:solidFill>
              </a:rPr>
              <a:t>, але і право на </a:t>
            </a:r>
            <a:r>
              <a:rPr lang="ru-RU" sz="2400" dirty="0" err="1">
                <a:solidFill>
                  <a:schemeClr val="bg1"/>
                </a:solidFill>
              </a:rPr>
              <a:t>їх</a:t>
            </a:r>
            <a:r>
              <a:rPr lang="ru-RU" sz="2400" dirty="0">
                <a:solidFill>
                  <a:schemeClr val="bg1"/>
                </a:solidFill>
              </a:rPr>
              <a:t/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 err="1">
                <a:solidFill>
                  <a:schemeClr val="bg1"/>
                </a:solidFill>
              </a:rPr>
              <a:t>модифікацію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ru-RU" sz="2400" dirty="0" err="1">
                <a:solidFill>
                  <a:schemeClr val="bg1"/>
                </a:solidFill>
              </a:rPr>
              <a:t>внесення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змін</a:t>
            </a:r>
            <a:r>
              <a:rPr lang="ru-RU" sz="2400" dirty="0">
                <a:solidFill>
                  <a:schemeClr val="bg1"/>
                </a:solidFill>
              </a:rPr>
              <a:t> у </a:t>
            </a:r>
            <a:r>
              <a:rPr lang="ru-RU" sz="2400" dirty="0" err="1">
                <a:solidFill>
                  <a:schemeClr val="bg1"/>
                </a:solidFill>
              </a:rPr>
              <a:t>програму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604" y="3150556"/>
            <a:ext cx="49138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>
                <a:solidFill>
                  <a:srgbClr val="FFFF00"/>
                </a:solidFill>
              </a:rPr>
              <a:t>Вільного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  <a:r>
              <a:rPr lang="ru-RU" sz="2400" dirty="0" err="1">
                <a:solidFill>
                  <a:srgbClr val="FFFF00"/>
                </a:solidFill>
              </a:rPr>
              <a:t>користування</a:t>
            </a:r>
            <a:r>
              <a:rPr lang="ru-RU" sz="2400" dirty="0">
                <a:solidFill>
                  <a:schemeClr val="bg1"/>
                </a:solidFill>
              </a:rPr>
              <a:t/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freeware - </a:t>
            </a:r>
            <a:r>
              <a:rPr lang="ru-RU" sz="2400" dirty="0" err="1">
                <a:solidFill>
                  <a:schemeClr val="bg1"/>
                </a:solidFill>
              </a:rPr>
              <a:t>ліцензія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передбачає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вільне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використання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програм</a:t>
            </a:r>
            <a:r>
              <a:rPr lang="ru-RU" sz="2400" dirty="0">
                <a:solidFill>
                  <a:schemeClr val="bg1"/>
                </a:solidFill>
              </a:rPr>
              <a:t> без </a:t>
            </a:r>
            <a:r>
              <a:rPr lang="ru-RU" sz="2400" dirty="0" err="1">
                <a:solidFill>
                  <a:schemeClr val="bg1"/>
                </a:solidFill>
              </a:rPr>
              <a:t>виплат</a:t>
            </a:r>
            <a:r>
              <a:rPr lang="ru-RU" sz="2400" dirty="0">
                <a:solidFill>
                  <a:schemeClr val="bg1"/>
                </a:solidFill>
              </a:rPr>
              <a:t/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 err="1">
                <a:solidFill>
                  <a:schemeClr val="bg1"/>
                </a:solidFill>
              </a:rPr>
              <a:t>винагороди</a:t>
            </a:r>
            <a:r>
              <a:rPr lang="ru-RU" sz="2400" dirty="0">
                <a:solidFill>
                  <a:schemeClr val="bg1"/>
                </a:solidFill>
              </a:rPr>
              <a:t> автору, але не </a:t>
            </a:r>
            <a:r>
              <a:rPr lang="ru-RU" sz="2400" dirty="0" err="1">
                <a:solidFill>
                  <a:schemeClr val="bg1"/>
                </a:solidFill>
              </a:rPr>
              <a:t>передбачає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можливості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внесення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змін</a:t>
            </a:r>
            <a:r>
              <a:rPr lang="ru-RU" sz="2400" dirty="0">
                <a:solidFill>
                  <a:schemeClr val="bg1"/>
                </a:solidFill>
              </a:rPr>
              <a:t> у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 err="1">
                <a:solidFill>
                  <a:schemeClr val="bg1"/>
                </a:solidFill>
              </a:rPr>
              <a:t>програму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endParaRPr lang="en-US" sz="2400" dirty="0"/>
          </a:p>
        </p:txBody>
      </p:sp>
      <p:pic>
        <p:nvPicPr>
          <p:cNvPr id="3076" name="Picture 4" descr="7-Zip - практичный архиватор - Интернет и домашний компьюте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84" y="851856"/>
            <a:ext cx="1980873" cy="229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8" name="Picture 6" descr="Bosque: нова мова програмування з відкритим вихідним кодо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96" y="1088312"/>
            <a:ext cx="3852403" cy="1926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6578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54094_TF34357351.potx" id="{6AA8CAD9-D032-42E8-97EE-4E2407919FB6}" vid="{DF4C0A51-8B4F-47C0-80B9-0C4495D3E2F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3B18BB-C24E-408B-9A12-8848DDD7A302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Темная модернистская презентация</Template>
  <TotalTime>0</TotalTime>
  <Words>313</Words>
  <Application>Microsoft Office PowerPoint</Application>
  <PresentationFormat>Произвольный</PresentationFormat>
  <Paragraphs>963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МЕСТО  ДЛЯ ЗАГОЛОВКА</vt:lpstr>
      <vt:lpstr>Презентация PowerPoint</vt:lpstr>
      <vt:lpstr>програмне забезпечення</vt:lpstr>
      <vt:lpstr>Класифікація програмного забезпечення</vt:lpstr>
      <vt:lpstr>Класифікація програмного забезпечення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Інсталяція програм</vt:lpstr>
      <vt:lpstr>Установка програм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2020-09-05T12:07:08Z</dcterms:created>
  <dcterms:modified xsi:type="dcterms:W3CDTF">2022-09-21T19:02:40Z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