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6" r:id="rId6"/>
    <p:sldId id="267" r:id="rId7"/>
    <p:sldId id="269" r:id="rId8"/>
    <p:sldId id="274" r:id="rId9"/>
    <p:sldId id="264" r:id="rId10"/>
    <p:sldId id="265" r:id="rId11"/>
    <p:sldId id="268" r:id="rId12"/>
    <p:sldId id="272" r:id="rId13"/>
    <p:sldId id="273" r:id="rId14"/>
    <p:sldId id="275" r:id="rId15"/>
    <p:sldId id="259" r:id="rId16"/>
    <p:sldId id="260" r:id="rId17"/>
    <p:sldId id="261" r:id="rId18"/>
    <p:sldId id="276" r:id="rId19"/>
    <p:sldId id="278" r:id="rId20"/>
    <p:sldId id="277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://3.bp.blogspot.com/_YV9Emh44roI/Svc7XYIMpwI/AAAAAAAAAA8/goEyf6hyCUE/s1600-h/zmist0.jpg" TargetMode="External"/><Relationship Id="rId7" Type="http://schemas.openxmlformats.org/officeDocument/2006/relationships/hyperlink" Target="http://1.bp.blogspot.com/_YV9Emh44roI/Svc74C5zxII/AAAAAAAAABM/RQLznzfXyg8/s1600-h/zmist2.jpg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hyperlink" Target="http://4.bp.blogspot.com/_YV9Emh44roI/Svc7f4SzxrI/AAAAAAAAABE/6XEVVJkUxTU/s1600-h/zmist1.jpg" TargetMode="Externa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hyperlink" Target="http://2.bp.blogspot.com/_YV9Emh44roI/Svc8hTGHFbI/AAAAAAAAABU/AlM1Tr1pP1g/s1600-h/zmist3.jpg" TargetMode="External"/><Relationship Id="rId7" Type="http://schemas.openxmlformats.org/officeDocument/2006/relationships/hyperlink" Target="http://1.bp.blogspot.com/_YV9Emh44roI/Svc-6fnSgfI/AAAAAAAAABk/FSIXMCzuteE/s1600-h/zmist5.jpg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hyperlink" Target="http://4.bp.blogspot.com/_YV9Emh44roI/Svc-4fNBJhI/AAAAAAAAABc/LUoc7zmO4ps/s1600-h/zmist4.jpg" TargetMode="External"/><Relationship Id="rId10" Type="http://schemas.openxmlformats.org/officeDocument/2006/relationships/image" Target="../media/image29.jpeg"/><Relationship Id="rId4" Type="http://schemas.openxmlformats.org/officeDocument/2006/relationships/image" Target="../media/image26.jpeg"/><Relationship Id="rId9" Type="http://schemas.openxmlformats.org/officeDocument/2006/relationships/hyperlink" Target="http://2.bp.blogspot.com/_YV9Emh44roI/Svc-7wghnEI/AAAAAAAAABs/H95UlKGiZn0/s1600-h/zmist6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_YV9Emh44roI/SvdBIdBNBbI/AAAAAAAAAB0/jnYMTngm8Js/s1600-h/zmist7.jpg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hyperlink" Target="http://3.bp.blogspot.com/_YV9Emh44roI/SvdBKG1docI/AAAAAAAAAB8/OAirxXy-qFs/s1600-h/zmist8.jpg" TargetMode="Externa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slide" Target="slide2.xml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ool.xvatit.com/index.php?title=%D0%A4%D0%B0%D0%B9%D0%BB:%D0%98%D0%BD%D1%847-7.jpg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opcig.ru/uploads/posts/2011-03/1299677477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56992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.s-microsoft.com/ru-ru/CMSImages/AcrossDevice_Word_430x208.png?version=6a808e00-1423-244c-2a5b-2c77596493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64" y="782326"/>
            <a:ext cx="4053736" cy="2120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5976" y="4005064"/>
            <a:ext cx="4392488" cy="12939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5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Текстовий редактор</a:t>
            </a:r>
          </a:p>
          <a:p>
            <a:pPr algn="ctr"/>
            <a:r>
              <a:rPr lang="en-US" sz="35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Microsoft Word </a:t>
            </a:r>
            <a:r>
              <a:rPr lang="uk-UA" sz="35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 </a:t>
            </a:r>
            <a:endParaRPr lang="ru-RU" sz="35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2050" name="Picture 2" descr="Графік навчального процесу – Івано-Франківський фаховий коледж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89799" y="3456433"/>
            <a:ext cx="87746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стилів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замість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форматування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вручну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дає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змогу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швидко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й просто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застосувати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набір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параметрів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форматування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послідовно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всього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документа.</a:t>
            </a:r>
          </a:p>
          <a:p>
            <a:pPr algn="just"/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Стиль –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набір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характеристик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форматування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таких як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назва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шрифту,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розмір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колір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вирівнювання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абзацу та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інтервал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Деякі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стилі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включають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навіть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межі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та заливку.</a:t>
            </a:r>
          </a:p>
          <a:p>
            <a:pPr algn="just"/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замість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трьох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окремих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кроків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форматування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шрифту заголовка як 16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пт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жирний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Cambria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досягнути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того самого результату,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виконавши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один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застосувавши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вбудований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стиль "Заголовок 1".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Запам’ятовувати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характеристики стилю "Заголовок 1" не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відформатувати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всі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заголовки в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документі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просто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клацнути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мишею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всередині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кожного заголовка (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навіть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виділяти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весь текст) і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колекції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стилів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вибрати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пункт </a:t>
            </a:r>
            <a:r>
              <a:rPr lang="ru-RU" sz="1750" b="1" dirty="0">
                <a:latin typeface="Times New Roman" pitchFamily="18" charset="0"/>
                <a:cs typeface="Times New Roman" pitchFamily="18" charset="0"/>
              </a:rPr>
              <a:t>Заголовок 1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25" y="980728"/>
            <a:ext cx="4429778" cy="249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2046" y="46989"/>
            <a:ext cx="8418458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600" dirty="0" smtClean="0"/>
              <a:t>3. Використання стилів. Правила стильового оформлення документів в різних режимах. Поняття про схему документа. Перегляд документів в різних режимах.  </a:t>
            </a:r>
            <a:endParaRPr lang="ru-RU" sz="1600" dirty="0"/>
          </a:p>
        </p:txBody>
      </p:sp>
      <p:sp>
        <p:nvSpPr>
          <p:cNvPr id="24" name="Управляющая кнопка: назад 2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далее 2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в начало 2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в конец 2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правляющая кнопка: домой 27">
            <a:hlinkClick r:id="rId3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2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2046" y="46989"/>
            <a:ext cx="8418458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600" dirty="0" smtClean="0"/>
              <a:t>3. Використання стилів. Правила стильового оформлення документів в різних режимах. Поняття про схему документа. Перегляд документів в різних режимах.  </a:t>
            </a:r>
            <a:endParaRPr lang="ru-RU" sz="1600" dirty="0"/>
          </a:p>
        </p:txBody>
      </p:sp>
      <p:sp>
        <p:nvSpPr>
          <p:cNvPr id="24" name="Управляющая кнопка: назад 2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далее 2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в начало 2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в конец 2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правляющая кнопка: домой 2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13027" y="851559"/>
            <a:ext cx="8630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відформатувати</a:t>
            </a:r>
            <a:r>
              <a:rPr lang="ru-RU" dirty="0"/>
              <a:t> </a:t>
            </a:r>
            <a:r>
              <a:rPr lang="ru-RU" dirty="0" err="1"/>
              <a:t>підзаголовки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використати</a:t>
            </a:r>
            <a:r>
              <a:rPr lang="ru-RU" dirty="0"/>
              <a:t> </a:t>
            </a:r>
            <a:r>
              <a:rPr lang="ru-RU" dirty="0" err="1"/>
              <a:t>вбудований</a:t>
            </a:r>
            <a:r>
              <a:rPr lang="ru-RU" dirty="0"/>
              <a:t> стиль "Заголовок 2",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для </a:t>
            </a:r>
            <a:r>
              <a:rPr lang="ru-RU" dirty="0" err="1"/>
              <a:t>гармонійного</a:t>
            </a:r>
            <a:r>
              <a:rPr lang="ru-RU" dirty="0"/>
              <a:t> </a:t>
            </a:r>
            <a:r>
              <a:rPr lang="ru-RU" dirty="0" err="1"/>
              <a:t>поєднання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стилем "Заголовок 1".</a:t>
            </a:r>
          </a:p>
        </p:txBody>
      </p:sp>
      <p:pic>
        <p:nvPicPr>
          <p:cNvPr id="13314" name="Picture 2" descr="Зображення стрічки 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29" y="1628800"/>
            <a:ext cx="4767692" cy="1164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3622" y="2953398"/>
            <a:ext cx="8770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1. </a:t>
            </a:r>
            <a:r>
              <a:rPr lang="ru-RU" dirty="0" err="1"/>
              <a:t>Експрес-стилі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містяться</a:t>
            </a:r>
            <a:r>
              <a:rPr lang="ru-RU" dirty="0"/>
              <a:t> в </a:t>
            </a:r>
            <a:r>
              <a:rPr lang="ru-RU" dirty="0" err="1"/>
              <a:t>колекції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, </a:t>
            </a:r>
            <a:r>
              <a:rPr lang="ru-RU" dirty="0" err="1"/>
              <a:t>розроблено</a:t>
            </a:r>
            <a:r>
              <a:rPr lang="ru-RU" dirty="0"/>
              <a:t> так, </a:t>
            </a:r>
            <a:r>
              <a:rPr lang="ru-RU" dirty="0" err="1"/>
              <a:t>що</a:t>
            </a:r>
            <a:r>
              <a:rPr lang="ru-RU" dirty="0"/>
              <a:t> вони добре </a:t>
            </a:r>
            <a:r>
              <a:rPr lang="ru-RU" dirty="0" err="1"/>
              <a:t>поєднуються</a:t>
            </a:r>
            <a:r>
              <a:rPr lang="ru-RU" dirty="0"/>
              <a:t> один з одним.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експрес</a:t>
            </a:r>
            <a:r>
              <a:rPr lang="ru-RU" dirty="0"/>
              <a:t>-стиль "Заголовок 2" </a:t>
            </a:r>
            <a:r>
              <a:rPr lang="ru-RU" dirty="0" err="1"/>
              <a:t>виглядає</a:t>
            </a:r>
            <a:r>
              <a:rPr lang="ru-RU" dirty="0"/>
              <a:t> як </a:t>
            </a:r>
            <a:r>
              <a:rPr lang="ru-RU" dirty="0" err="1"/>
              <a:t>підпорядкований</a:t>
            </a:r>
            <a:r>
              <a:rPr lang="ru-RU" dirty="0"/>
              <a:t> </a:t>
            </a:r>
            <a:r>
              <a:rPr lang="ru-RU" dirty="0" err="1"/>
              <a:t>експрес</a:t>
            </a:r>
            <a:r>
              <a:rPr lang="ru-RU" dirty="0"/>
              <a:t>-стилю "Заголовок 1".</a:t>
            </a:r>
          </a:p>
          <a:p>
            <a:pPr algn="just"/>
            <a:r>
              <a:rPr lang="ru-RU" dirty="0"/>
              <a:t>2. </a:t>
            </a:r>
            <a:r>
              <a:rPr lang="ru-RU" dirty="0" err="1"/>
              <a:t>Основний</a:t>
            </a:r>
            <a:r>
              <a:rPr lang="ru-RU" dirty="0"/>
              <a:t> текст документа автоматично </a:t>
            </a:r>
            <a:r>
              <a:rPr lang="ru-RU" dirty="0" err="1"/>
              <a:t>форматується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звичайного</a:t>
            </a:r>
            <a:r>
              <a:rPr lang="ru-RU" dirty="0"/>
              <a:t> </a:t>
            </a:r>
            <a:r>
              <a:rPr lang="ru-RU" dirty="0" err="1"/>
              <a:t>експрес</a:t>
            </a:r>
            <a:r>
              <a:rPr lang="ru-RU" dirty="0"/>
              <a:t>-стилю.</a:t>
            </a:r>
          </a:p>
          <a:p>
            <a:pPr algn="just"/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форматування</a:t>
            </a:r>
            <a:r>
              <a:rPr lang="ru-RU" dirty="0"/>
              <a:t> тексту як </a:t>
            </a:r>
            <a:r>
              <a:rPr lang="ru-RU" dirty="0" err="1"/>
              <a:t>частини</a:t>
            </a:r>
            <a:r>
              <a:rPr lang="ru-RU" dirty="0"/>
              <a:t> списку </a:t>
            </a:r>
            <a:r>
              <a:rPr lang="ru-RU" dirty="0" err="1"/>
              <a:t>кожний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у списку автоматично </a:t>
            </a:r>
            <a:r>
              <a:rPr lang="ru-RU" dirty="0" err="1"/>
              <a:t>форматується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експрес</a:t>
            </a:r>
            <a:r>
              <a:rPr lang="ru-RU" dirty="0"/>
              <a:t>-стилю "Абзац списку".</a:t>
            </a:r>
          </a:p>
          <a:p>
            <a:pPr algn="just"/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 буде </a:t>
            </a:r>
            <a:r>
              <a:rPr lang="ru-RU" dirty="0" err="1"/>
              <a:t>потрібно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заголовки </a:t>
            </a:r>
            <a:r>
              <a:rPr lang="ru-RU" dirty="0" err="1"/>
              <a:t>мали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вигляд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 "Заголовок 1" і "Заголовок 2", і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Word</a:t>
            </a:r>
            <a:r>
              <a:rPr lang="ru-RU" dirty="0"/>
              <a:t> автоматично </a:t>
            </a:r>
            <a:r>
              <a:rPr lang="ru-RU" dirty="0" err="1"/>
              <a:t>оновить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 </a:t>
            </a:r>
            <a:r>
              <a:rPr lang="ru-RU" dirty="0" err="1"/>
              <a:t>заголовків</a:t>
            </a:r>
            <a:r>
              <a:rPr lang="ru-RU" dirty="0"/>
              <a:t> у </a:t>
            </a:r>
            <a:r>
              <a:rPr lang="ru-RU" dirty="0" err="1"/>
              <a:t>документі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експрес-стилів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іншу</a:t>
            </a:r>
            <a:r>
              <a:rPr lang="ru-RU" dirty="0"/>
              <a:t> тему,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вигляд</a:t>
            </a:r>
            <a:r>
              <a:rPr lang="ru-RU" dirty="0"/>
              <a:t> </a:t>
            </a:r>
            <a:r>
              <a:rPr lang="ru-RU" dirty="0" err="1"/>
              <a:t>заголовків</a:t>
            </a:r>
            <a:r>
              <a:rPr lang="ru-RU" dirty="0"/>
              <a:t>, не </a:t>
            </a:r>
            <a:r>
              <a:rPr lang="ru-RU" dirty="0" err="1"/>
              <a:t>вносячи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до </a:t>
            </a:r>
            <a:r>
              <a:rPr lang="ru-RU" dirty="0" err="1"/>
              <a:t>стилів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2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Управляющая кнопка: назад 2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далее 2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в начало 2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в конец 2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правляющая кнопка: домой 2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20688"/>
            <a:ext cx="87546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Розміри сторінки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це висота і ширина сторінки документа. Ці значення за замовчуванням задаються в сантиметрах. Розміри сторінки можна задати і форматом аркуша паперу (наприклад, А4, А5,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Letter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якщо висота і ширина сторінки збігаються з одним із стандартних значень.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83" y="3645024"/>
            <a:ext cx="4194175" cy="24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rot="10800000" flipV="1">
            <a:off x="99401" y="1821017"/>
            <a:ext cx="85558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Поля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це області сторінки вздовж її країв. На сторінці є верхнє, нижнє, ліве і праве поля. Розміри полів за замовчуванням задаються в сантиметрах. Ліве і праве поля частіше залишаються незаповненими, а на верхньому і нижньому полях можуть розміщуватися колонтитули.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документ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планується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друкувати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з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обох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сторін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аркуша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доцільно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встановити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дзеркальні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поля,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 такому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випадку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називаються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внутрішнім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зовнішнім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полями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замість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лівого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правого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846" y="75004"/>
            <a:ext cx="8418458" cy="37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600" dirty="0" smtClean="0"/>
              <a:t>5. Настроювання параметрів сторінок. Створення колонтитулів. 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4846" y="3921511"/>
            <a:ext cx="4829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uk-UA" b="1" u="sng" dirty="0">
                <a:latin typeface="Times New Roman" pitchFamily="18" charset="0"/>
                <a:cs typeface="Times New Roman" pitchFamily="18" charset="0"/>
              </a:rPr>
              <a:t>Орієнтація сторінки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– це спосіб розміщення сторінки на площині. Розрізняють книжкову (вертикальну) і альбомну (горизонтальну) орієнтації (рис. 1.3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2726" y="50820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u="sng" dirty="0">
                <a:latin typeface="Times New Roman" pitchFamily="18" charset="0"/>
                <a:cs typeface="Times New Roman" pitchFamily="18" charset="0"/>
              </a:rPr>
              <a:t>Колонтитули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фр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сolonne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– стовпець, лат.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titulus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– заголовок) – це службові повідомлення, які розміщуються на полях сторінки документа.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6534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Інформація колонтитула відображається на всіх сторінках документа або деякій його частині.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Word розрізняють верхній, нижній і бічні колонтитули. Колонтитули можуть містити номери сторінок, назву документа або поточного розділу, прізвище автора, графічні зображення тощо. Колонтитули першої сторінки, парних і непарних сторінок можуть відрізнятися.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2291972"/>
            <a:ext cx="836854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703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 замовчуванням програма Word встановлює такі значення властивостей сторінки: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703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 верхнє поле – 1,5 см;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703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 ліве поле –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1,5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см;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703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 нижнє поле – 1,5 см;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703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 праве поле – 1,5 см;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703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 розмір сторінки – А4 (ширина – 21 см, висота – 29,7 см);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703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 орієнтація сторінки – книжкова;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703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 колонтитули – порожні.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12312" r="25342" b="47798"/>
          <a:stretch>
            <a:fillRect/>
          </a:stretch>
        </p:blipFill>
        <p:spPr bwMode="auto">
          <a:xfrm>
            <a:off x="3931737" y="4581128"/>
            <a:ext cx="4686300" cy="2027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в начало 8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конец 9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омой 10">
            <a:hlinkClick r:id="rId3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в начало 8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конец 9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омой 10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9391" y="188640"/>
            <a:ext cx="841845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 smtClean="0"/>
              <a:t>Практична робота «Використання стилів і шаблонів документа»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5760" y="764704"/>
            <a:ext cx="8766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Резюме 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короткий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зміст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тієї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частини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вашої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біографії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відноситься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Microsoft Word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дає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всім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бажаючим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створити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ньому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своє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власне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резюме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шаблону.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Відкрийте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новий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файл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Microsoft Word 2007: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клікніть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кнопку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Microsoft Office, 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File - New.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Microsoft Word 2010: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клікніть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вкладку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File,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отім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меню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зліва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виберіть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Як створити резюме в Microsoft 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24" y="1542013"/>
            <a:ext cx="2143125" cy="1528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к створити резюме в Microsoft Wo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900" y="3177455"/>
            <a:ext cx="2143125" cy="1528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760" y="3413556"/>
            <a:ext cx="610242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Виберіть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шаблон.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панелі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завдань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нового документа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можете як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вибрати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шаблон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складання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резюме,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вже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наявний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 вас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жорсткому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диску, так і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завантажити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шаблон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Мережі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з сайту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Microsoft.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вибрати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шаблон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жорсткого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диска,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виберіть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Installed Templates"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Встановлені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шаблони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виберіть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один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шаблонів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резюме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сторінці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Installed Templates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3. Заповнити власні дані,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враховуючи навчальні заклади з дитячим садком включно. До резюме додати власне фото.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Як створити резюме в Microsoft Wo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99" y="4869159"/>
            <a:ext cx="2143125" cy="1528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7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9" name="Рисунок 7" descr="Описание: http://3.bp.blogspot.com/_YV9Emh44roI/Svc7XYIMpwI/AAAAAAAAAA8/goEyf6hyCUE/s400/zmist0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94" y="925230"/>
            <a:ext cx="209618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Рисунок 8" descr="Описание: http://4.bp.blogspot.com/_YV9Emh44roI/Svc7f4SzxrI/AAAAAAAAABE/6XEVVJkUxTU/s400/zmist1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09" y="3164339"/>
            <a:ext cx="2627784" cy="15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67026" y="998147"/>
            <a:ext cx="57961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Визначити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розділів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їх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підпорядкованість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Виділити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кожного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розділу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вказати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для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нього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стиль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Заголовок 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178445" y="2269282"/>
            <a:ext cx="578471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Виділити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кожного з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вказати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для них стиль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Заголовок 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621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84120" y="192390"/>
            <a:ext cx="6828483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b="1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Автоматичне створення змісту документа.</a:t>
            </a:r>
            <a:endParaRPr lang="ru-RU" sz="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98908" y="2936374"/>
            <a:ext cx="576425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Вигляд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кожної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вільно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змінювати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Шрифти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нариси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колір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інтервали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усе як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звичайно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Але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обов’язково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повинна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відповідний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стиль. Таким чином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кожного з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розділів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матимуть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стиль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Заголовок 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кожного з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Заголовок 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містять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підпункти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для них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вказувати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стиль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Заголовок 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Встановити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курсор 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місце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де повинен бути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зміст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та обрати меню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Вставка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Ссылка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Оглавление и указатели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старіших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версіях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MS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просто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Вставка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Оглавление и указатели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73" name="Рисунок 9" descr="Описание: http://1.bp.blogspot.com/_YV9Emh44roI/Svc74C5zxII/AAAAAAAAABM/RQLznzfXyg8/s320/zmist2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86" y="5250301"/>
            <a:ext cx="3038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621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Рисунок 10" descr="Описание: http://2.bp.blogspot.com/_YV9Emh44roI/Svc8hTGHFbI/AAAAAAAAABU/AlM1Tr1pP1g/s400/zmist3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64564"/>
            <a:ext cx="2743870" cy="203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Рисунок 11" descr="Описание: http://4.bp.blogspot.com/_YV9Emh44roI/Svc-4fNBJhI/AAAAAAAAABc/LUoc7zmO4ps/s400/zmist4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86" y="2983855"/>
            <a:ext cx="332344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1789" y="847165"/>
            <a:ext cx="52177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З'явиться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вікно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Оглавление и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укзатели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вкладці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Оглавление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встановити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параметри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змісту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більшості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випадків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нічого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змінювати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Натиснути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кнопку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9427" y="2115487"/>
            <a:ext cx="522007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5. 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документі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автоматично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з'явиться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зміст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кшталт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42767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1" name="Рисунок 12" descr="Описание: http://1.bp.blogspot.com/_YV9Emh44roI/Svc-6fnSgfI/AAAAAAAAABk/FSIXMCzuteE/s400/zmist5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11" y="5243896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Рисунок 13" descr="Описание: http://2.bp.blogspot.com/_YV9Emh44roI/Svc-7wghnEI/AAAAAAAAABs/H95UlKGiZn0/s320/zmist6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87" y="3856306"/>
            <a:ext cx="2311821" cy="12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7603" y="2854150"/>
            <a:ext cx="51618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Номер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сторінки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з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якої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починається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параграф 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змісті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виставляється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автоматично.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змінили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документ (додали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вилучили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фрагменти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тексту з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змінили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їх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то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зміст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потрібно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оновити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Для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цього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натискають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праву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клавішу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мишки на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змісті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у меню, яке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з'явиться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обирають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пункт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Обновить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поле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7603" y="5080389"/>
            <a:ext cx="487774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З'явиться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вікно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Обновление оглавления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3390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84120" y="192390"/>
            <a:ext cx="6828483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b="1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Автоматичне створення змісту документа.</a:t>
            </a:r>
            <a:endParaRPr lang="ru-RU" sz="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621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Рисунок 14" descr="Описание: http://4.bp.blogspot.com/_YV9Emh44roI/SvdBIdBNBbI/AAAAAAAAAB0/jnYMTngm8Js/s400/zmist7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52736"/>
            <a:ext cx="2952328" cy="2310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Рисунок 15" descr="Описание: http://3.bp.blogspot.com/_YV9Emh44roI/SvdBKG1docI/AAAAAAAAAB8/OAirxXy-qFs/s400/zmist8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39424"/>
            <a:ext cx="38100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89799" y="807633"/>
            <a:ext cx="539031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результаті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ваших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дій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змінилися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лише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номери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сторінок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з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яких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починаються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розділи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обрати команду 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обновить только номера страниц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ж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були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змінені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потрібно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обрати команду 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обновить целиком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P.S.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Оформлення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стилями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заголовків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власне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тексту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має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багато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переваг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Зокрема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правильно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розмітили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заголовками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можете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скористатися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Схемою документу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Для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цього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оберіть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меню 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 - Схема документа: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0380" y="3532670"/>
            <a:ext cx="5348038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Зліва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документа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з'явиться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сіра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смуга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з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назвами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розділів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параграфів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позначили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відповідними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стилями (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Заголовок 1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Заголовок 2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тощо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9351" y="4536933"/>
            <a:ext cx="4492699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Тепер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дуже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зручно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переходити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одного параграфа до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іншого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одним натиском мишки по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відповідній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 </a:t>
            </a:r>
            <a:r>
              <a:rPr kumimoji="0" lang="ru-RU" sz="17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Схемі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документа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Звичайно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переваги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відчутніші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для великих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документів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значною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кількістю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структурних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одиниць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дипломних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дисертацій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ін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84120" y="192390"/>
            <a:ext cx="6828483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b="1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Автоматичне створення змісту документа.</a:t>
            </a:r>
            <a:endParaRPr lang="ru-RU" sz="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621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39" y="55409"/>
            <a:ext cx="2985255" cy="5107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Вас, знавці…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45" y="699418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№1</a:t>
            </a:r>
            <a:endParaRPr lang="ru-RU" sz="2400" dirty="0"/>
          </a:p>
        </p:txBody>
      </p:sp>
      <p:pic>
        <p:nvPicPr>
          <p:cNvPr id="18" name="Рисунок 17" descr="C:\Temp\Rar$DI04.125\Shemki_personale_1[1]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3" y="1412776"/>
            <a:ext cx="8208967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7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621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39" y="55409"/>
            <a:ext cx="2985255" cy="5107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Вас, знавці…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45" y="699418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№2</a:t>
            </a:r>
            <a:endParaRPr lang="ru-RU" sz="2400" dirty="0"/>
          </a:p>
        </p:txBody>
      </p:sp>
      <p:pic>
        <p:nvPicPr>
          <p:cNvPr id="1026" name="Picture 2" descr="Практичне завдання з кольорознавства студентів І курсу на тему АСОЦІАЦІЇ  країн, або міст. – Івано-Франківський фаховий колед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336704" cy="39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1230" y="95390"/>
            <a:ext cx="2024506" cy="527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500" b="1" dirty="0" smtClean="0"/>
              <a:t>ЗМІСТ</a:t>
            </a:r>
            <a:endParaRPr lang="ru-RU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6334" y="757985"/>
            <a:ext cx="841845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 smtClean="0"/>
              <a:t>1. Поняття про шаблон документа. Створення документа за допомогою майстра. Нумеровані і марковані списки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8517" y="1580344"/>
            <a:ext cx="841845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 smtClean="0"/>
              <a:t>2. Вставлення зображення у текстовий документ. Властивості зображень. Таблиці у текстових документах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1230" y="2492896"/>
            <a:ext cx="841845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 smtClean="0"/>
              <a:t>Практична робота «</a:t>
            </a:r>
            <a:r>
              <a:rPr lang="uk-UA" b="1" dirty="0" err="1" smtClean="0"/>
              <a:t>Робота</a:t>
            </a:r>
            <a:r>
              <a:rPr lang="uk-UA" b="1" dirty="0" smtClean="0"/>
              <a:t> з таблицями та зображеннями в тестових документах»</a:t>
            </a:r>
            <a:endParaRPr lang="ru-RU" b="1" dirty="0"/>
          </a:p>
        </p:txBody>
      </p:sp>
      <p:pic>
        <p:nvPicPr>
          <p:cNvPr id="12" name="Picture 4" descr="http://topcig.ru/uploads/posts/2011-03/1299677477_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13" y="5932174"/>
            <a:ext cx="896755" cy="89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1230" y="3367715"/>
            <a:ext cx="8418458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 smtClean="0"/>
              <a:t>3. Використання стилів. Правила стильового оформлення документів в різних режимах. Поняття про схему документа. Перегляд документів в різних режимах.  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6334" y="4301362"/>
            <a:ext cx="841845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/>
              <a:t>5. Настроювання параметрів сторінок. Створення колонтитулів. 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1230" y="4892704"/>
            <a:ext cx="841845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 smtClean="0"/>
              <a:t>Практична робота «Використання стилів і шаблонів документа»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8833" y="5420509"/>
            <a:ext cx="841845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/>
              <a:t>4. Автоматичне створення змісту </a:t>
            </a:r>
            <a:r>
              <a:rPr lang="uk-UA" b="1" dirty="0" smtClean="0"/>
              <a:t>документа</a:t>
            </a:r>
            <a:endParaRPr lang="ru-RU" dirty="0"/>
          </a:p>
        </p:txBody>
      </p:sp>
      <p:sp>
        <p:nvSpPr>
          <p:cNvPr id="3" name="Управляющая кнопка: далее 2">
            <a:hlinkClick r:id="rId3" action="ppaction://hlinksldjump" highlightClick="1"/>
          </p:cNvPr>
          <p:cNvSpPr/>
          <p:nvPr/>
        </p:nvSpPr>
        <p:spPr>
          <a:xfrm>
            <a:off x="8577290" y="926311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Управляющая кнопка: далее 23">
            <a:hlinkClick r:id="rId4" action="ppaction://hlinksldjump" highlightClick="1"/>
          </p:cNvPr>
          <p:cNvSpPr/>
          <p:nvPr/>
        </p:nvSpPr>
        <p:spPr>
          <a:xfrm>
            <a:off x="8586975" y="1776141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далее 24">
            <a:hlinkClick r:id="rId5" action="ppaction://hlinksldjump" highlightClick="1"/>
          </p:cNvPr>
          <p:cNvSpPr/>
          <p:nvPr/>
        </p:nvSpPr>
        <p:spPr>
          <a:xfrm>
            <a:off x="8594791" y="2719423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далее 25">
            <a:hlinkClick r:id="rId6" action="ppaction://hlinksldjump" highlightClick="1"/>
          </p:cNvPr>
          <p:cNvSpPr/>
          <p:nvPr/>
        </p:nvSpPr>
        <p:spPr>
          <a:xfrm>
            <a:off x="8594792" y="3563514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далее 26">
            <a:hlinkClick r:id="rId7" action="ppaction://hlinksldjump" highlightClick="1"/>
          </p:cNvPr>
          <p:cNvSpPr/>
          <p:nvPr/>
        </p:nvSpPr>
        <p:spPr>
          <a:xfrm>
            <a:off x="8632425" y="4343926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правляющая кнопка: далее 27">
            <a:hlinkClick r:id="rId8" action="ppaction://hlinksldjump" highlightClick="1"/>
          </p:cNvPr>
          <p:cNvSpPr/>
          <p:nvPr/>
        </p:nvSpPr>
        <p:spPr>
          <a:xfrm>
            <a:off x="8631844" y="4959091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правляющая кнопка: далее 28">
            <a:hlinkClick r:id="rId9" action="ppaction://hlinksldjump" highlightClick="1"/>
          </p:cNvPr>
          <p:cNvSpPr/>
          <p:nvPr/>
        </p:nvSpPr>
        <p:spPr>
          <a:xfrm>
            <a:off x="8650325" y="5505639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6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621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39" y="55409"/>
            <a:ext cx="2985255" cy="5107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Вас, знавці…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45" y="699418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№3</a:t>
            </a:r>
            <a:endParaRPr lang="ru-RU" sz="2400" dirty="0"/>
          </a:p>
        </p:txBody>
      </p:sp>
      <p:pic>
        <p:nvPicPr>
          <p:cNvPr id="11" name="Рисунок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14" y="1362075"/>
            <a:ext cx="6322846" cy="485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621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39" y="55409"/>
            <a:ext cx="2985255" cy="5107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Вас, знавці…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45" y="699418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№4</a:t>
            </a:r>
            <a:endParaRPr lang="ru-RU" sz="2400" dirty="0"/>
          </a:p>
        </p:txBody>
      </p:sp>
      <p:pic>
        <p:nvPicPr>
          <p:cNvPr id="13" name="Рисунок 12"/>
          <p:cNvPicPr/>
          <p:nvPr/>
        </p:nvPicPr>
        <p:blipFill rotWithShape="1">
          <a:blip r:embed="rId3"/>
          <a:srcRect l="14686" t="28644" r="53316" b="4899"/>
          <a:stretch/>
        </p:blipFill>
        <p:spPr bwMode="auto">
          <a:xfrm>
            <a:off x="4860032" y="1540347"/>
            <a:ext cx="4012753" cy="5034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7919" y="154034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Введіть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текст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комірки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відповідно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зразка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дотримуючись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форматування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Затіните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підсумкові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рядки і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стовпці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підрахунку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кількості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Підрахуйте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необхідні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значення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осередках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де стоять знаки?).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Всі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обчислення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проводяться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засобами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текстового редактора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Word. 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Зразок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621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39" y="55409"/>
            <a:ext cx="2985255" cy="5107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Вас, знавці…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45" y="699418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№5</a:t>
            </a:r>
            <a:endParaRPr lang="ru-RU" sz="2400" dirty="0"/>
          </a:p>
        </p:txBody>
      </p:sp>
      <p:pic>
        <p:nvPicPr>
          <p:cNvPr id="11" name="Рисунок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39705" r="8858" b="9818"/>
          <a:stretch/>
        </p:blipFill>
        <p:spPr bwMode="auto">
          <a:xfrm>
            <a:off x="907853" y="1484784"/>
            <a:ext cx="7328294" cy="456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22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ersoft.net/uploads/posts/2012-10/1350683360_w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" y="764704"/>
            <a:ext cx="4536504" cy="49553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304517" y="764704"/>
            <a:ext cx="4606261" cy="49398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«</a:t>
            </a:r>
            <a:r>
              <a:rPr lang="ru-RU" sz="4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Життя</a:t>
            </a:r>
            <a:r>
              <a:rPr lang="ru-RU" sz="4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ru-RU" sz="4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стає</a:t>
            </a:r>
            <a:r>
              <a:rPr lang="ru-RU" sz="4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ru-RU" sz="45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набагато</a:t>
            </a:r>
            <a:r>
              <a:rPr lang="ru-RU" sz="4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ru-RU" sz="45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веселішим</a:t>
            </a:r>
            <a:r>
              <a:rPr lang="ru-RU" sz="4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, </a:t>
            </a:r>
            <a:r>
              <a:rPr lang="ru-RU" sz="45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якщо</a:t>
            </a:r>
            <a:r>
              <a:rPr lang="ru-RU" sz="4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ru-RU" sz="45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підходити</a:t>
            </a:r>
            <a:r>
              <a:rPr lang="ru-RU" sz="4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до </a:t>
            </a:r>
            <a:r>
              <a:rPr lang="ru-RU" sz="45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всіх</a:t>
            </a:r>
            <a:r>
              <a:rPr lang="ru-RU" sz="4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ru-RU" sz="45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його</a:t>
            </a:r>
            <a:r>
              <a:rPr lang="ru-RU" sz="4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ru-RU" sz="45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викликів</a:t>
            </a:r>
            <a:r>
              <a:rPr lang="ru-RU" sz="4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ru-RU" sz="4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творчо</a:t>
            </a:r>
            <a:r>
              <a:rPr lang="ru-RU" sz="4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.»</a:t>
            </a:r>
          </a:p>
          <a:p>
            <a:pPr algn="r"/>
            <a:r>
              <a:rPr lang="uk-UA" sz="4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Біл</a:t>
            </a:r>
            <a:r>
              <a:rPr lang="uk-UA" sz="4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 Гейтс</a:t>
            </a:r>
            <a:endParaRPr lang="ru-RU" sz="4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конец 6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1230" y="95390"/>
            <a:ext cx="2024506" cy="527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500" b="1" dirty="0" smtClean="0"/>
              <a:t>ЗМІСТ</a:t>
            </a:r>
            <a:endParaRPr lang="ru-RU" sz="2500" b="1" dirty="0"/>
          </a:p>
        </p:txBody>
      </p:sp>
      <p:pic>
        <p:nvPicPr>
          <p:cNvPr id="12" name="Picture 4" descr="http://topcig.ru/uploads/posts/2011-03/1299677477_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565" y="5805264"/>
            <a:ext cx="896755" cy="89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2017" y="913023"/>
            <a:ext cx="2985255" cy="5107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Вас, знавці…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387" y="1621012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№1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350" y="2320149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№2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062" y="2999323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№3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555" y="3692087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№4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062" y="4365104"/>
            <a:ext cx="8418458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/>
              <a:t>Практичне завдання №5</a:t>
            </a:r>
            <a:endParaRPr lang="ru-RU" sz="2400" dirty="0"/>
          </a:p>
        </p:txBody>
      </p:sp>
      <p:sp>
        <p:nvSpPr>
          <p:cNvPr id="16" name="Управляющая кнопка: далее 15">
            <a:hlinkClick r:id="rId3" action="ppaction://hlinksldjump" highlightClick="1"/>
          </p:cNvPr>
          <p:cNvSpPr/>
          <p:nvPr/>
        </p:nvSpPr>
        <p:spPr>
          <a:xfrm>
            <a:off x="8601413" y="1714654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далее 16">
            <a:hlinkClick r:id="rId4" action="ppaction://hlinksldjump" highlightClick="1"/>
          </p:cNvPr>
          <p:cNvSpPr/>
          <p:nvPr/>
        </p:nvSpPr>
        <p:spPr>
          <a:xfrm>
            <a:off x="8590580" y="2413791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алее 18">
            <a:hlinkClick r:id="rId5" action="ppaction://hlinksldjump" highlightClick="1"/>
          </p:cNvPr>
          <p:cNvSpPr/>
          <p:nvPr/>
        </p:nvSpPr>
        <p:spPr>
          <a:xfrm>
            <a:off x="8606371" y="3092965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далее 19">
            <a:hlinkClick r:id="rId6" action="ppaction://hlinksldjump" highlightClick="1"/>
          </p:cNvPr>
          <p:cNvSpPr/>
          <p:nvPr/>
        </p:nvSpPr>
        <p:spPr>
          <a:xfrm>
            <a:off x="8590579" y="3785729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Управляющая кнопка: далее 22">
            <a:hlinkClick r:id="rId7" action="ppaction://hlinksldjump" highlightClick="1"/>
          </p:cNvPr>
          <p:cNvSpPr/>
          <p:nvPr/>
        </p:nvSpPr>
        <p:spPr>
          <a:xfrm>
            <a:off x="8606370" y="4458746"/>
            <a:ext cx="402907" cy="323493"/>
          </a:xfrm>
          <a:prstGeom prst="actionButtonForwardNex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7332"/>
            <a:ext cx="6954796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/>
              <a:t>Поняття про шаблон документа. Створення документа за допомогою майстра. Нумеровані і марковані списки</a:t>
            </a:r>
            <a:endParaRPr lang="ru-RU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09" y="1101022"/>
            <a:ext cx="3372188" cy="1895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12872"/>
            <a:ext cx="3161789" cy="177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1104712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Знайшовши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створивши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зручний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шаблон,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отримаєте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базовий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вміст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і макет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багаторазового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програмі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Word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зміни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зберігаються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новому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документі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не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шаблоні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тому шаблон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використовувати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необмеженої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кількості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документів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час запуску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програми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Word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шаблонів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відображається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автоматично.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переглянути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список у будь-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час,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відкрийте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меню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Файл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і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виберіть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пункт 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Створити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1" y="4861520"/>
            <a:ext cx="86343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Двічі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клацніть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ескіз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натисніть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кнопку 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Створити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вікні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попереднього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перегляду,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створити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новий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документ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основі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шаблону.</a:t>
            </a:r>
          </a:p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шаблон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часто,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закріпити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так,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завжди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відображався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час запуску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програми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Word.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Клацніть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піктограму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кнопки, яка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відображається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ескізом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 списку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шаблонів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Управляющая кнопка: назад 9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в начало 11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конец 12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омой 13">
            <a:hlinkClick r:id="rId4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3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7332"/>
            <a:ext cx="6954796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/>
              <a:t>Поняття про шаблон документа. Створення документа за допомогою майстра. Нумеровані і марковані списки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001761"/>
            <a:ext cx="515591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Word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швидко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додати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маркери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або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номери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до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рядків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уже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наявного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тексту,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або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автоматично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створювати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списки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під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введення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інформації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За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промовчанням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абзац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починається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із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зірочки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або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цифри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із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крапкою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Word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розпізнає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це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як початок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маркованого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або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нумерованого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списку.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скасувати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тексту на список,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натиснути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кнопку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Параметри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автовиправлення</a:t>
            </a:r>
            <a:r>
              <a:rPr lang="ru-RU" dirty="0">
                <a:solidFill>
                  <a:srgbClr val="363636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яка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з'являється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списку.</a:t>
            </a:r>
          </a:p>
        </p:txBody>
      </p:sp>
      <p:pic>
        <p:nvPicPr>
          <p:cNvPr id="11266" name="Picture 2" descr="Зображення кноп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50" y="138113"/>
            <a:ext cx="2000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8036" y="4257322"/>
            <a:ext cx="8477909" cy="2028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66654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Списки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бути як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однорівневі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так і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багаторівневі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тобто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кілька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списків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усередині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одного.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Під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маркованого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або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нумерованого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списку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виконати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одну з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наведених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нижче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дій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Скористатися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зручними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бібліотеками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маркованих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або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нумерованих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списків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Використовуйте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пропоновані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за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промовчанням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формати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маркерів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і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номерів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списків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настроюйте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списки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відповідно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до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власних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потреб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або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вибирайте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інші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формати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з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бібліотек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списків</a:t>
            </a:r>
            <a:r>
              <a:rPr lang="ru-RU" dirty="0">
                <a:solidFill>
                  <a:srgbClr val="36363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363636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8" name="Picture 4" descr="Бібліотека маркованих списків програми Word 2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70" y="1196752"/>
            <a:ext cx="334327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начало 12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в конец 13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мой 14">
            <a:hlinkClick r:id="rId4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Зображення кноп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50" y="138113"/>
            <a:ext cx="2000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начало 12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в конец 13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мой 14">
            <a:hlinkClick r:id="rId3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77368" y="138113"/>
            <a:ext cx="8418458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600" dirty="0" smtClean="0"/>
              <a:t>2. Вставлення зображення у текстовий документ. Властивості зображень. Таблиці у текстових документах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136" y="969383"/>
            <a:ext cx="59784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 </a:t>
            </a:r>
            <a:r>
              <a:rPr lang="ru-RU" b="1" dirty="0"/>
              <a:t>Картинки</a:t>
            </a:r>
            <a:r>
              <a:rPr lang="ru-RU" dirty="0"/>
              <a:t> у </a:t>
            </a:r>
            <a:r>
              <a:rPr lang="en-US" dirty="0"/>
              <a:t>Word </a:t>
            </a:r>
            <a:r>
              <a:rPr lang="ru-RU" dirty="0" err="1"/>
              <a:t>пошук</a:t>
            </a:r>
            <a:r>
              <a:rPr lang="ru-RU" dirty="0"/>
              <a:t> картинок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вважати</a:t>
            </a:r>
            <a:r>
              <a:rPr lang="ru-RU" dirty="0"/>
              <a:t> простою справою: до </a:t>
            </a:r>
            <a:r>
              <a:rPr lang="ru-RU" dirty="0" err="1"/>
              <a:t>послуг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 — </a:t>
            </a:r>
            <a:r>
              <a:rPr lang="ru-RU" dirty="0" err="1"/>
              <a:t>розділ</a:t>
            </a:r>
            <a:r>
              <a:rPr lang="ru-RU" dirty="0"/>
              <a:t> «Картинки й </a:t>
            </a:r>
            <a:r>
              <a:rPr lang="ru-RU" dirty="0" err="1"/>
              <a:t>мультимедіа</a:t>
            </a:r>
            <a:r>
              <a:rPr lang="ru-RU" dirty="0"/>
              <a:t>» на веб-</a:t>
            </a:r>
            <a:r>
              <a:rPr lang="ru-RU" dirty="0" err="1"/>
              <a:t>вузлі</a:t>
            </a:r>
            <a:r>
              <a:rPr lang="ru-RU" dirty="0"/>
              <a:t> </a:t>
            </a:r>
            <a:r>
              <a:rPr lang="en-US" dirty="0"/>
              <a:t>Office Online, </a:t>
            </a:r>
            <a:r>
              <a:rPr lang="ru-RU" dirty="0"/>
              <a:t>до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звертатися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у </a:t>
            </a:r>
            <a:r>
              <a:rPr lang="en-US" dirty="0"/>
              <a:t>Word. </a:t>
            </a:r>
            <a:r>
              <a:rPr lang="ru-RU" dirty="0" err="1"/>
              <a:t>Побачивши</a:t>
            </a:r>
            <a:r>
              <a:rPr lang="ru-RU" dirty="0"/>
              <a:t> на </a:t>
            </a:r>
            <a:r>
              <a:rPr lang="ru-RU" dirty="0" err="1"/>
              <a:t>вузлі</a:t>
            </a:r>
            <a:r>
              <a:rPr lang="ru-RU" dirty="0"/>
              <a:t> </a:t>
            </a:r>
            <a:r>
              <a:rPr lang="ru-RU" dirty="0" err="1"/>
              <a:t>підхожу</a:t>
            </a:r>
            <a:r>
              <a:rPr lang="ru-RU" dirty="0"/>
              <a:t> картинку, просто </a:t>
            </a:r>
            <a:r>
              <a:rPr lang="ru-RU" dirty="0" err="1"/>
              <a:t>клацніть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та </a:t>
            </a:r>
            <a:r>
              <a:rPr lang="ru-RU" dirty="0" err="1"/>
              <a:t>перетягніть</a:t>
            </a:r>
            <a:r>
              <a:rPr lang="ru-RU" dirty="0"/>
              <a:t> у документ.</a:t>
            </a:r>
          </a:p>
          <a:p>
            <a:pPr algn="just"/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відкрити</a:t>
            </a:r>
            <a:r>
              <a:rPr lang="ru-RU" dirty="0"/>
              <a:t> область </a:t>
            </a:r>
            <a:r>
              <a:rPr lang="ru-RU" dirty="0" err="1"/>
              <a:t>завдань</a:t>
            </a:r>
            <a:r>
              <a:rPr lang="ru-RU" dirty="0"/>
              <a:t> </a:t>
            </a:r>
            <a:r>
              <a:rPr lang="ru-RU" b="1" dirty="0"/>
              <a:t>Картинки</a:t>
            </a:r>
            <a:r>
              <a:rPr lang="ru-RU" dirty="0"/>
              <a:t>,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виберіть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меню </a:t>
            </a:r>
            <a:r>
              <a:rPr lang="ru-RU" b="1" dirty="0"/>
              <a:t>Вставка</a:t>
            </a:r>
            <a:r>
              <a:rPr lang="ru-RU" dirty="0"/>
              <a:t>, </a:t>
            </a:r>
            <a:r>
              <a:rPr lang="ru-RU" b="1" dirty="0" err="1"/>
              <a:t>Малюнок</a:t>
            </a:r>
            <a:r>
              <a:rPr lang="ru-RU" dirty="0"/>
              <a:t> </a:t>
            </a:r>
            <a:r>
              <a:rPr lang="ru-RU" dirty="0" err="1"/>
              <a:t>та</a:t>
            </a:r>
            <a:r>
              <a:rPr lang="ru-RU" b="1" dirty="0" err="1"/>
              <a:t>Картинки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Панелі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картинками</a:t>
            </a:r>
          </a:p>
          <a:p>
            <a:pPr algn="just"/>
            <a:r>
              <a:rPr lang="ru-RU" dirty="0" err="1"/>
              <a:t>Панелі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 </a:t>
            </a:r>
            <a:r>
              <a:rPr lang="ru-RU" b="1" dirty="0"/>
              <a:t>Настройка </a:t>
            </a:r>
            <a:r>
              <a:rPr lang="ru-RU" b="1" dirty="0" err="1"/>
              <a:t>зображення</a:t>
            </a:r>
            <a:r>
              <a:rPr lang="ru-RU" dirty="0"/>
              <a:t> та </a:t>
            </a:r>
            <a:r>
              <a:rPr lang="ru-RU" b="1" dirty="0" err="1"/>
              <a:t>Малювання</a:t>
            </a:r>
            <a:r>
              <a:rPr lang="ru-RU" dirty="0"/>
              <a:t> 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, </a:t>
            </a:r>
            <a:r>
              <a:rPr lang="ru-RU" dirty="0" err="1"/>
              <a:t>потрібні</a:t>
            </a:r>
            <a:r>
              <a:rPr lang="ru-RU" dirty="0"/>
              <a:t> для </a:t>
            </a:r>
            <a:r>
              <a:rPr lang="ru-RU" dirty="0" err="1"/>
              <a:t>редагування</a:t>
            </a:r>
            <a:r>
              <a:rPr lang="ru-RU" dirty="0"/>
              <a:t> картинок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52" b="29166"/>
          <a:stretch/>
        </p:blipFill>
        <p:spPr bwMode="auto">
          <a:xfrm>
            <a:off x="6294405" y="1096705"/>
            <a:ext cx="2138365" cy="1487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7"/>
          <a:stretch/>
        </p:blipFill>
        <p:spPr bwMode="auto">
          <a:xfrm>
            <a:off x="7164257" y="2348880"/>
            <a:ext cx="1780413" cy="1324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12" y="3285871"/>
            <a:ext cx="2025749" cy="1138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2844" y="4612367"/>
            <a:ext cx="61515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Обтинання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Обтинання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картинки —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непотрібних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частин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цьому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прикладі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обітнуто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нижню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половину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ліворуч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видалити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купчення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хмар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результаті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отримано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показане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праворуч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294" name="Picture 6" descr="Обітнутий малюнок із хмарам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99" y="5351031"/>
            <a:ext cx="927890" cy="1091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Обтинання малюнка із хмарами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66" y="4612367"/>
            <a:ext cx="1239958" cy="1880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Зображення кноп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50" y="138113"/>
            <a:ext cx="2000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154345" y="6468631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1526001" y="6469092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начало 12">
            <a:hlinkClick r:id="" action="ppaction://hlinkshowjump?jump=firstslide" highlightClick="1"/>
          </p:cNvPr>
          <p:cNvSpPr/>
          <p:nvPr/>
        </p:nvSpPr>
        <p:spPr>
          <a:xfrm>
            <a:off x="677212" y="6468316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в конец 13">
            <a:hlinkClick r:id="" action="ppaction://hlinkshowjump?jump=lastslide" highlightClick="1"/>
          </p:cNvPr>
          <p:cNvSpPr/>
          <p:nvPr/>
        </p:nvSpPr>
        <p:spPr>
          <a:xfrm>
            <a:off x="1069875" y="6468316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мой 14">
            <a:hlinkClick r:id="rId3" action="ppaction://hlinksldjump" highlightClick="1"/>
          </p:cNvPr>
          <p:cNvSpPr/>
          <p:nvPr/>
        </p:nvSpPr>
        <p:spPr>
          <a:xfrm>
            <a:off x="2009483" y="6468316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77368" y="138113"/>
            <a:ext cx="8418458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600" dirty="0" smtClean="0"/>
              <a:t>2. Вставлення зображення у текстовий документ. Властивості зображень. Таблиці у текстових документах</a:t>
            </a:r>
            <a:endParaRPr lang="ru-RU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816" y="785099"/>
            <a:ext cx="8787120" cy="192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Найшвидший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спосіб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вставити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таблицю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 –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це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вибрати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потрібний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розмір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у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сітці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ru-RU" sz="1700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Таблиця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1.</a:t>
            </a:r>
            <a:r>
              <a:rPr kumimoji="0" lang="ru-RU" sz="1700" b="0" i="0" u="none" strike="noStrike" cap="none" normalizeH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Відкрийте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вкладку </a:t>
            </a:r>
            <a:r>
              <a:rPr kumimoji="0" lang="ru-RU" sz="1700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Вставлення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натисніть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кнопку </a:t>
            </a:r>
            <a:r>
              <a:rPr kumimoji="0" lang="ru-RU" sz="1700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Таблиця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 та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перетягуйте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курсор по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сітці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доки не буде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виділено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потрібну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рядків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і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стовпців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Клацніть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і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таблиця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з’явиться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в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документі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з’явиться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контекстна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вкладка "Робота з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таблицями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"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із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вкладками </a:t>
            </a:r>
            <a:r>
              <a:rPr kumimoji="0" lang="ru-RU" sz="1700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Конструктор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 і </a:t>
            </a:r>
            <a:r>
              <a:rPr kumimoji="0" lang="ru-RU" sz="1700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Макет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які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містять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параметри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вибору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кольорів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стилів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 і меж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4338" name="Picture 2" descr="Команда ''Таблиця'' на вкладці ''Вставлення''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64" y="2476668"/>
            <a:ext cx="3565468" cy="1206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747" y="3681844"/>
            <a:ext cx="89397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сітки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вставити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просту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таблицю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потрібен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складніший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макет,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скористайтеся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одним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трьох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способів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більше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можливостей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визначати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розмір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відкрийтевкладку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750" b="1" dirty="0" err="1">
                <a:latin typeface="Times New Roman" pitchFamily="18" charset="0"/>
                <a:cs typeface="Times New Roman" pitchFamily="18" charset="0"/>
              </a:rPr>
              <a:t>Вставлення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натисніть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кнопку</a:t>
            </a:r>
            <a:r>
              <a:rPr lang="ru-RU" sz="1750" b="1" dirty="0" err="1">
                <a:latin typeface="Times New Roman" pitchFamily="18" charset="0"/>
                <a:cs typeface="Times New Roman" pitchFamily="18" charset="0"/>
              </a:rPr>
              <a:t>Таблиця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 та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виберіть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пункт </a:t>
            </a:r>
            <a:r>
              <a:rPr lang="ru-RU" sz="1750" b="1" dirty="0" err="1">
                <a:latin typeface="Times New Roman" pitchFamily="18" charset="0"/>
                <a:cs typeface="Times New Roman" pitchFamily="18" charset="0"/>
              </a:rPr>
              <a:t>Вставити</a:t>
            </a:r>
            <a:r>
              <a:rPr lang="ru-RU" sz="175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b="1" dirty="0" err="1">
                <a:latin typeface="Times New Roman" pitchFamily="18" charset="0"/>
                <a:cs typeface="Times New Roman" pitchFamily="18" charset="0"/>
              </a:rPr>
              <a:t>таблицю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Потім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вказати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точну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рядків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стовпців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скористатися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параметрами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автодобору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настроїти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розмір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оформити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текст у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вигляді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таке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зробити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програмі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>
                <a:latin typeface="Times New Roman" pitchFamily="18" charset="0"/>
                <a:cs typeface="Times New Roman" pitchFamily="18" charset="0"/>
              </a:rPr>
              <a:t>Word.</a:t>
            </a:r>
          </a:p>
          <a:p>
            <a:pPr algn="just"/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інформація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заскладна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та не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підходить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базової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сітки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скористайтеся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інструментом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Накреслити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таблицю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створити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потрібну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dirty="0" err="1">
                <a:latin typeface="Times New Roman" pitchFamily="18" charset="0"/>
                <a:cs typeface="Times New Roman" pitchFamily="18" charset="0"/>
              </a:rPr>
              <a:t>таблицю</a:t>
            </a:r>
            <a:r>
              <a:rPr lang="ru-RU" sz="175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80" y="188640"/>
            <a:ext cx="8418458" cy="37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600" dirty="0" smtClean="0"/>
              <a:t>Практична робота «</a:t>
            </a:r>
            <a:r>
              <a:rPr lang="uk-UA" sz="1600" dirty="0" err="1" smtClean="0"/>
              <a:t>Робота</a:t>
            </a:r>
            <a:r>
              <a:rPr lang="uk-UA" sz="1600" dirty="0" smtClean="0"/>
              <a:t> з таблицями та зображеннями в тестових документах»</a:t>
            </a:r>
            <a:endParaRPr lang="ru-RU" sz="1600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154345" y="6468631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526001" y="6469092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firstslide" highlightClick="1"/>
          </p:cNvPr>
          <p:cNvSpPr/>
          <p:nvPr/>
        </p:nvSpPr>
        <p:spPr>
          <a:xfrm>
            <a:off x="677212" y="6468316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в конец 7">
            <a:hlinkClick r:id="" action="ppaction://hlinkshowjump?jump=lastslide" highlightClick="1"/>
          </p:cNvPr>
          <p:cNvSpPr/>
          <p:nvPr/>
        </p:nvSpPr>
        <p:spPr>
          <a:xfrm>
            <a:off x="1069875" y="6468316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омой 8">
            <a:hlinkClick r:id="rId2" action="ppaction://hlinksldjump" highlightClick="1"/>
          </p:cNvPr>
          <p:cNvSpPr/>
          <p:nvPr/>
        </p:nvSpPr>
        <p:spPr>
          <a:xfrm>
            <a:off x="2009483" y="6468316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нф7-7.jpg">
            <a:hlinkClick r:id="rId3" tooltip="Инф7-7.jpg"/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3"/>
          <a:stretch/>
        </p:blipFill>
        <p:spPr bwMode="auto">
          <a:xfrm>
            <a:off x="668896" y="764704"/>
            <a:ext cx="7711212" cy="5703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2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9799" y="598416"/>
            <a:ext cx="8712968" cy="610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Стилі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Word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значно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полегшують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роботу, при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форматуванні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документа. 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Стиль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—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іменований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збережений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набір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параметрів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форматування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Наприклад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стиль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містити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собі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шрифт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Arial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розміром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14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пунктів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відступ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величиною 1 дюйм,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подвійний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міжрядковий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інтервал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вирівнювання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обох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краях.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Визначивши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стиль,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швидко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застосувати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його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будь-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якого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тексту документа.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пізніше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Ви внесете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зміни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визначення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стилю, весь текст документа, до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якого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застосований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стиль,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зміниться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відповідно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нового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визначення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стилю. У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Word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є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кілька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стандартних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стилів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але Ви можете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створювати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й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власні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sz="17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Word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є два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типи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стилів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Стилі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абзацу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застосовують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цілих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абзаців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стилі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можуть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містити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всі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елементи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форматування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що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відносяться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абзацу: шрифт,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міжрядковий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інтервал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відступи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табулятори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рамки і т.п.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Кожен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абзац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має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стиль. Стиль абзацу,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що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використовується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за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замовчуванням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називається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Normal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Звичайний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Стиль </a:t>
            </a:r>
            <a:r>
              <a:rPr kumimoji="0" lang="ru-RU" sz="17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символу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застосувати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будь-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якої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частини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тексту.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Він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містить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будь-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елементи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форматування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що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впливають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зовнішній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вигляд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символу: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гарнітура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розмір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шрифту,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його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накреслення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і т.д. (словом, будь-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параметри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форматування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задати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діалоговому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вікні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Шрифт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Не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існує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стилю символу,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який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використовується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за </a:t>
            </a:r>
            <a:r>
              <a:rPr kumimoji="0" lang="ru-RU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замовчуванням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62893"/>
              </p:ext>
            </p:extLst>
          </p:nvPr>
        </p:nvGraphicFramePr>
        <p:xfrm>
          <a:off x="395536" y="2959090"/>
          <a:ext cx="6583680" cy="716280"/>
        </p:xfrm>
        <a:graphic>
          <a:graphicData uri="http://schemas.openxmlformats.org/drawingml/2006/table">
            <a:tbl>
              <a:tblPr firstRow="1" firstCol="1" bandRow="1"/>
              <a:tblGrid>
                <a:gridCol w="1316736"/>
                <a:gridCol w="526694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Порада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Використання</a:t>
                      </a:r>
                      <a:r>
                        <a:rPr lang="ru-RU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b="1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стилів</a:t>
                      </a:r>
                      <a:r>
                        <a:rPr lang="ru-RU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?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Для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більш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швидкого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форматування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тексту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використовуйте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стилі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. Стиль –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це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іменований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і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збережений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набір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параметрів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форматування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символів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і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абзаців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який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можна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використовувати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довільну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кількість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разів</a:t>
                      </a:r>
                      <a:r>
                        <a:rPr lang="ru-RU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A94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0"/>
            <a:ext cx="8418458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600" dirty="0" smtClean="0"/>
              <a:t>3. Використання стилів. Правила стильового оформлення документів в різних режимах. Поняття про схему документа. Перегляд документів в різних режимах.  </a:t>
            </a:r>
            <a:endParaRPr lang="ru-RU" sz="1600" dirty="0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189799" y="6380867"/>
            <a:ext cx="411474" cy="328208"/>
          </a:xfrm>
          <a:prstGeom prst="actionButtonBackPrevio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1561455" y="6381328"/>
            <a:ext cx="411474" cy="328208"/>
          </a:xfrm>
          <a:prstGeom prst="actionButtonForwardNex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начало 9">
            <a:hlinkClick r:id="" action="ppaction://hlinkshowjump?jump=firstslide" highlightClick="1"/>
          </p:cNvPr>
          <p:cNvSpPr/>
          <p:nvPr/>
        </p:nvSpPr>
        <p:spPr>
          <a:xfrm>
            <a:off x="712666" y="6380552"/>
            <a:ext cx="360040" cy="327229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в конец 10">
            <a:hlinkClick r:id="" action="ppaction://hlinkshowjump?jump=lastslide" highlightClick="1"/>
          </p:cNvPr>
          <p:cNvSpPr/>
          <p:nvPr/>
        </p:nvSpPr>
        <p:spPr>
          <a:xfrm>
            <a:off x="1105329" y="6380552"/>
            <a:ext cx="360040" cy="327229"/>
          </a:xfrm>
          <a:prstGeom prst="actionButtonE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2" action="ppaction://hlinksldjump" highlightClick="1"/>
          </p:cNvPr>
          <p:cNvSpPr/>
          <p:nvPr/>
        </p:nvSpPr>
        <p:spPr>
          <a:xfrm>
            <a:off x="2044937" y="6380552"/>
            <a:ext cx="366823" cy="328984"/>
          </a:xfrm>
          <a:prstGeom prst="actionButtonHo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1533</Words>
  <Application>Microsoft Office PowerPoint</Application>
  <PresentationFormat>Экран 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 Musihina</dc:creator>
  <cp:lastModifiedBy>user</cp:lastModifiedBy>
  <cp:revision>36</cp:revision>
  <cp:lastPrinted>2015-06-15T06:37:16Z</cp:lastPrinted>
  <dcterms:created xsi:type="dcterms:W3CDTF">2015-06-14T12:26:11Z</dcterms:created>
  <dcterms:modified xsi:type="dcterms:W3CDTF">2022-09-29T15:02:35Z</dcterms:modified>
</cp:coreProperties>
</file>