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023100" cy="93091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605B55-32F4-4766-8452-629E0B07A004}">
  <a:tblStyle styleId="{08605B55-32F4-4766-8452-629E0B07A0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DE7E7"/>
          </a:solidFill>
        </a:fill>
      </a:tcStyle>
    </a:wholeTbl>
    <a:band1H>
      <a:tcStyle>
        <a:tcBdr/>
        <a:fill>
          <a:solidFill>
            <a:srgbClr val="D9CCCB"/>
          </a:solidFill>
        </a:fill>
      </a:tcStyle>
    </a:band1H>
    <a:band1V>
      <a:tcStyle>
        <a:tcBdr/>
        <a:fill>
          <a:solidFill>
            <a:srgbClr val="D9CC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87362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87362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87362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7362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0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5042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00" cy="3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00" cy="366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200" cy="467100"/>
          </a:xfrm>
          <a:prstGeom prst="rect">
            <a:avLst/>
          </a:prstGeom>
        </p:spPr>
        <p:txBody>
          <a:bodyPr lIns="93300" tIns="46650" rIns="93300" bIns="466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uk-UA"/>
              <a:t>11</a:t>
            </a:fld>
            <a:endParaRPr lang="uk-U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00" cy="3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00" cy="366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200" cy="467100"/>
          </a:xfrm>
          <a:prstGeom prst="rect">
            <a:avLst/>
          </a:prstGeom>
        </p:spPr>
        <p:txBody>
          <a:bodyPr lIns="93300" tIns="46650" rIns="93300" bIns="466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uk-UA"/>
              <a:t>12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00" cy="3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00" cy="366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200" cy="467100"/>
          </a:xfrm>
          <a:prstGeom prst="rect">
            <a:avLst/>
          </a:prstGeom>
        </p:spPr>
        <p:txBody>
          <a:bodyPr lIns="93300" tIns="46650" rIns="93300" bIns="466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uk-UA"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00" cy="366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200" cy="467100"/>
          </a:xfrm>
          <a:prstGeom prst="rect">
            <a:avLst/>
          </a:prstGeom>
        </p:spPr>
        <p:txBody>
          <a:bodyPr lIns="93300" tIns="46650" rIns="93300" bIns="466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uk-UA"/>
              <a:t>8</a:t>
            </a:fld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719137" y="1163637"/>
            <a:ext cx="5584800" cy="314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00" cy="366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200" cy="467100"/>
          </a:xfrm>
          <a:prstGeom prst="rect">
            <a:avLst/>
          </a:prstGeom>
        </p:spPr>
        <p:txBody>
          <a:bodyPr lIns="93300" tIns="46650" rIns="93300" bIns="466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uk-UA"/>
              <a:t>9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Зображення з підписом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ий рисунок із підписом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Назва та підпис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з підписом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717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uk-UA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uk-UA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артка з іменем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(істина) або FALSE (хибність)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154953" y="3848610"/>
            <a:ext cx="8825659" cy="588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36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стовпці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товпець із трьома рисунками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4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5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6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7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8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9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і вертикальний текст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ий заголовок і текст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 rot="5400000">
            <a:off x="1450974" y="-368299"/>
            <a:ext cx="58261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і об'єкт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артка з цитатою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574800" y="4953000"/>
            <a:ext cx="7999315" cy="107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uk-UA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9334032" y="3316512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uk-UA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озділ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'єкти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Порівняння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Вміст із підписом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28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3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4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5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240"/>
              </a:spcBef>
              <a:spcAft>
                <a:spcPts val="60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uk-UA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uk-UA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693929" y="1409375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9600">
                <a:solidFill>
                  <a:srgbClr val="EBEBEB"/>
                </a:solidFill>
                <a:latin typeface="Courier New"/>
                <a:ea typeface="Courier New"/>
                <a:cs typeface="Courier New"/>
                <a:sym typeface="Courier New"/>
              </a:rPr>
              <a:t>Power tec.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145329" y="4546855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uk-UA"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ПРЕЗЕНТАЦІЯ БІЗНЕС-ПЛАНУ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431A11"/>
              </a:buClr>
              <a:buSzPct val="25000"/>
              <a:buFont typeface="Times New Roman"/>
              <a:buNone/>
            </a:pPr>
            <a:r>
              <a:rPr lang="uk-UA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ризиків збуту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94137" y="163986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Основними каналами збуту продукції, що виробляється, будуть:</a:t>
            </a:r>
          </a:p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endParaRPr sz="2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182880" rtl="0">
              <a:spcBef>
                <a:spcPts val="480"/>
              </a:spcBef>
              <a:buClr>
                <a:srgbClr val="F3F3F3"/>
              </a:buClr>
              <a:buSzPct val="85000"/>
            </a:pP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Власний магазин "Power tec.";</a:t>
            </a:r>
          </a:p>
          <a:p>
            <a:pPr marL="182880" lvl="0" indent="-182880" rtl="0">
              <a:spcBef>
                <a:spcPts val="480"/>
              </a:spcBef>
              <a:buClr>
                <a:srgbClr val="F3F3F3"/>
              </a:buClr>
              <a:buSzPct val="85000"/>
            </a:pP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Оптові покупці, що виступатимуть у ролі посередників, і купуватимуть техніку для перепродажу;</a:t>
            </a:r>
          </a:p>
          <a:p>
            <a:pPr marL="182880" lvl="0" indent="-182880" rtl="0">
              <a:spcBef>
                <a:spcPts val="480"/>
              </a:spcBef>
              <a:buClr>
                <a:srgbClr val="F3F3F3"/>
              </a:buClr>
              <a:buSzPct val="85000"/>
            </a:pP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Наші постійні клієнти та клієнти-замовники будуть користуватися знижками, а доставка товару в межах міста для них буде безкоштовною;</a:t>
            </a:r>
          </a:p>
          <a:p>
            <a:pPr marL="182880" lvl="0" indent="-182880" rtl="0">
              <a:spcBef>
                <a:spcPts val="480"/>
              </a:spcBef>
              <a:buClr>
                <a:srgbClr val="F3F3F3"/>
              </a:buClr>
              <a:buSzPct val="85000"/>
            </a:pP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Збут комп’ютерної техніки безпосередньо великим магазинам;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37124" y="307350"/>
            <a:ext cx="9665700" cy="155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431A11"/>
              </a:buClr>
              <a:buSzPct val="25000"/>
              <a:buFont typeface="Times New Roman"/>
              <a:buNone/>
            </a:pPr>
            <a:r>
              <a:rPr lang="uk-UA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Фінансовий план</a:t>
            </a:r>
            <a:r>
              <a:rPr lang="uk-UA" sz="4000" b="1">
                <a:solidFill>
                  <a:srgbClr val="431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uk-UA" sz="4000" b="1">
                <a:solidFill>
                  <a:srgbClr val="431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sz="2700" b="1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 показники діяльності підприємства</a:t>
            </a:r>
            <a:r>
              <a:rPr lang="uk-UA" sz="4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uk-UA" sz="4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</a:br>
            <a:endParaRPr lang="uk-UA" sz="4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Shape 239"/>
          <p:cNvGraphicFramePr/>
          <p:nvPr/>
        </p:nvGraphicFramePr>
        <p:xfrm>
          <a:off x="394750" y="2164967"/>
          <a:ext cx="10953275" cy="4491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{08605B55-32F4-4766-8452-629E0B07A004}</a:tableStyleId>
              </a:tblPr>
              <a:tblGrid>
                <a:gridCol w="1388075"/>
                <a:gridCol w="7182125"/>
                <a:gridCol w="2383075"/>
              </a:tblGrid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з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 місяць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Сума, грн. 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Змінні витрати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459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Постійні витрати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750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Виробнича собівартість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634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Повна собівартість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639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Середня ціна одиниці продукції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Виручка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1055</a:t>
                      </a: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</a:p>
                  </a:txBody>
                  <a:tcPr marL="68575" marR="68575" marT="0" marB="0"/>
                </a:tc>
              </a:tr>
              <a:tr h="56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Чистий прибуток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446000</a:t>
                      </a: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0150" y="112725"/>
            <a:ext cx="9731100" cy="49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7472" lvl="0" algn="just" rtl="0">
              <a:spcBef>
                <a:spcPts val="0"/>
              </a:spcBef>
              <a:buClr>
                <a:srgbClr val="F3F3F3"/>
              </a:buClr>
              <a:buSzPct val="66666"/>
              <a:buFont typeface="Noto Sans Symbols"/>
            </a:pPr>
            <a:r>
              <a:rPr lang="uk-UA" sz="24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</a:t>
            </a:r>
            <a:r>
              <a:rPr lang="uk-UA" sz="2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обґрунтувати ефективність організації приватного підприємства "Power tec.". Підприємство пропонує виготовляти комп’ютерну техніку.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Shape 175" descr="Картинки по запросу компьютер без фон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175" y="2302637"/>
            <a:ext cx="6117614" cy="432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Картинки по запросу компьютер без фон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875" y="2440161"/>
            <a:ext cx="2742724" cy="40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73225" y="519971"/>
            <a:ext cx="9404700" cy="561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600">
                <a:solidFill>
                  <a:srgbClr val="FFFFFF"/>
                </a:solidFill>
              </a:rPr>
              <a:t>А саме: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▶Комп’ютери 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▶Ноутбуки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▶Нетбуки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▶Планшети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▶Окремі дивайси: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  .Клавіатури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  .Мишки</a:t>
            </a:r>
          </a:p>
          <a:p>
            <a:pPr marL="0" marR="0" lvl="0" indent="0" algn="l" rtl="0">
              <a:spcBef>
                <a:spcPts val="0"/>
              </a:spcBef>
              <a:buClr>
                <a:srgbClr val="EBEBEB"/>
              </a:buClr>
              <a:buSzPct val="25000"/>
              <a:buFont typeface="Century Gothic"/>
              <a:buNone/>
            </a:pPr>
            <a:r>
              <a:rPr lang="uk-UA" sz="3000">
                <a:solidFill>
                  <a:srgbClr val="EBEBEB"/>
                </a:solidFill>
              </a:rPr>
              <a:t>   .Відеокарти </a:t>
            </a:r>
          </a:p>
        </p:txBody>
      </p:sp>
      <p:pic>
        <p:nvPicPr>
          <p:cNvPr id="183" name="Shape 183" descr="Картинки по запросу компьютер без фон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95250" y="228324"/>
            <a:ext cx="4283849" cy="6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26575" y="537850"/>
            <a:ext cx="10037400" cy="554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lvl="0" indent="-24384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</a:pPr>
            <a:r>
              <a:rPr lang="uk-UA" sz="30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Плановий обсяг випуску готової продукції на рік - 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5000 од.</a:t>
            </a:r>
          </a:p>
          <a:p>
            <a:pPr marL="182880" lvl="0" indent="-243840" rtl="0">
              <a:spcBef>
                <a:spcPts val="0"/>
              </a:spcBef>
              <a:buClr>
                <a:srgbClr val="F3F3F3"/>
              </a:buClr>
              <a:buSzPct val="100000"/>
              <a:buFont typeface="Arial"/>
            </a:pPr>
            <a:r>
              <a:rPr lang="uk-UA" sz="30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Загальна вартість проекту по організації цеху з виробництва комп’ютерної техніки складає - 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5000000 грн.</a:t>
            </a:r>
          </a:p>
          <a:p>
            <a:pPr marL="182880" lvl="0" indent="-243840" rtl="0">
              <a:spcBef>
                <a:spcPts val="480"/>
              </a:spcBef>
              <a:buClr>
                <a:srgbClr val="EFEFEF"/>
              </a:buClr>
              <a:buSzPct val="100000"/>
              <a:buFont typeface="Arial"/>
            </a:pPr>
            <a:r>
              <a:rPr lang="uk-UA" sz="3000" dirty="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Персонал фірми - 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осіб.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  <a:buFont typeface="Arial"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Термін окупності проекту складає - 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місяців.</a:t>
            </a:r>
          </a:p>
          <a:p>
            <a:pPr marL="182880" lvl="0" indent="-243840" rtl="0">
              <a:spcBef>
                <a:spcPts val="480"/>
              </a:spcBef>
              <a:buClr>
                <a:srgbClr val="F3F3F3"/>
              </a:buClr>
              <a:buSzPct val="100000"/>
              <a:buFont typeface="Arial"/>
            </a:pPr>
            <a:r>
              <a:rPr lang="uk-UA" sz="30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Ринок збуту - точка фірмової торгівлі в 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uk-UA" sz="30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3000" dirty="0" smtClean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місті 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(фірмовий магазин "</a:t>
            </a:r>
            <a:r>
              <a:rPr lang="uk-UA" sz="3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3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</a:t>
            </a:r>
            <a:r>
              <a:rPr lang="uk-UA" sz="3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.")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uk-UA" sz="30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480"/>
              </a:spcBef>
              <a:buNone/>
            </a:pPr>
            <a:endParaRPr sz="3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Shape 190" descr="Картинки по запросу компьютер без фон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990325" y="2305225"/>
            <a:ext cx="3101300" cy="45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26885" y="3854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uk-UA" sz="4000" b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Конкурентні переваги підприємства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x="396589" y="1430275"/>
          <a:ext cx="11257100" cy="5325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{08605B55-32F4-4766-8452-629E0B07A004}</a:tableStyleId>
              </a:tblPr>
              <a:tblGrid>
                <a:gridCol w="2379800"/>
                <a:gridCol w="2331050"/>
                <a:gridCol w="1258150"/>
                <a:gridCol w="1698900"/>
                <a:gridCol w="1985375"/>
                <a:gridCol w="1603825"/>
              </a:tblGrid>
              <a:tr h="6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Фактори впливу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Максимальна кількість балів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Lenovo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ACER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3Q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tec.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</a:tr>
              <a:tr h="61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Продукція (особливі риси)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Ціна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Якість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Імідж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</a:tr>
              <a:tr h="61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Популярність підприємства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Зв’язки зі споживачами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Місце розташування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доставки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Додаткові послуги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Торгова мережа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68575" marR="68575" marT="0" marB="0"/>
                </a:tc>
              </a:tr>
              <a:tr h="61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Зовнішній вигляд продукції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68575" marR="68575" marT="0" marB="0"/>
                </a:tc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Загальна кількість балів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uk-UA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732560" y="4623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uk-UA" sz="4000" b="1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Конкурентні переваги підприємства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32550" y="1469574"/>
            <a:ext cx="9592800" cy="484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якість та її систематичне поліпшення;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високий рівень обслуговування;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використання досвіду великих торговельних компаній та проведення рекламних акцій з метою стимулювання споживачів;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реклама в місцевих ЗМІ.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809154" y="-2269375"/>
            <a:ext cx="8825700" cy="33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uk-UA" sz="48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Стратегія маркетингу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249725" y="1459975"/>
            <a:ext cx="11679600" cy="51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30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Сила позиції "Power tec." в конкурентній боротьбі полягає в наступному:</a:t>
            </a:r>
          </a:p>
          <a:p>
            <a:pPr lvl="0" rtl="0">
              <a:spcBef>
                <a:spcPts val="0"/>
              </a:spcBef>
              <a:buClr>
                <a:srgbClr val="873624"/>
              </a:buClr>
              <a:buSzPct val="25000"/>
              <a:buFont typeface="Arial"/>
              <a:buNone/>
            </a:pPr>
            <a:endParaRPr sz="18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238125" rtl="0">
              <a:spcBef>
                <a:spcPts val="360"/>
              </a:spcBef>
              <a:buClr>
                <a:srgbClr val="FFFFFF"/>
              </a:buClr>
              <a:buSzPct val="100000"/>
              <a:buChar char="✓"/>
            </a:pP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рівень ціни, що пропонується нами (близько 10000 - 15000 грн за ПК);</a:t>
            </a:r>
          </a:p>
          <a:p>
            <a:pPr marL="182880" lvl="0" indent="-238125" rtl="0">
              <a:spcBef>
                <a:spcPts val="360"/>
              </a:spcBef>
              <a:buClr>
                <a:srgbClr val="FFFFFF"/>
              </a:buClr>
              <a:buSzPct val="100000"/>
              <a:buChar char="✓"/>
            </a:pP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якість;</a:t>
            </a:r>
          </a:p>
          <a:p>
            <a:pPr marL="182880" lvl="0" indent="-238125" rtl="0">
              <a:spcBef>
                <a:spcPts val="360"/>
              </a:spcBef>
              <a:buClr>
                <a:srgbClr val="FFFFFF"/>
              </a:buClr>
              <a:buSzPct val="100000"/>
              <a:buChar char="✓"/>
            </a:pP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зручність</a:t>
            </a:r>
            <a:r>
              <a:rPr lang="uk-UA" sz="2400" baseline="-2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яскравість та інформативність упаковки;</a:t>
            </a:r>
          </a:p>
          <a:p>
            <a:pPr marL="182880" lvl="0" indent="-238125" rtl="0">
              <a:spcBef>
                <a:spcPts val="360"/>
              </a:spcBef>
              <a:buClr>
                <a:srgbClr val="FFFFFF"/>
              </a:buClr>
              <a:buSzPct val="100000"/>
              <a:buChar char="✓"/>
            </a:pP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систематичне поліпшення якості комп’ютерної техніки;</a:t>
            </a:r>
          </a:p>
          <a:p>
            <a:pPr marL="182880" lvl="0" indent="-238125" rtl="0">
              <a:spcBef>
                <a:spcPts val="360"/>
              </a:spcBef>
              <a:buClr>
                <a:srgbClr val="FFFFFF"/>
              </a:buClr>
              <a:buSzPct val="100000"/>
              <a:buChar char="✓"/>
            </a:pPr>
            <a:r>
              <a:rPr lang="uk-UA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високий рівень обслуговування, ввічливе та поважне ставлення до клієнтів;</a:t>
            </a:r>
          </a:p>
          <a:p>
            <a:pPr lvl="0" rtl="0">
              <a:spcBef>
                <a:spcPts val="360"/>
              </a:spcBef>
              <a:buClr>
                <a:srgbClr val="873624"/>
              </a:buClr>
              <a:buSzPct val="25000"/>
              <a:buFont typeface="Arial"/>
              <a:buNone/>
            </a:pP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360"/>
              </a:spcBef>
              <a:buClr>
                <a:srgbClr val="873624"/>
              </a:buClr>
              <a:buSzPct val="25000"/>
              <a:buFont typeface="Arial"/>
              <a:buNone/>
            </a:pPr>
            <a:r>
              <a:rPr lang="uk-UA" sz="2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Кінцева мета - збільшення прибутку.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45210" y="2414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4800" b="1"/>
              <a:t>Виробничий план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45199" y="1354325"/>
            <a:ext cx="9243000" cy="453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873624"/>
              </a:buClr>
              <a:buSzPct val="25000"/>
              <a:buFont typeface="Arial"/>
              <a:buNone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uk-UA" sz="30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30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</a:t>
            </a: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." створюється з метою виробництва продукції, яка буде користуватися попитом населення </a:t>
            </a:r>
            <a:r>
              <a:rPr lang="uk-UA" sz="30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міста. </a:t>
            </a: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Підготовчий період містить наступні роботи: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реєстрація підприємства;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формування майна фірми;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укладення договорів на придбання основного обладнання, транспорту та необхідної сировини;</a:t>
            </a:r>
          </a:p>
          <a:p>
            <a:pPr marL="182880" lvl="0" indent="-243840" rtl="0">
              <a:spcBef>
                <a:spcPts val="480"/>
              </a:spcBef>
              <a:buClr>
                <a:srgbClr val="FFFFFF"/>
              </a:buClr>
              <a:buSzPct val="100000"/>
            </a:pPr>
            <a:r>
              <a:rPr lang="uk-UA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укомплектування штату підприємства.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b="1"/>
              <a:t>Організаційний план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201375" y="1706122"/>
          <a:ext cx="11252450" cy="48522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{08605B55-32F4-4766-8452-629E0B07A004}</a:tableStyleId>
              </a:tblPr>
              <a:tblGrid>
                <a:gridCol w="1159225"/>
                <a:gridCol w="2532400"/>
                <a:gridCol w="1948125"/>
                <a:gridCol w="2871000"/>
                <a:gridCol w="2741700"/>
              </a:tblGrid>
              <a:tr h="97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Посада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Кількість чоловік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Посадовий оклад, грн.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Додаткова з/п, 14 % від окладу, грн. 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Директор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700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Робітники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3200 * 21 = 67200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9408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Менеджер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560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Продавець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 * 2 = 6000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840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Водій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3100 * 2 = 6200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868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Ремонтник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434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Прибиральник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 * 2 = 6000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840</a:t>
                      </a:r>
                    </a:p>
                  </a:txBody>
                  <a:tcPr marL="68575" marR="68575" marT="0" marB="0"/>
                </a:tc>
              </a:tr>
              <a:tr h="48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Всього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97500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uk-UA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13650</a:t>
                      </a: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Произвольный</PresentationFormat>
  <Paragraphs>217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Century Gothic</vt:lpstr>
      <vt:lpstr>Noto Sans Symbols</vt:lpstr>
      <vt:lpstr>Times New Roman</vt:lpstr>
      <vt:lpstr>Ion</vt:lpstr>
      <vt:lpstr>Power tec.</vt:lpstr>
      <vt:lpstr>Презентация PowerPoint</vt:lpstr>
      <vt:lpstr>А саме:  ▶Комп’ютери   ▶Ноутбуки  ▶Нетбуки  ▶Планшети  ▶Окремі дивайси:    .Клавіатури    .Мишки    .Відеокарти </vt:lpstr>
      <vt:lpstr>Презентация PowerPoint</vt:lpstr>
      <vt:lpstr>Конкурентні переваги підприємства</vt:lpstr>
      <vt:lpstr>Конкурентні переваги підприємства</vt:lpstr>
      <vt:lpstr>Стратегія маркетингу</vt:lpstr>
      <vt:lpstr>Виробничий план</vt:lpstr>
      <vt:lpstr>Організаційний план</vt:lpstr>
      <vt:lpstr>Оцінка ризиків збуту</vt:lpstr>
      <vt:lpstr>Фінансовий план Основні показники діяльності підприємства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tec.</dc:title>
  <cp:lastModifiedBy>user</cp:lastModifiedBy>
  <cp:revision>1</cp:revision>
  <dcterms:modified xsi:type="dcterms:W3CDTF">2022-10-16T16:13:20Z</dcterms:modified>
</cp:coreProperties>
</file>