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b8e9abb7d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b8e9abb7d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8e9abb7d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8e9abb7d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8e9abb7d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8e9abb7d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b8e9abb7d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b8e9abb7d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8e9abb7d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b8e9abb7d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b8e9abb7d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b8e9abb7d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8e9abb7df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b8e9abb7df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ru.wikipedia.org/wiki/UNIVAC_I" TargetMode="External"/><Relationship Id="rId4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ru.wikipedia.org/wiki/CDC_6600" TargetMode="External"/><Relationship Id="rId4" Type="http://schemas.openxmlformats.org/officeDocument/2006/relationships/hyperlink" Target="https://ru.wikipedia.org/wiki/%D0%91%D0%B8%D1%82" TargetMode="External"/><Relationship Id="rId5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4519850" y="4226050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Запоминающее устройство на ртутных акустических линиях задержки в </a:t>
            </a:r>
            <a:r>
              <a:rPr lang="en" sz="1600">
                <a:uFill>
                  <a:noFill/>
                </a:uFill>
                <a:hlinkClick r:id="rId3"/>
              </a:rPr>
              <a:t>UNIVAC I</a:t>
            </a:r>
            <a:r>
              <a:rPr lang="en" sz="1600"/>
              <a:t> (1951 год)</a:t>
            </a:r>
            <a:endParaRPr sz="16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6153150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4572000" y="4226050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Проволочная линия задержки со сдвиговой волной (кручения)</a:t>
            </a:r>
            <a:endParaRPr sz="160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502749" cy="39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152400" y="4226050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Память на магнитных сердечниках</a:t>
            </a:r>
            <a:endParaRPr sz="1600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779025" cy="392125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/>
          <p:nvPr/>
        </p:nvSpPr>
        <p:spPr>
          <a:xfrm>
            <a:off x="5099388" y="152400"/>
            <a:ext cx="3911400" cy="353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9400" y="152400"/>
            <a:ext cx="3871973" cy="348880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>
            <p:ph type="title"/>
          </p:nvPr>
        </p:nvSpPr>
        <p:spPr>
          <a:xfrm>
            <a:off x="4711063" y="4226050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X, Y</a:t>
            </a:r>
            <a:r>
              <a:rPr lang="en" sz="1600"/>
              <a:t> — провода возбуждения, </a:t>
            </a:r>
            <a:r>
              <a:rPr i="1" lang="en" sz="1600"/>
              <a:t>S</a:t>
            </a:r>
            <a:r>
              <a:rPr lang="en" sz="1600"/>
              <a:t> — считывания, </a:t>
            </a:r>
            <a:r>
              <a:rPr i="1" lang="en" sz="1600"/>
              <a:t>Z</a:t>
            </a:r>
            <a:r>
              <a:rPr lang="en" sz="1600"/>
              <a:t> — запрета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4572000" y="4227150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Матрица ферритовой памяти суперкомпьютера </a:t>
            </a:r>
            <a:r>
              <a:rPr lang="en" sz="1600">
                <a:uFill>
                  <a:noFill/>
                </a:uFill>
                <a:hlinkClick r:id="rId3"/>
              </a:rPr>
              <a:t>CDC 6600</a:t>
            </a:r>
            <a:r>
              <a:rPr lang="en" sz="1600"/>
              <a:t> (1964). Размер 10,8 × 10,8 см, ёмкость 4096 </a:t>
            </a:r>
            <a:r>
              <a:rPr lang="en" sz="1600">
                <a:uFill>
                  <a:noFill/>
                </a:uFill>
                <a:hlinkClick r:id="rId4"/>
              </a:rPr>
              <a:t>бит</a:t>
            </a:r>
            <a:endParaRPr sz="1600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4352700" cy="416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4572000" y="42173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Трубка Уильямса</a:t>
            </a:r>
            <a:endParaRPr sz="1600"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019175" cy="362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4572000" y="42173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Потенциалоскоп</a:t>
            </a:r>
            <a:endParaRPr sz="1600"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71500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4572000" y="4226050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Магнитный барабан</a:t>
            </a:r>
            <a:endParaRPr sz="1600"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10059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