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36"/>
  </p:notesMasterIdLst>
  <p:sldIdLst>
    <p:sldId id="256" r:id="rId2"/>
    <p:sldId id="336" r:id="rId3"/>
    <p:sldId id="329" r:id="rId4"/>
    <p:sldId id="324" r:id="rId5"/>
    <p:sldId id="321" r:id="rId6"/>
    <p:sldId id="294" r:id="rId7"/>
    <p:sldId id="295" r:id="rId8"/>
    <p:sldId id="296" r:id="rId9"/>
    <p:sldId id="297" r:id="rId10"/>
    <p:sldId id="299" r:id="rId11"/>
    <p:sldId id="317" r:id="rId12"/>
    <p:sldId id="335" r:id="rId13"/>
    <p:sldId id="320" r:id="rId14"/>
    <p:sldId id="311" r:id="rId15"/>
    <p:sldId id="309" r:id="rId16"/>
    <p:sldId id="310" r:id="rId17"/>
    <p:sldId id="303" r:id="rId18"/>
    <p:sldId id="298" r:id="rId19"/>
    <p:sldId id="304" r:id="rId20"/>
    <p:sldId id="326" r:id="rId21"/>
    <p:sldId id="327" r:id="rId22"/>
    <p:sldId id="306" r:id="rId23"/>
    <p:sldId id="331" r:id="rId24"/>
    <p:sldId id="312" r:id="rId25"/>
    <p:sldId id="333" r:id="rId26"/>
    <p:sldId id="334" r:id="rId27"/>
    <p:sldId id="308" r:id="rId28"/>
    <p:sldId id="330" r:id="rId29"/>
    <p:sldId id="275" r:id="rId30"/>
    <p:sldId id="319" r:id="rId31"/>
    <p:sldId id="305" r:id="rId32"/>
    <p:sldId id="301" r:id="rId33"/>
    <p:sldId id="302" r:id="rId34"/>
    <p:sldId id="32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FF"/>
    <a:srgbClr val="032AFF"/>
    <a:srgbClr val="EA9E90"/>
    <a:srgbClr val="FFE7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88"/>
    <p:restoredTop sz="94775"/>
  </p:normalViewPr>
  <p:slideViewPr>
    <p:cSldViewPr snapToGrid="0">
      <p:cViewPr varScale="1">
        <p:scale>
          <a:sx n="113" d="100"/>
          <a:sy n="113" d="100"/>
        </p:scale>
        <p:origin x="1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8CE708-5021-44DC-9D92-B60ECF08C8E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705C556-A5B5-4E00-BA18-3DDD5E399C82}">
      <dgm:prSet/>
      <dgm:spPr/>
      <dgm:t>
        <a:bodyPr/>
        <a:lstStyle/>
        <a:p>
          <a:r>
            <a:rPr lang="en-US" dirty="0"/>
            <a:t>correlation</a:t>
          </a:r>
        </a:p>
      </dgm:t>
    </dgm:pt>
    <dgm:pt modelId="{9C83CABD-FC86-4301-BE91-33A3CD29A88D}" type="parTrans" cxnId="{11815B93-1A30-4DC3-AFFC-EC12F68C34D6}">
      <dgm:prSet/>
      <dgm:spPr/>
      <dgm:t>
        <a:bodyPr/>
        <a:lstStyle/>
        <a:p>
          <a:endParaRPr lang="en-US"/>
        </a:p>
      </dgm:t>
    </dgm:pt>
    <dgm:pt modelId="{7142523B-1AE6-45EF-BDC5-B9D7D7B9A950}" type="sibTrans" cxnId="{11815B93-1A30-4DC3-AFFC-EC12F68C34D6}">
      <dgm:prSet/>
      <dgm:spPr/>
      <dgm:t>
        <a:bodyPr/>
        <a:lstStyle/>
        <a:p>
          <a:endParaRPr lang="en-US"/>
        </a:p>
      </dgm:t>
    </dgm:pt>
    <dgm:pt modelId="{FD104D93-EF25-4644-AB1B-BB448CFAD44A}">
      <dgm:prSet/>
      <dgm:spPr/>
      <dgm:t>
        <a:bodyPr/>
        <a:lstStyle/>
        <a:p>
          <a:r>
            <a:rPr lang="en-US" dirty="0"/>
            <a:t>regression</a:t>
          </a:r>
        </a:p>
      </dgm:t>
    </dgm:pt>
    <dgm:pt modelId="{7110D80D-E99E-49BB-90C8-9BF1D187A9F8}" type="parTrans" cxnId="{785DA5DA-F1F6-4920-8292-EBEE4E0AF733}">
      <dgm:prSet/>
      <dgm:spPr/>
      <dgm:t>
        <a:bodyPr/>
        <a:lstStyle/>
        <a:p>
          <a:endParaRPr lang="en-US"/>
        </a:p>
      </dgm:t>
    </dgm:pt>
    <dgm:pt modelId="{DBFB3DEB-00E1-450E-9AEE-1D397C061644}" type="sibTrans" cxnId="{785DA5DA-F1F6-4920-8292-EBEE4E0AF733}">
      <dgm:prSet/>
      <dgm:spPr/>
      <dgm:t>
        <a:bodyPr/>
        <a:lstStyle/>
        <a:p>
          <a:endParaRPr lang="en-US"/>
        </a:p>
      </dgm:t>
    </dgm:pt>
    <dgm:pt modelId="{015A5F1B-5D6B-433A-B18A-D09487CC5905}" type="pres">
      <dgm:prSet presAssocID="{528CE708-5021-44DC-9D92-B60ECF08C8E0}" presName="root" presStyleCnt="0">
        <dgm:presLayoutVars>
          <dgm:dir/>
          <dgm:resizeHandles val="exact"/>
        </dgm:presLayoutVars>
      </dgm:prSet>
      <dgm:spPr/>
    </dgm:pt>
    <dgm:pt modelId="{5FBB1E63-8CA6-46D2-8390-25B9E4E1E205}" type="pres">
      <dgm:prSet presAssocID="{E705C556-A5B5-4E00-BA18-3DDD5E399C82}" presName="compNode" presStyleCnt="0"/>
      <dgm:spPr/>
    </dgm:pt>
    <dgm:pt modelId="{EE3F8B65-44C5-4D0C-AFDE-16AFAF97762E}" type="pres">
      <dgm:prSet presAssocID="{E705C556-A5B5-4E00-BA18-3DDD5E399C82}" presName="bgRect" presStyleLbl="bgShp" presStyleIdx="0" presStyleCnt="2"/>
      <dgm:spPr/>
    </dgm:pt>
    <dgm:pt modelId="{DA57BF23-4881-4B5F-B5FF-B831F3312024}" type="pres">
      <dgm:prSet presAssocID="{E705C556-A5B5-4E00-BA18-3DDD5E399C8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tterplot with solid fill"/>
        </a:ext>
      </dgm:extLst>
    </dgm:pt>
    <dgm:pt modelId="{ED708B19-F0EC-43CA-A569-472DE493E276}" type="pres">
      <dgm:prSet presAssocID="{E705C556-A5B5-4E00-BA18-3DDD5E399C82}" presName="spaceRect" presStyleCnt="0"/>
      <dgm:spPr/>
    </dgm:pt>
    <dgm:pt modelId="{12422D9D-F690-4FE8-800D-9C7ED09DA635}" type="pres">
      <dgm:prSet presAssocID="{E705C556-A5B5-4E00-BA18-3DDD5E399C82}" presName="parTx" presStyleLbl="revTx" presStyleIdx="0" presStyleCnt="2">
        <dgm:presLayoutVars>
          <dgm:chMax val="0"/>
          <dgm:chPref val="0"/>
        </dgm:presLayoutVars>
      </dgm:prSet>
      <dgm:spPr/>
    </dgm:pt>
    <dgm:pt modelId="{2FA3A939-8688-4D32-A705-949ABAC0A846}" type="pres">
      <dgm:prSet presAssocID="{7142523B-1AE6-45EF-BDC5-B9D7D7B9A950}" presName="sibTrans" presStyleCnt="0"/>
      <dgm:spPr/>
    </dgm:pt>
    <dgm:pt modelId="{7413BE01-8849-47D7-8D0A-A3A44FB6F9B7}" type="pres">
      <dgm:prSet presAssocID="{FD104D93-EF25-4644-AB1B-BB448CFAD44A}" presName="compNode" presStyleCnt="0"/>
      <dgm:spPr/>
    </dgm:pt>
    <dgm:pt modelId="{9C75C900-E584-4B05-B2E8-A4A04A873CB0}" type="pres">
      <dgm:prSet presAssocID="{FD104D93-EF25-4644-AB1B-BB448CFAD44A}" presName="bgRect" presStyleLbl="bgShp" presStyleIdx="1" presStyleCnt="2"/>
      <dgm:spPr/>
    </dgm:pt>
    <dgm:pt modelId="{AF0AAD69-0E69-4C1D-BFA2-138320C3C844}" type="pres">
      <dgm:prSet presAssocID="{FD104D93-EF25-4644-AB1B-BB448CFAD44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ar Graph with solid fill"/>
        </a:ext>
      </dgm:extLst>
    </dgm:pt>
    <dgm:pt modelId="{21405F4C-0043-4762-B5DF-C983515B2755}" type="pres">
      <dgm:prSet presAssocID="{FD104D93-EF25-4644-AB1B-BB448CFAD44A}" presName="spaceRect" presStyleCnt="0"/>
      <dgm:spPr/>
    </dgm:pt>
    <dgm:pt modelId="{CDE1F274-DBBC-4081-85DA-142D9674490B}" type="pres">
      <dgm:prSet presAssocID="{FD104D93-EF25-4644-AB1B-BB448CFAD44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9973333-8B9F-4BD2-B91E-742398C85998}" type="presOf" srcId="{E705C556-A5B5-4E00-BA18-3DDD5E399C82}" destId="{12422D9D-F690-4FE8-800D-9C7ED09DA635}" srcOrd="0" destOrd="0" presId="urn:microsoft.com/office/officeart/2018/2/layout/IconVerticalSolidList"/>
    <dgm:cxn modelId="{1FE90640-0FB3-4C22-A50A-DF4D128D83D4}" type="presOf" srcId="{528CE708-5021-44DC-9D92-B60ECF08C8E0}" destId="{015A5F1B-5D6B-433A-B18A-D09487CC5905}" srcOrd="0" destOrd="0" presId="urn:microsoft.com/office/officeart/2018/2/layout/IconVerticalSolidList"/>
    <dgm:cxn modelId="{C36CD054-C975-4CC7-85C4-A09F1F46B4D0}" type="presOf" srcId="{FD104D93-EF25-4644-AB1B-BB448CFAD44A}" destId="{CDE1F274-DBBC-4081-85DA-142D9674490B}" srcOrd="0" destOrd="0" presId="urn:microsoft.com/office/officeart/2018/2/layout/IconVerticalSolidList"/>
    <dgm:cxn modelId="{11815B93-1A30-4DC3-AFFC-EC12F68C34D6}" srcId="{528CE708-5021-44DC-9D92-B60ECF08C8E0}" destId="{E705C556-A5B5-4E00-BA18-3DDD5E399C82}" srcOrd="0" destOrd="0" parTransId="{9C83CABD-FC86-4301-BE91-33A3CD29A88D}" sibTransId="{7142523B-1AE6-45EF-BDC5-B9D7D7B9A950}"/>
    <dgm:cxn modelId="{785DA5DA-F1F6-4920-8292-EBEE4E0AF733}" srcId="{528CE708-5021-44DC-9D92-B60ECF08C8E0}" destId="{FD104D93-EF25-4644-AB1B-BB448CFAD44A}" srcOrd="1" destOrd="0" parTransId="{7110D80D-E99E-49BB-90C8-9BF1D187A9F8}" sibTransId="{DBFB3DEB-00E1-450E-9AEE-1D397C061644}"/>
    <dgm:cxn modelId="{26315539-B04D-4A6E-8F1E-859457C3EF10}" type="presParOf" srcId="{015A5F1B-5D6B-433A-B18A-D09487CC5905}" destId="{5FBB1E63-8CA6-46D2-8390-25B9E4E1E205}" srcOrd="0" destOrd="0" presId="urn:microsoft.com/office/officeart/2018/2/layout/IconVerticalSolidList"/>
    <dgm:cxn modelId="{9ADB8B41-6462-4AC3-B16D-A7AB2E926914}" type="presParOf" srcId="{5FBB1E63-8CA6-46D2-8390-25B9E4E1E205}" destId="{EE3F8B65-44C5-4D0C-AFDE-16AFAF97762E}" srcOrd="0" destOrd="0" presId="urn:microsoft.com/office/officeart/2018/2/layout/IconVerticalSolidList"/>
    <dgm:cxn modelId="{C3A0F252-472D-4114-A9BA-ECCEBD0FF61B}" type="presParOf" srcId="{5FBB1E63-8CA6-46D2-8390-25B9E4E1E205}" destId="{DA57BF23-4881-4B5F-B5FF-B831F3312024}" srcOrd="1" destOrd="0" presId="urn:microsoft.com/office/officeart/2018/2/layout/IconVerticalSolidList"/>
    <dgm:cxn modelId="{5B79B0D7-195B-4283-B05C-FCD449C18F06}" type="presParOf" srcId="{5FBB1E63-8CA6-46D2-8390-25B9E4E1E205}" destId="{ED708B19-F0EC-43CA-A569-472DE493E276}" srcOrd="2" destOrd="0" presId="urn:microsoft.com/office/officeart/2018/2/layout/IconVerticalSolidList"/>
    <dgm:cxn modelId="{21D52554-85D3-42EF-8D62-39C87A4C0E41}" type="presParOf" srcId="{5FBB1E63-8CA6-46D2-8390-25B9E4E1E205}" destId="{12422D9D-F690-4FE8-800D-9C7ED09DA635}" srcOrd="3" destOrd="0" presId="urn:microsoft.com/office/officeart/2018/2/layout/IconVerticalSolidList"/>
    <dgm:cxn modelId="{B642BE0B-1E94-4517-8A75-9F6F9DA7C875}" type="presParOf" srcId="{015A5F1B-5D6B-433A-B18A-D09487CC5905}" destId="{2FA3A939-8688-4D32-A705-949ABAC0A846}" srcOrd="1" destOrd="0" presId="urn:microsoft.com/office/officeart/2018/2/layout/IconVerticalSolidList"/>
    <dgm:cxn modelId="{22D45FDC-AF94-465B-9874-23518CDF14F9}" type="presParOf" srcId="{015A5F1B-5D6B-433A-B18A-D09487CC5905}" destId="{7413BE01-8849-47D7-8D0A-A3A44FB6F9B7}" srcOrd="2" destOrd="0" presId="urn:microsoft.com/office/officeart/2018/2/layout/IconVerticalSolidList"/>
    <dgm:cxn modelId="{0CB0AF5E-876B-4CF0-AFAD-7A19DC253949}" type="presParOf" srcId="{7413BE01-8849-47D7-8D0A-A3A44FB6F9B7}" destId="{9C75C900-E584-4B05-B2E8-A4A04A873CB0}" srcOrd="0" destOrd="0" presId="urn:microsoft.com/office/officeart/2018/2/layout/IconVerticalSolidList"/>
    <dgm:cxn modelId="{AD15F6B0-72DC-44C1-9935-DF0A40636563}" type="presParOf" srcId="{7413BE01-8849-47D7-8D0A-A3A44FB6F9B7}" destId="{AF0AAD69-0E69-4C1D-BFA2-138320C3C844}" srcOrd="1" destOrd="0" presId="urn:microsoft.com/office/officeart/2018/2/layout/IconVerticalSolidList"/>
    <dgm:cxn modelId="{C949C1A9-C6E4-4DBA-98B3-5146E8A892AC}" type="presParOf" srcId="{7413BE01-8849-47D7-8D0A-A3A44FB6F9B7}" destId="{21405F4C-0043-4762-B5DF-C983515B2755}" srcOrd="2" destOrd="0" presId="urn:microsoft.com/office/officeart/2018/2/layout/IconVerticalSolidList"/>
    <dgm:cxn modelId="{8F970247-E246-4FA9-B5B8-F8EE3555A830}" type="presParOf" srcId="{7413BE01-8849-47D7-8D0A-A3A44FB6F9B7}" destId="{CDE1F274-DBBC-4081-85DA-142D9674490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AA1E1F-94D9-8C4B-ABFE-DD60AD086C59}" type="doc">
      <dgm:prSet loTypeId="urn:microsoft.com/office/officeart/2005/8/layout/StepDown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BF3F50-3A7A-A848-8DDB-A3AEA1CEEB9E}">
      <dgm:prSet phldrT="[Text]"/>
      <dgm:spPr/>
      <dgm:t>
        <a:bodyPr/>
        <a:lstStyle/>
        <a:p>
          <a:r>
            <a:rPr lang="en-US" dirty="0"/>
            <a:t>fit model</a:t>
          </a:r>
        </a:p>
      </dgm:t>
    </dgm:pt>
    <dgm:pt modelId="{54DA1E7D-C1FB-784F-B22A-EC85053EC3AC}" type="parTrans" cxnId="{3F471596-7571-3744-B8B1-F79A74EDFA3B}">
      <dgm:prSet/>
      <dgm:spPr/>
      <dgm:t>
        <a:bodyPr/>
        <a:lstStyle/>
        <a:p>
          <a:endParaRPr lang="en-US"/>
        </a:p>
      </dgm:t>
    </dgm:pt>
    <dgm:pt modelId="{80609730-F7C2-3C4B-B119-076846787D41}" type="sibTrans" cxnId="{3F471596-7571-3744-B8B1-F79A74EDFA3B}">
      <dgm:prSet/>
      <dgm:spPr/>
      <dgm:t>
        <a:bodyPr/>
        <a:lstStyle/>
        <a:p>
          <a:endParaRPr lang="en-US"/>
        </a:p>
      </dgm:t>
    </dgm:pt>
    <dgm:pt modelId="{C2A37582-3771-8440-9869-955B16411BC0}">
      <dgm:prSet phldrT="[Text]"/>
      <dgm:spPr/>
      <dgm:t>
        <a:bodyPr/>
        <a:lstStyle/>
        <a:p>
          <a:r>
            <a:rPr lang="en-US" dirty="0"/>
            <a:t>calculate error from model = data - model</a:t>
          </a:r>
        </a:p>
      </dgm:t>
    </dgm:pt>
    <dgm:pt modelId="{215BEBC8-A01C-ED44-9123-289708B711C9}" type="parTrans" cxnId="{B8195A11-F2B9-8345-8BAD-2AD639D4E2AD}">
      <dgm:prSet/>
      <dgm:spPr/>
      <dgm:t>
        <a:bodyPr/>
        <a:lstStyle/>
        <a:p>
          <a:endParaRPr lang="en-US"/>
        </a:p>
      </dgm:t>
    </dgm:pt>
    <dgm:pt modelId="{B8F0BDA8-858A-4144-A31C-F986E3882BB3}" type="sibTrans" cxnId="{B8195A11-F2B9-8345-8BAD-2AD639D4E2AD}">
      <dgm:prSet/>
      <dgm:spPr/>
      <dgm:t>
        <a:bodyPr/>
        <a:lstStyle/>
        <a:p>
          <a:endParaRPr lang="en-US"/>
        </a:p>
      </dgm:t>
    </dgm:pt>
    <dgm:pt modelId="{4ACA6420-704E-794C-B4A1-62B8D69E2380}">
      <dgm:prSet phldrT="[Text]"/>
      <dgm:spPr/>
      <dgm:t>
        <a:bodyPr/>
        <a:lstStyle/>
        <a:p>
          <a:r>
            <a:rPr lang="en-US" dirty="0"/>
            <a:t>compare models</a:t>
          </a:r>
        </a:p>
      </dgm:t>
    </dgm:pt>
    <dgm:pt modelId="{5DE6AA2C-D57B-8846-B2FB-1527B6D087E7}" type="parTrans" cxnId="{F547C6E4-2850-364D-B6EC-9AEFB3328712}">
      <dgm:prSet/>
      <dgm:spPr/>
      <dgm:t>
        <a:bodyPr/>
        <a:lstStyle/>
        <a:p>
          <a:endParaRPr lang="en-US"/>
        </a:p>
      </dgm:t>
    </dgm:pt>
    <dgm:pt modelId="{329C2196-8B29-CA4D-A686-0D7B920588B4}" type="sibTrans" cxnId="{F547C6E4-2850-364D-B6EC-9AEFB3328712}">
      <dgm:prSet/>
      <dgm:spPr/>
      <dgm:t>
        <a:bodyPr/>
        <a:lstStyle/>
        <a:p>
          <a:endParaRPr lang="en-US"/>
        </a:p>
      </dgm:t>
    </dgm:pt>
    <dgm:pt modelId="{9CDAA5A4-918E-F842-8D9A-49D111F280C8}" type="pres">
      <dgm:prSet presAssocID="{5AAA1E1F-94D9-8C4B-ABFE-DD60AD086C59}" presName="rootnode" presStyleCnt="0">
        <dgm:presLayoutVars>
          <dgm:chMax/>
          <dgm:chPref/>
          <dgm:dir/>
          <dgm:animLvl val="lvl"/>
        </dgm:presLayoutVars>
      </dgm:prSet>
      <dgm:spPr/>
    </dgm:pt>
    <dgm:pt modelId="{D80E99B4-7E18-BB42-B8EE-84A8C804F457}" type="pres">
      <dgm:prSet presAssocID="{D8BF3F50-3A7A-A848-8DDB-A3AEA1CEEB9E}" presName="composite" presStyleCnt="0"/>
      <dgm:spPr/>
    </dgm:pt>
    <dgm:pt modelId="{AC264F71-5B48-B846-97A5-E44442AB54B2}" type="pres">
      <dgm:prSet presAssocID="{D8BF3F50-3A7A-A848-8DDB-A3AEA1CEEB9E}" presName="bentUpArrow1" presStyleLbl="alignImgPlace1" presStyleIdx="0" presStyleCnt="2"/>
      <dgm:spPr/>
    </dgm:pt>
    <dgm:pt modelId="{68EF9303-D0B4-FE4B-834E-E362E4D6CF1A}" type="pres">
      <dgm:prSet presAssocID="{D8BF3F50-3A7A-A848-8DDB-A3AEA1CEEB9E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68F83EDE-7BBB-8342-A5A9-ACE7E1F450D8}" type="pres">
      <dgm:prSet presAssocID="{D8BF3F50-3A7A-A848-8DDB-A3AEA1CEEB9E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297E8489-BF9C-8343-A3F0-2C9D6B7E1956}" type="pres">
      <dgm:prSet presAssocID="{80609730-F7C2-3C4B-B119-076846787D41}" presName="sibTrans" presStyleCnt="0"/>
      <dgm:spPr/>
    </dgm:pt>
    <dgm:pt modelId="{23DF32DA-27E5-3445-89F0-071BD1E31265}" type="pres">
      <dgm:prSet presAssocID="{C2A37582-3771-8440-9869-955B16411BC0}" presName="composite" presStyleCnt="0"/>
      <dgm:spPr/>
    </dgm:pt>
    <dgm:pt modelId="{C09476A4-1238-8745-B04F-15BD05929BE1}" type="pres">
      <dgm:prSet presAssocID="{C2A37582-3771-8440-9869-955B16411BC0}" presName="bentUpArrow1" presStyleLbl="alignImgPlace1" presStyleIdx="1" presStyleCnt="2"/>
      <dgm:spPr/>
    </dgm:pt>
    <dgm:pt modelId="{4EB5B0ED-7EC0-674D-9102-D4609262FAF0}" type="pres">
      <dgm:prSet presAssocID="{C2A37582-3771-8440-9869-955B16411BC0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61FBCF86-50E6-F141-85B8-E706C06630AB}" type="pres">
      <dgm:prSet presAssocID="{C2A37582-3771-8440-9869-955B16411BC0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B5AFCCFD-1EE8-E54B-A96B-53DA4AE847AA}" type="pres">
      <dgm:prSet presAssocID="{B8F0BDA8-858A-4144-A31C-F986E3882BB3}" presName="sibTrans" presStyleCnt="0"/>
      <dgm:spPr/>
    </dgm:pt>
    <dgm:pt modelId="{AFBD8CA8-6558-AC41-80D8-80357DDED38D}" type="pres">
      <dgm:prSet presAssocID="{4ACA6420-704E-794C-B4A1-62B8D69E2380}" presName="composite" presStyleCnt="0"/>
      <dgm:spPr/>
    </dgm:pt>
    <dgm:pt modelId="{22EB7FFD-0D56-0F41-918B-C232FEBF514B}" type="pres">
      <dgm:prSet presAssocID="{4ACA6420-704E-794C-B4A1-62B8D69E2380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728D4F04-3443-1E43-81F6-BF18CEA30A5E}" type="presOf" srcId="{4ACA6420-704E-794C-B4A1-62B8D69E2380}" destId="{22EB7FFD-0D56-0F41-918B-C232FEBF514B}" srcOrd="0" destOrd="0" presId="urn:microsoft.com/office/officeart/2005/8/layout/StepDownProcess"/>
    <dgm:cxn modelId="{B8195A11-F2B9-8345-8BAD-2AD639D4E2AD}" srcId="{5AAA1E1F-94D9-8C4B-ABFE-DD60AD086C59}" destId="{C2A37582-3771-8440-9869-955B16411BC0}" srcOrd="1" destOrd="0" parTransId="{215BEBC8-A01C-ED44-9123-289708B711C9}" sibTransId="{B8F0BDA8-858A-4144-A31C-F986E3882BB3}"/>
    <dgm:cxn modelId="{97ABEB7F-324D-7040-8489-4BF48DDB2F3D}" type="presOf" srcId="{C2A37582-3771-8440-9869-955B16411BC0}" destId="{4EB5B0ED-7EC0-674D-9102-D4609262FAF0}" srcOrd="0" destOrd="0" presId="urn:microsoft.com/office/officeart/2005/8/layout/StepDownProcess"/>
    <dgm:cxn modelId="{BDEEBC92-F0BA-D548-80AA-5349A023CCF1}" type="presOf" srcId="{5AAA1E1F-94D9-8C4B-ABFE-DD60AD086C59}" destId="{9CDAA5A4-918E-F842-8D9A-49D111F280C8}" srcOrd="0" destOrd="0" presId="urn:microsoft.com/office/officeart/2005/8/layout/StepDownProcess"/>
    <dgm:cxn modelId="{3F471596-7571-3744-B8B1-F79A74EDFA3B}" srcId="{5AAA1E1F-94D9-8C4B-ABFE-DD60AD086C59}" destId="{D8BF3F50-3A7A-A848-8DDB-A3AEA1CEEB9E}" srcOrd="0" destOrd="0" parTransId="{54DA1E7D-C1FB-784F-B22A-EC85053EC3AC}" sibTransId="{80609730-F7C2-3C4B-B119-076846787D41}"/>
    <dgm:cxn modelId="{A97478A3-31F5-E043-BE72-3C6473FD50D8}" type="presOf" srcId="{D8BF3F50-3A7A-A848-8DDB-A3AEA1CEEB9E}" destId="{68EF9303-D0B4-FE4B-834E-E362E4D6CF1A}" srcOrd="0" destOrd="0" presId="urn:microsoft.com/office/officeart/2005/8/layout/StepDownProcess"/>
    <dgm:cxn modelId="{F547C6E4-2850-364D-B6EC-9AEFB3328712}" srcId="{5AAA1E1F-94D9-8C4B-ABFE-DD60AD086C59}" destId="{4ACA6420-704E-794C-B4A1-62B8D69E2380}" srcOrd="2" destOrd="0" parTransId="{5DE6AA2C-D57B-8846-B2FB-1527B6D087E7}" sibTransId="{329C2196-8B29-CA4D-A686-0D7B920588B4}"/>
    <dgm:cxn modelId="{A49116FF-98AC-364F-965A-E43C85051FDF}" type="presParOf" srcId="{9CDAA5A4-918E-F842-8D9A-49D111F280C8}" destId="{D80E99B4-7E18-BB42-B8EE-84A8C804F457}" srcOrd="0" destOrd="0" presId="urn:microsoft.com/office/officeart/2005/8/layout/StepDownProcess"/>
    <dgm:cxn modelId="{E447006B-0004-4247-9520-9A79866855D7}" type="presParOf" srcId="{D80E99B4-7E18-BB42-B8EE-84A8C804F457}" destId="{AC264F71-5B48-B846-97A5-E44442AB54B2}" srcOrd="0" destOrd="0" presId="urn:microsoft.com/office/officeart/2005/8/layout/StepDownProcess"/>
    <dgm:cxn modelId="{9D3BE787-5E90-794E-A1CD-FDF256EF7111}" type="presParOf" srcId="{D80E99B4-7E18-BB42-B8EE-84A8C804F457}" destId="{68EF9303-D0B4-FE4B-834E-E362E4D6CF1A}" srcOrd="1" destOrd="0" presId="urn:microsoft.com/office/officeart/2005/8/layout/StepDownProcess"/>
    <dgm:cxn modelId="{1FD09020-8005-E94B-9CE5-85E0BE1FC686}" type="presParOf" srcId="{D80E99B4-7E18-BB42-B8EE-84A8C804F457}" destId="{68F83EDE-7BBB-8342-A5A9-ACE7E1F450D8}" srcOrd="2" destOrd="0" presId="urn:microsoft.com/office/officeart/2005/8/layout/StepDownProcess"/>
    <dgm:cxn modelId="{E267C2D8-265A-454F-B16B-DFB6AA416B23}" type="presParOf" srcId="{9CDAA5A4-918E-F842-8D9A-49D111F280C8}" destId="{297E8489-BF9C-8343-A3F0-2C9D6B7E1956}" srcOrd="1" destOrd="0" presId="urn:microsoft.com/office/officeart/2005/8/layout/StepDownProcess"/>
    <dgm:cxn modelId="{E441E5E9-E0BB-5840-82C9-C9EE97081BB4}" type="presParOf" srcId="{9CDAA5A4-918E-F842-8D9A-49D111F280C8}" destId="{23DF32DA-27E5-3445-89F0-071BD1E31265}" srcOrd="2" destOrd="0" presId="urn:microsoft.com/office/officeart/2005/8/layout/StepDownProcess"/>
    <dgm:cxn modelId="{9C7AC060-10FE-6848-873E-5A518A01DFE0}" type="presParOf" srcId="{23DF32DA-27E5-3445-89F0-071BD1E31265}" destId="{C09476A4-1238-8745-B04F-15BD05929BE1}" srcOrd="0" destOrd="0" presId="urn:microsoft.com/office/officeart/2005/8/layout/StepDownProcess"/>
    <dgm:cxn modelId="{93E36671-C256-6247-933D-B72BDD5C847B}" type="presParOf" srcId="{23DF32DA-27E5-3445-89F0-071BD1E31265}" destId="{4EB5B0ED-7EC0-674D-9102-D4609262FAF0}" srcOrd="1" destOrd="0" presId="urn:microsoft.com/office/officeart/2005/8/layout/StepDownProcess"/>
    <dgm:cxn modelId="{262779AF-8E3D-1545-B79E-F4CF72126526}" type="presParOf" srcId="{23DF32DA-27E5-3445-89F0-071BD1E31265}" destId="{61FBCF86-50E6-F141-85B8-E706C06630AB}" srcOrd="2" destOrd="0" presId="urn:microsoft.com/office/officeart/2005/8/layout/StepDownProcess"/>
    <dgm:cxn modelId="{407876DD-F62E-D543-A875-4F5EBB0555D6}" type="presParOf" srcId="{9CDAA5A4-918E-F842-8D9A-49D111F280C8}" destId="{B5AFCCFD-1EE8-E54B-A96B-53DA4AE847AA}" srcOrd="3" destOrd="0" presId="urn:microsoft.com/office/officeart/2005/8/layout/StepDownProcess"/>
    <dgm:cxn modelId="{B61356DF-43CE-B543-BD36-F4D2D554ED85}" type="presParOf" srcId="{9CDAA5A4-918E-F842-8D9A-49D111F280C8}" destId="{AFBD8CA8-6558-AC41-80D8-80357DDED38D}" srcOrd="4" destOrd="0" presId="urn:microsoft.com/office/officeart/2005/8/layout/StepDownProcess"/>
    <dgm:cxn modelId="{FC496DDA-189A-DC46-ACE6-171F3BBDB0DA}" type="presParOf" srcId="{AFBD8CA8-6558-AC41-80D8-80357DDED38D}" destId="{22EB7FFD-0D56-0F41-918B-C232FEBF514B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11410A-F087-2F4C-A798-41DB91178D81}" type="doc">
      <dgm:prSet loTypeId="urn:microsoft.com/office/officeart/2005/8/layout/cycle7" loCatId="" qsTypeId="urn:microsoft.com/office/officeart/2005/8/quickstyle/simple1" qsCatId="simple" csTypeId="urn:microsoft.com/office/officeart/2005/8/colors/accent1_2" csCatId="accent1" phldr="1"/>
      <dgm:spPr/>
    </dgm:pt>
    <dgm:pt modelId="{448F9729-738F-4B4B-BA3C-EF3D9D413194}">
      <dgm:prSet phldrT="[Text]"/>
      <dgm:spPr/>
      <dgm:t>
        <a:bodyPr/>
        <a:lstStyle/>
        <a:p>
          <a:r>
            <a:rPr lang="en-US" dirty="0"/>
            <a:t>exam scores</a:t>
          </a:r>
        </a:p>
      </dgm:t>
    </dgm:pt>
    <dgm:pt modelId="{C2F910CE-020F-214B-82F7-6C87F41F32DD}" type="parTrans" cxnId="{5A5BEAD7-D544-B947-A477-5FE9B966193E}">
      <dgm:prSet/>
      <dgm:spPr/>
      <dgm:t>
        <a:bodyPr/>
        <a:lstStyle/>
        <a:p>
          <a:endParaRPr lang="en-US"/>
        </a:p>
      </dgm:t>
    </dgm:pt>
    <dgm:pt modelId="{2AA2F6D4-0034-B542-B73A-96252458107A}" type="sibTrans" cxnId="{5A5BEAD7-D544-B947-A477-5FE9B966193E}">
      <dgm:prSet/>
      <dgm:spPr/>
      <dgm:t>
        <a:bodyPr/>
        <a:lstStyle/>
        <a:p>
          <a:endParaRPr lang="en-US"/>
        </a:p>
      </dgm:t>
    </dgm:pt>
    <dgm:pt modelId="{ABA19441-EA7F-7443-BFB1-13D8801190C3}">
      <dgm:prSet phldrT="[Text]"/>
      <dgm:spPr/>
      <dgm:t>
        <a:bodyPr/>
        <a:lstStyle/>
        <a:p>
          <a:r>
            <a:rPr lang="en-US" dirty="0"/>
            <a:t>intelligence</a:t>
          </a:r>
        </a:p>
      </dgm:t>
    </dgm:pt>
    <dgm:pt modelId="{5AF1E2E5-4D2B-A34D-A43C-F7A2340594F0}" type="parTrans" cxnId="{33356D05-99DA-B945-8FC1-28BCF682A29A}">
      <dgm:prSet/>
      <dgm:spPr/>
      <dgm:t>
        <a:bodyPr/>
        <a:lstStyle/>
        <a:p>
          <a:endParaRPr lang="en-US"/>
        </a:p>
      </dgm:t>
    </dgm:pt>
    <dgm:pt modelId="{597E72D1-503A-D247-AB0F-5CDA013A52CB}" type="sibTrans" cxnId="{33356D05-99DA-B945-8FC1-28BCF682A29A}">
      <dgm:prSet/>
      <dgm:spPr/>
      <dgm:t>
        <a:bodyPr/>
        <a:lstStyle/>
        <a:p>
          <a:endParaRPr lang="en-US"/>
        </a:p>
      </dgm:t>
    </dgm:pt>
    <dgm:pt modelId="{A034E9B1-AC0A-554C-9E88-12A0FFC1C1D2}">
      <dgm:prSet phldrT="[Text]"/>
      <dgm:spPr/>
      <dgm:t>
        <a:bodyPr/>
        <a:lstStyle/>
        <a:p>
          <a:r>
            <a:rPr lang="en-US" dirty="0"/>
            <a:t>study</a:t>
          </a:r>
        </a:p>
        <a:p>
          <a:r>
            <a:rPr lang="en-US" dirty="0"/>
            <a:t>strategies </a:t>
          </a:r>
        </a:p>
      </dgm:t>
    </dgm:pt>
    <dgm:pt modelId="{23332091-6378-AC40-9E14-65C3CB382F4A}" type="parTrans" cxnId="{4C4AAD89-674C-9E47-B751-48696CF80ACF}">
      <dgm:prSet/>
      <dgm:spPr/>
      <dgm:t>
        <a:bodyPr/>
        <a:lstStyle/>
        <a:p>
          <a:endParaRPr lang="en-US"/>
        </a:p>
      </dgm:t>
    </dgm:pt>
    <dgm:pt modelId="{94579824-BBB6-7143-8057-319508052F4C}" type="sibTrans" cxnId="{4C4AAD89-674C-9E47-B751-48696CF80ACF}">
      <dgm:prSet/>
      <dgm:spPr/>
      <dgm:t>
        <a:bodyPr/>
        <a:lstStyle/>
        <a:p>
          <a:endParaRPr lang="en-US"/>
        </a:p>
      </dgm:t>
    </dgm:pt>
    <dgm:pt modelId="{32E74B62-95EB-2B45-A440-452608C965BF}" type="pres">
      <dgm:prSet presAssocID="{F511410A-F087-2F4C-A798-41DB91178D81}" presName="Name0" presStyleCnt="0">
        <dgm:presLayoutVars>
          <dgm:dir/>
          <dgm:resizeHandles val="exact"/>
        </dgm:presLayoutVars>
      </dgm:prSet>
      <dgm:spPr/>
    </dgm:pt>
    <dgm:pt modelId="{F5D4CEC2-EA56-2849-8EBC-4CF468A1C13D}" type="pres">
      <dgm:prSet presAssocID="{448F9729-738F-4B4B-BA3C-EF3D9D413194}" presName="node" presStyleLbl="node1" presStyleIdx="0" presStyleCnt="3">
        <dgm:presLayoutVars>
          <dgm:bulletEnabled val="1"/>
        </dgm:presLayoutVars>
      </dgm:prSet>
      <dgm:spPr/>
    </dgm:pt>
    <dgm:pt modelId="{8B957DD8-8C48-5B40-BF9B-6448372952DD}" type="pres">
      <dgm:prSet presAssocID="{2AA2F6D4-0034-B542-B73A-96252458107A}" presName="sibTrans" presStyleLbl="sibTrans2D1" presStyleIdx="0" presStyleCnt="3"/>
      <dgm:spPr/>
    </dgm:pt>
    <dgm:pt modelId="{8BB020CB-D175-774F-883C-7615C2BBBBA3}" type="pres">
      <dgm:prSet presAssocID="{2AA2F6D4-0034-B542-B73A-96252458107A}" presName="connectorText" presStyleLbl="sibTrans2D1" presStyleIdx="0" presStyleCnt="3"/>
      <dgm:spPr/>
    </dgm:pt>
    <dgm:pt modelId="{6AF12601-7863-954B-B60B-F8A24EA89F2D}" type="pres">
      <dgm:prSet presAssocID="{ABA19441-EA7F-7443-BFB1-13D8801190C3}" presName="node" presStyleLbl="node1" presStyleIdx="1" presStyleCnt="3">
        <dgm:presLayoutVars>
          <dgm:bulletEnabled val="1"/>
        </dgm:presLayoutVars>
      </dgm:prSet>
      <dgm:spPr/>
    </dgm:pt>
    <dgm:pt modelId="{7250714D-F859-2C4D-8B22-6644EA8320EC}" type="pres">
      <dgm:prSet presAssocID="{597E72D1-503A-D247-AB0F-5CDA013A52CB}" presName="sibTrans" presStyleLbl="sibTrans2D1" presStyleIdx="1" presStyleCnt="3"/>
      <dgm:spPr/>
    </dgm:pt>
    <dgm:pt modelId="{0EF8FC28-7906-BD4A-B358-62525FAA2489}" type="pres">
      <dgm:prSet presAssocID="{597E72D1-503A-D247-AB0F-5CDA013A52CB}" presName="connectorText" presStyleLbl="sibTrans2D1" presStyleIdx="1" presStyleCnt="3"/>
      <dgm:spPr/>
    </dgm:pt>
    <dgm:pt modelId="{B4E21CB2-BD9C-E94B-99D3-16B35201C983}" type="pres">
      <dgm:prSet presAssocID="{A034E9B1-AC0A-554C-9E88-12A0FFC1C1D2}" presName="node" presStyleLbl="node1" presStyleIdx="2" presStyleCnt="3">
        <dgm:presLayoutVars>
          <dgm:bulletEnabled val="1"/>
        </dgm:presLayoutVars>
      </dgm:prSet>
      <dgm:spPr/>
    </dgm:pt>
    <dgm:pt modelId="{8647B2A7-E43E-8E47-AF04-97CBB3AF04B1}" type="pres">
      <dgm:prSet presAssocID="{94579824-BBB6-7143-8057-319508052F4C}" presName="sibTrans" presStyleLbl="sibTrans2D1" presStyleIdx="2" presStyleCnt="3"/>
      <dgm:spPr/>
    </dgm:pt>
    <dgm:pt modelId="{F9DBC383-B45B-D241-92FA-D95591BFFDAC}" type="pres">
      <dgm:prSet presAssocID="{94579824-BBB6-7143-8057-319508052F4C}" presName="connectorText" presStyleLbl="sibTrans2D1" presStyleIdx="2" presStyleCnt="3"/>
      <dgm:spPr/>
    </dgm:pt>
  </dgm:ptLst>
  <dgm:cxnLst>
    <dgm:cxn modelId="{33356D05-99DA-B945-8FC1-28BCF682A29A}" srcId="{F511410A-F087-2F4C-A798-41DB91178D81}" destId="{ABA19441-EA7F-7443-BFB1-13D8801190C3}" srcOrd="1" destOrd="0" parTransId="{5AF1E2E5-4D2B-A34D-A43C-F7A2340594F0}" sibTransId="{597E72D1-503A-D247-AB0F-5CDA013A52CB}"/>
    <dgm:cxn modelId="{77186A56-2FE8-1040-9944-DD827EA141CC}" type="presOf" srcId="{94579824-BBB6-7143-8057-319508052F4C}" destId="{8647B2A7-E43E-8E47-AF04-97CBB3AF04B1}" srcOrd="0" destOrd="0" presId="urn:microsoft.com/office/officeart/2005/8/layout/cycle7"/>
    <dgm:cxn modelId="{73C70A5E-F0C1-3642-9C9F-016F7F183789}" type="presOf" srcId="{2AA2F6D4-0034-B542-B73A-96252458107A}" destId="{8B957DD8-8C48-5B40-BF9B-6448372952DD}" srcOrd="0" destOrd="0" presId="urn:microsoft.com/office/officeart/2005/8/layout/cycle7"/>
    <dgm:cxn modelId="{735A2968-D965-9541-8C1D-232F64B0ED52}" type="presOf" srcId="{448F9729-738F-4B4B-BA3C-EF3D9D413194}" destId="{F5D4CEC2-EA56-2849-8EBC-4CF468A1C13D}" srcOrd="0" destOrd="0" presId="urn:microsoft.com/office/officeart/2005/8/layout/cycle7"/>
    <dgm:cxn modelId="{D20A3288-9485-E54E-95A4-8273C911E19A}" type="presOf" srcId="{94579824-BBB6-7143-8057-319508052F4C}" destId="{F9DBC383-B45B-D241-92FA-D95591BFFDAC}" srcOrd="1" destOrd="0" presId="urn:microsoft.com/office/officeart/2005/8/layout/cycle7"/>
    <dgm:cxn modelId="{4C4AAD89-674C-9E47-B751-48696CF80ACF}" srcId="{F511410A-F087-2F4C-A798-41DB91178D81}" destId="{A034E9B1-AC0A-554C-9E88-12A0FFC1C1D2}" srcOrd="2" destOrd="0" parTransId="{23332091-6378-AC40-9E14-65C3CB382F4A}" sibTransId="{94579824-BBB6-7143-8057-319508052F4C}"/>
    <dgm:cxn modelId="{3700B792-C3D4-CE42-9947-F7D35E533700}" type="presOf" srcId="{F511410A-F087-2F4C-A798-41DB91178D81}" destId="{32E74B62-95EB-2B45-A440-452608C965BF}" srcOrd="0" destOrd="0" presId="urn:microsoft.com/office/officeart/2005/8/layout/cycle7"/>
    <dgm:cxn modelId="{473AE896-70F5-514B-9329-D91ED4552E7D}" type="presOf" srcId="{A034E9B1-AC0A-554C-9E88-12A0FFC1C1D2}" destId="{B4E21CB2-BD9C-E94B-99D3-16B35201C983}" srcOrd="0" destOrd="0" presId="urn:microsoft.com/office/officeart/2005/8/layout/cycle7"/>
    <dgm:cxn modelId="{D410EA9B-6EC2-0B4B-B950-6F88A4FA6363}" type="presOf" srcId="{ABA19441-EA7F-7443-BFB1-13D8801190C3}" destId="{6AF12601-7863-954B-B60B-F8A24EA89F2D}" srcOrd="0" destOrd="0" presId="urn:microsoft.com/office/officeart/2005/8/layout/cycle7"/>
    <dgm:cxn modelId="{C4C407B2-229C-1948-8E61-722C5D1DBE6C}" type="presOf" srcId="{2AA2F6D4-0034-B542-B73A-96252458107A}" destId="{8BB020CB-D175-774F-883C-7615C2BBBBA3}" srcOrd="1" destOrd="0" presId="urn:microsoft.com/office/officeart/2005/8/layout/cycle7"/>
    <dgm:cxn modelId="{5A5BEAD7-D544-B947-A477-5FE9B966193E}" srcId="{F511410A-F087-2F4C-A798-41DB91178D81}" destId="{448F9729-738F-4B4B-BA3C-EF3D9D413194}" srcOrd="0" destOrd="0" parTransId="{C2F910CE-020F-214B-82F7-6C87F41F32DD}" sibTransId="{2AA2F6D4-0034-B542-B73A-96252458107A}"/>
    <dgm:cxn modelId="{C3D13DDB-C478-234D-B681-9067959DB049}" type="presOf" srcId="{597E72D1-503A-D247-AB0F-5CDA013A52CB}" destId="{7250714D-F859-2C4D-8B22-6644EA8320EC}" srcOrd="0" destOrd="0" presId="urn:microsoft.com/office/officeart/2005/8/layout/cycle7"/>
    <dgm:cxn modelId="{FB3814FB-11B3-5B4A-AAF2-E1DF74B58BDF}" type="presOf" srcId="{597E72D1-503A-D247-AB0F-5CDA013A52CB}" destId="{0EF8FC28-7906-BD4A-B358-62525FAA2489}" srcOrd="1" destOrd="0" presId="urn:microsoft.com/office/officeart/2005/8/layout/cycle7"/>
    <dgm:cxn modelId="{59AAECE4-1FBE-4F46-947E-055CE7A223E4}" type="presParOf" srcId="{32E74B62-95EB-2B45-A440-452608C965BF}" destId="{F5D4CEC2-EA56-2849-8EBC-4CF468A1C13D}" srcOrd="0" destOrd="0" presId="urn:microsoft.com/office/officeart/2005/8/layout/cycle7"/>
    <dgm:cxn modelId="{0B01AEDA-515F-8E47-B112-0FE03EE8AF5E}" type="presParOf" srcId="{32E74B62-95EB-2B45-A440-452608C965BF}" destId="{8B957DD8-8C48-5B40-BF9B-6448372952DD}" srcOrd="1" destOrd="0" presId="urn:microsoft.com/office/officeart/2005/8/layout/cycle7"/>
    <dgm:cxn modelId="{D160DC7B-26E1-CC48-B29B-2373B3619BAB}" type="presParOf" srcId="{8B957DD8-8C48-5B40-BF9B-6448372952DD}" destId="{8BB020CB-D175-774F-883C-7615C2BBBBA3}" srcOrd="0" destOrd="0" presId="urn:microsoft.com/office/officeart/2005/8/layout/cycle7"/>
    <dgm:cxn modelId="{7CA957E0-22C4-B443-BE7E-652A15A1C423}" type="presParOf" srcId="{32E74B62-95EB-2B45-A440-452608C965BF}" destId="{6AF12601-7863-954B-B60B-F8A24EA89F2D}" srcOrd="2" destOrd="0" presId="urn:microsoft.com/office/officeart/2005/8/layout/cycle7"/>
    <dgm:cxn modelId="{C14ACAEA-AA7A-1747-96AE-A86588838F9D}" type="presParOf" srcId="{32E74B62-95EB-2B45-A440-452608C965BF}" destId="{7250714D-F859-2C4D-8B22-6644EA8320EC}" srcOrd="3" destOrd="0" presId="urn:microsoft.com/office/officeart/2005/8/layout/cycle7"/>
    <dgm:cxn modelId="{8ADC3790-7621-AD41-9ACD-BA66D90218B2}" type="presParOf" srcId="{7250714D-F859-2C4D-8B22-6644EA8320EC}" destId="{0EF8FC28-7906-BD4A-B358-62525FAA2489}" srcOrd="0" destOrd="0" presId="urn:microsoft.com/office/officeart/2005/8/layout/cycle7"/>
    <dgm:cxn modelId="{DA264EAC-DFBB-144D-BFAE-BF0A03BD0B5B}" type="presParOf" srcId="{32E74B62-95EB-2B45-A440-452608C965BF}" destId="{B4E21CB2-BD9C-E94B-99D3-16B35201C983}" srcOrd="4" destOrd="0" presId="urn:microsoft.com/office/officeart/2005/8/layout/cycle7"/>
    <dgm:cxn modelId="{1135C43F-4592-1A4C-891D-7B10E96B53FE}" type="presParOf" srcId="{32E74B62-95EB-2B45-A440-452608C965BF}" destId="{8647B2A7-E43E-8E47-AF04-97CBB3AF04B1}" srcOrd="5" destOrd="0" presId="urn:microsoft.com/office/officeart/2005/8/layout/cycle7"/>
    <dgm:cxn modelId="{FEE849C5-BAC0-3440-9520-88CABB1F5474}" type="presParOf" srcId="{8647B2A7-E43E-8E47-AF04-97CBB3AF04B1}" destId="{F9DBC383-B45B-D241-92FA-D95591BFFDAC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3F8B65-44C5-4D0C-AFDE-16AFAF97762E}">
      <dsp:nvSpPr>
        <dsp:cNvPr id="0" name=""/>
        <dsp:cNvSpPr/>
      </dsp:nvSpPr>
      <dsp:spPr>
        <a:xfrm>
          <a:off x="0" y="928687"/>
          <a:ext cx="6096000" cy="17144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57BF23-4881-4B5F-B5FF-B831F3312024}">
      <dsp:nvSpPr>
        <dsp:cNvPr id="0" name=""/>
        <dsp:cNvSpPr/>
      </dsp:nvSpPr>
      <dsp:spPr>
        <a:xfrm>
          <a:off x="518636" y="1314449"/>
          <a:ext cx="942974" cy="9429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422D9D-F690-4FE8-800D-9C7ED09DA635}">
      <dsp:nvSpPr>
        <dsp:cNvPr id="0" name=""/>
        <dsp:cNvSpPr/>
      </dsp:nvSpPr>
      <dsp:spPr>
        <a:xfrm>
          <a:off x="1980247" y="928687"/>
          <a:ext cx="4115752" cy="1714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451" tIns="181451" rIns="181451" bIns="1814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correlation</a:t>
          </a:r>
        </a:p>
      </dsp:txBody>
      <dsp:txXfrm>
        <a:off x="1980247" y="928687"/>
        <a:ext cx="4115752" cy="1714499"/>
      </dsp:txXfrm>
    </dsp:sp>
    <dsp:sp modelId="{9C75C900-E584-4B05-B2E8-A4A04A873CB0}">
      <dsp:nvSpPr>
        <dsp:cNvPr id="0" name=""/>
        <dsp:cNvSpPr/>
      </dsp:nvSpPr>
      <dsp:spPr>
        <a:xfrm>
          <a:off x="0" y="3071811"/>
          <a:ext cx="6096000" cy="17144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0AAD69-0E69-4C1D-BFA2-138320C3C844}">
      <dsp:nvSpPr>
        <dsp:cNvPr id="0" name=""/>
        <dsp:cNvSpPr/>
      </dsp:nvSpPr>
      <dsp:spPr>
        <a:xfrm>
          <a:off x="518636" y="3457574"/>
          <a:ext cx="942974" cy="9429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E1F274-DBBC-4081-85DA-142D9674490B}">
      <dsp:nvSpPr>
        <dsp:cNvPr id="0" name=""/>
        <dsp:cNvSpPr/>
      </dsp:nvSpPr>
      <dsp:spPr>
        <a:xfrm>
          <a:off x="1980247" y="3071811"/>
          <a:ext cx="4115752" cy="1714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451" tIns="181451" rIns="181451" bIns="1814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regression</a:t>
          </a:r>
        </a:p>
      </dsp:txBody>
      <dsp:txXfrm>
        <a:off x="1980247" y="3071811"/>
        <a:ext cx="4115752" cy="17144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264F71-5B48-B846-97A5-E44442AB54B2}">
      <dsp:nvSpPr>
        <dsp:cNvPr id="0" name=""/>
        <dsp:cNvSpPr/>
      </dsp:nvSpPr>
      <dsp:spPr>
        <a:xfrm rot="5400000">
          <a:off x="610394" y="1175988"/>
          <a:ext cx="1040060" cy="118407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EF9303-D0B4-FE4B-834E-E362E4D6CF1A}">
      <dsp:nvSpPr>
        <dsp:cNvPr id="0" name=""/>
        <dsp:cNvSpPr/>
      </dsp:nvSpPr>
      <dsp:spPr>
        <a:xfrm>
          <a:off x="334841" y="23060"/>
          <a:ext cx="1750849" cy="122553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fit model</a:t>
          </a:r>
        </a:p>
      </dsp:txBody>
      <dsp:txXfrm>
        <a:off x="394678" y="82897"/>
        <a:ext cx="1631175" cy="1105864"/>
      </dsp:txXfrm>
    </dsp:sp>
    <dsp:sp modelId="{68F83EDE-7BBB-8342-A5A9-ACE7E1F450D8}">
      <dsp:nvSpPr>
        <dsp:cNvPr id="0" name=""/>
        <dsp:cNvSpPr/>
      </dsp:nvSpPr>
      <dsp:spPr>
        <a:xfrm>
          <a:off x="2085691" y="139943"/>
          <a:ext cx="1273401" cy="990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9476A4-1238-8745-B04F-15BD05929BE1}">
      <dsp:nvSpPr>
        <dsp:cNvPr id="0" name=""/>
        <dsp:cNvSpPr/>
      </dsp:nvSpPr>
      <dsp:spPr>
        <a:xfrm rot="5400000">
          <a:off x="2062035" y="2552672"/>
          <a:ext cx="1040060" cy="118407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B5B0ED-7EC0-674D-9102-D4609262FAF0}">
      <dsp:nvSpPr>
        <dsp:cNvPr id="0" name=""/>
        <dsp:cNvSpPr/>
      </dsp:nvSpPr>
      <dsp:spPr>
        <a:xfrm>
          <a:off x="1786482" y="1399744"/>
          <a:ext cx="1750849" cy="122553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calculate error from model = data - model</a:t>
          </a:r>
        </a:p>
      </dsp:txBody>
      <dsp:txXfrm>
        <a:off x="1846319" y="1459581"/>
        <a:ext cx="1631175" cy="1105864"/>
      </dsp:txXfrm>
    </dsp:sp>
    <dsp:sp modelId="{61FBCF86-50E6-F141-85B8-E706C06630AB}">
      <dsp:nvSpPr>
        <dsp:cNvPr id="0" name=""/>
        <dsp:cNvSpPr/>
      </dsp:nvSpPr>
      <dsp:spPr>
        <a:xfrm>
          <a:off x="3537332" y="1516627"/>
          <a:ext cx="1273401" cy="990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EB7FFD-0D56-0F41-918B-C232FEBF514B}">
      <dsp:nvSpPr>
        <dsp:cNvPr id="0" name=""/>
        <dsp:cNvSpPr/>
      </dsp:nvSpPr>
      <dsp:spPr>
        <a:xfrm>
          <a:off x="3238123" y="2776428"/>
          <a:ext cx="1750849" cy="122553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compare models</a:t>
          </a:r>
        </a:p>
      </dsp:txBody>
      <dsp:txXfrm>
        <a:off x="3297960" y="2836265"/>
        <a:ext cx="1631175" cy="11058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D4CEC2-EA56-2849-8EBC-4CF468A1C13D}">
      <dsp:nvSpPr>
        <dsp:cNvPr id="0" name=""/>
        <dsp:cNvSpPr/>
      </dsp:nvSpPr>
      <dsp:spPr>
        <a:xfrm>
          <a:off x="1177627" y="427481"/>
          <a:ext cx="1424966" cy="7124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exam scores</a:t>
          </a:r>
        </a:p>
      </dsp:txBody>
      <dsp:txXfrm>
        <a:off x="1198495" y="448349"/>
        <a:ext cx="1383230" cy="670747"/>
      </dsp:txXfrm>
    </dsp:sp>
    <dsp:sp modelId="{8B957DD8-8C48-5B40-BF9B-6448372952DD}">
      <dsp:nvSpPr>
        <dsp:cNvPr id="0" name=""/>
        <dsp:cNvSpPr/>
      </dsp:nvSpPr>
      <dsp:spPr>
        <a:xfrm rot="3600000">
          <a:off x="2107123" y="1677985"/>
          <a:ext cx="742552" cy="249369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181934" y="1727859"/>
        <a:ext cx="592930" cy="149621"/>
      </dsp:txXfrm>
    </dsp:sp>
    <dsp:sp modelId="{6AF12601-7863-954B-B60B-F8A24EA89F2D}">
      <dsp:nvSpPr>
        <dsp:cNvPr id="0" name=""/>
        <dsp:cNvSpPr/>
      </dsp:nvSpPr>
      <dsp:spPr>
        <a:xfrm>
          <a:off x="2354205" y="2465374"/>
          <a:ext cx="1424966" cy="7124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intelligence</a:t>
          </a:r>
        </a:p>
      </dsp:txBody>
      <dsp:txXfrm>
        <a:off x="2375073" y="2486242"/>
        <a:ext cx="1383230" cy="670747"/>
      </dsp:txXfrm>
    </dsp:sp>
    <dsp:sp modelId="{7250714D-F859-2C4D-8B22-6644EA8320EC}">
      <dsp:nvSpPr>
        <dsp:cNvPr id="0" name=""/>
        <dsp:cNvSpPr/>
      </dsp:nvSpPr>
      <dsp:spPr>
        <a:xfrm rot="10800000">
          <a:off x="1518834" y="2696931"/>
          <a:ext cx="742552" cy="249369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1593645" y="2746805"/>
        <a:ext cx="592930" cy="149621"/>
      </dsp:txXfrm>
    </dsp:sp>
    <dsp:sp modelId="{B4E21CB2-BD9C-E94B-99D3-16B35201C983}">
      <dsp:nvSpPr>
        <dsp:cNvPr id="0" name=""/>
        <dsp:cNvSpPr/>
      </dsp:nvSpPr>
      <dsp:spPr>
        <a:xfrm>
          <a:off x="1049" y="2465374"/>
          <a:ext cx="1424966" cy="71248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study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strategies </a:t>
          </a:r>
        </a:p>
      </dsp:txBody>
      <dsp:txXfrm>
        <a:off x="21917" y="2486242"/>
        <a:ext cx="1383230" cy="670747"/>
      </dsp:txXfrm>
    </dsp:sp>
    <dsp:sp modelId="{8647B2A7-E43E-8E47-AF04-97CBB3AF04B1}">
      <dsp:nvSpPr>
        <dsp:cNvPr id="0" name=""/>
        <dsp:cNvSpPr/>
      </dsp:nvSpPr>
      <dsp:spPr>
        <a:xfrm rot="18000000">
          <a:off x="930545" y="1677985"/>
          <a:ext cx="742552" cy="249369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005356" y="1727859"/>
        <a:ext cx="592930" cy="1496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F44CB-303C-7E4A-A3DA-19EF8AFD4515}" type="datetimeFigureOut">
              <a:rPr lang="en-US" smtClean="0"/>
              <a:t>2/13/25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FE10F1-0C5E-7C4F-BB4E-86E5AD0F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62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FE10F1-0C5E-7C4F-BB4E-86E5AD0F9B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061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FE10F1-0C5E-7C4F-BB4E-86E5AD0F9B0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8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FE10F1-0C5E-7C4F-BB4E-86E5AD0F9B0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2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FE10F1-0C5E-7C4F-BB4E-86E5AD0F9B0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800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FE10F1-0C5E-7C4F-BB4E-86E5AD0F9B0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478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FE10F1-0C5E-7C4F-BB4E-86E5AD0F9B0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39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FE10F1-0C5E-7C4F-BB4E-86E5AD0F9B0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772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171E5B-9131-7657-55EB-E129A81A9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BA011F-3C32-96E5-A913-A9B90D7D1D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796C32-F243-12EB-524D-A15A0D2892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08AB8-700A-DC57-F9D1-1A6ACE17F0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FE10F1-0C5E-7C4F-BB4E-86E5AD0F9B0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922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FE10F1-0C5E-7C4F-BB4E-86E5AD0F9B0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032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FE10F1-0C5E-7C4F-BB4E-86E5AD0F9B0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012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BF459-DE28-7C70-2B7E-CE837A359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22AFD3-36B0-0E2D-311D-4FF02AD97F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88BD64-CA59-F59A-38CF-A9AEBF5901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6E0B2-4FC8-144D-2BF7-EA1FFF04AE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FE10F1-0C5E-7C4F-BB4E-86E5AD0F9B0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0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FE10F1-0C5E-7C4F-BB4E-86E5AD0F9B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688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FE10F1-0C5E-7C4F-BB4E-86E5AD0F9B0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944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FE10F1-0C5E-7C4F-BB4E-86E5AD0F9B0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8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FE10F1-0C5E-7C4F-BB4E-86E5AD0F9B0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535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FE10F1-0C5E-7C4F-BB4E-86E5AD0F9B0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005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FE10F1-0C5E-7C4F-BB4E-86E5AD0F9B0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05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FE10F1-0C5E-7C4F-BB4E-86E5AD0F9B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10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FE10F1-0C5E-7C4F-BB4E-86E5AD0F9B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66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FE10F1-0C5E-7C4F-BB4E-86E5AD0F9B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68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FE10F1-0C5E-7C4F-BB4E-86E5AD0F9B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63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FE10F1-0C5E-7C4F-BB4E-86E5AD0F9B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03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FE10F1-0C5E-7C4F-BB4E-86E5AD0F9B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96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FE10F1-0C5E-7C4F-BB4E-86E5AD0F9B0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09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58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6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85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20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80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1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27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57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00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48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920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proofbook.github.io/P/corr-rang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UNbhrODhVTgvMu7vzH5cyvpPHIwQ4SJXnP2NmD932tI/edit?usp=sharin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ossmanchance.com/applets/2021/guesscorrelation/GuessCorrelation.html" TargetMode="Externa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gif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image" Target="../media/image211.pn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het.colorado.edu/sims/html/graphing-slope-intercept/latest/graphing-slope-intercept_en.html" TargetMode="Externa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stackexchange.com/questions/70969/how-to-understand-the-correlation-coefficient-formula" TargetMode="External"/><Relationship Id="rId2" Type="http://schemas.openxmlformats.org/officeDocument/2006/relationships/hyperlink" Target="https://www.stat.berkeley.edu/~rabbee/correlation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nou52bZYUg8yZrYVKtKyjrTo8D-NgzC2lVHEIs9s4zY/edit?usp=shar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9ED830A-220C-4EAF-9646-4F86DEF7C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02D1A37-7C2A-4258-95A8-919D781C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3B1E8-188D-681C-30E8-BAE966059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4873752"/>
            <a:ext cx="9958355" cy="663101"/>
          </a:xfrm>
        </p:spPr>
        <p:txBody>
          <a:bodyPr anchor="t">
            <a:normAutofit/>
          </a:bodyPr>
          <a:lstStyle/>
          <a:p>
            <a:r>
              <a:rPr lang="en-US" sz="4000"/>
              <a:t>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8C279-FB4C-E4F4-72C7-077A33F6E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5550408"/>
            <a:ext cx="9836027" cy="734043"/>
          </a:xfrm>
        </p:spPr>
        <p:txBody>
          <a:bodyPr>
            <a:normAutofit/>
          </a:bodyPr>
          <a:lstStyle/>
          <a:p>
            <a:r>
              <a:rPr lang="en-US" dirty="0"/>
              <a:t>Week 4: Correlation + Regression</a:t>
            </a:r>
          </a:p>
        </p:txBody>
      </p:sp>
      <p:pic>
        <p:nvPicPr>
          <p:cNvPr id="18" name="Picture 17" descr="A blue and green dotted pattern&#10;&#10;Description automatically generated">
            <a:extLst>
              <a:ext uri="{FF2B5EF4-FFF2-40B4-BE49-F238E27FC236}">
                <a16:creationId xmlns:a16="http://schemas.microsoft.com/office/drawing/2014/main" id="{E07D4B9F-B3C6-484D-4E3D-A1DBCF97D5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23679" b="26557"/>
          <a:stretch/>
        </p:blipFill>
        <p:spPr>
          <a:xfrm>
            <a:off x="20" y="-32762"/>
            <a:ext cx="12191979" cy="4049869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FA1DF79-291C-49AD-B98C-192784643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6626" y="496546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073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B8E24-8E0A-F9A6-1752-A61B90235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Pearson’s </a:t>
            </a:r>
            <a:r>
              <a:rPr lang="en-US" i="1" dirty="0">
                <a:solidFill>
                  <a:srgbClr val="00B0F0"/>
                </a:solidFill>
              </a:rPr>
              <a:t>r</a:t>
            </a:r>
            <a:r>
              <a:rPr lang="en-US" dirty="0"/>
              <a:t> (correlation)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FF16B7-63C8-1D6C-B597-0A11E3213D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measures the degree and direction of a </a:t>
                </a:r>
                <a:r>
                  <a:rPr lang="en-US" b="1" u="sng" dirty="0"/>
                  <a:t>linear</a:t>
                </a:r>
                <a:r>
                  <a:rPr lang="en-US" dirty="0"/>
                  <a:t> relationship between two variables (X and Y)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𝑝𝑜𝑝𝑢𝑙𝑎𝑡𝑖𝑜𝑛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2800" dirty="0"/>
                  <a:t>   OR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280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𝑠𝑎𝑚𝑝𝑙𝑒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degree</a:t>
                </a:r>
              </a:p>
              <a:p>
                <a:pPr lvl="1"/>
                <a:r>
                  <a:rPr lang="en-US" dirty="0"/>
                  <a:t>higher values of </a:t>
                </a:r>
                <a:r>
                  <a:rPr lang="en-US" i="1" dirty="0">
                    <a:solidFill>
                      <a:srgbClr val="00B0F0"/>
                    </a:solidFill>
                  </a:rPr>
                  <a:t>r</a:t>
                </a:r>
                <a:r>
                  <a:rPr lang="en-US" dirty="0"/>
                  <a:t> imply that a strong relationship between X and Y</a:t>
                </a:r>
              </a:p>
              <a:p>
                <a:pPr lvl="1"/>
                <a:r>
                  <a:rPr lang="en-US" dirty="0"/>
                  <a:t>lower values of </a:t>
                </a:r>
                <a:r>
                  <a:rPr lang="en-US" i="1" dirty="0">
                    <a:solidFill>
                      <a:srgbClr val="00B0F0"/>
                    </a:solidFill>
                  </a:rPr>
                  <a:t>r</a:t>
                </a:r>
                <a:r>
                  <a:rPr lang="en-US" dirty="0"/>
                  <a:t> imply that a weak relationship between X and Y</a:t>
                </a:r>
              </a:p>
              <a:p>
                <a:r>
                  <a:rPr lang="en-US" dirty="0"/>
                  <a:t>direction</a:t>
                </a:r>
              </a:p>
              <a:p>
                <a:pPr lvl="1"/>
                <a:r>
                  <a:rPr lang="en-US" dirty="0"/>
                  <a:t>positive (+): as X increases, Y also increases</a:t>
                </a:r>
              </a:p>
              <a:p>
                <a:pPr lvl="1"/>
                <a:r>
                  <a:rPr lang="en-US" dirty="0"/>
                  <a:t>negative (-): as X increases, Y decreases</a:t>
                </a:r>
              </a:p>
              <a:p>
                <a:r>
                  <a:rPr lang="en-US" dirty="0"/>
                  <a:t>range </a:t>
                </a:r>
              </a:p>
              <a:p>
                <a:pPr lvl="1"/>
                <a:r>
                  <a:rPr lang="en-US" dirty="0"/>
                  <a:t>-1 (strong negative correlation) to + 1 (strong positive correlation)</a:t>
                </a:r>
              </a:p>
              <a:p>
                <a:pPr lvl="1"/>
                <a:r>
                  <a:rPr lang="en-US" dirty="0">
                    <a:hlinkClick r:id="rId3"/>
                  </a:rPr>
                  <a:t>optional: why is a correlation restricted to -1 and 1?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FF16B7-63C8-1D6C-B597-0A11E3213D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252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8ADDB-6A45-245F-1980-A09062895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21B05-14E7-B7E7-0E0A-B013D35C0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science and history scores</a:t>
            </a:r>
            <a:endParaRPr lang="en-US" dirty="0"/>
          </a:p>
          <a:p>
            <a:r>
              <a:rPr lang="en-US" dirty="0"/>
              <a:t>calculate the Pearson correlation</a:t>
            </a:r>
          </a:p>
        </p:txBody>
      </p:sp>
    </p:spTree>
    <p:extLst>
      <p:ext uri="{BB962C8B-B14F-4D97-AF65-F5344CB8AC3E}">
        <p14:creationId xmlns:p14="http://schemas.microsoft.com/office/powerpoint/2010/main" val="2070549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4F921-8F4C-E955-B96F-45DB4B729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guessing/estimating correlations</a:t>
            </a:r>
          </a:p>
        </p:txBody>
      </p:sp>
      <p:pic>
        <p:nvPicPr>
          <p:cNvPr id="7" name="Picture 6" descr="A screen shot of a graph&#10;&#10;Description automatically generated">
            <a:extLst>
              <a:ext uri="{FF2B5EF4-FFF2-40B4-BE49-F238E27FC236}">
                <a16:creationId xmlns:a16="http://schemas.microsoft.com/office/drawing/2014/main" id="{B142DDC9-5D1A-DECD-5EED-7087FAC363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379"/>
          <a:stretch/>
        </p:blipFill>
        <p:spPr>
          <a:xfrm>
            <a:off x="1264975" y="3139470"/>
            <a:ext cx="2554817" cy="2340354"/>
          </a:xfrm>
          <a:prstGeom prst="rect">
            <a:avLst/>
          </a:prstGeom>
        </p:spPr>
      </p:pic>
      <p:pic>
        <p:nvPicPr>
          <p:cNvPr id="9" name="Picture 8" descr="A screen shot of a graph&#10;&#10;Description automatically generated">
            <a:extLst>
              <a:ext uri="{FF2B5EF4-FFF2-40B4-BE49-F238E27FC236}">
                <a16:creationId xmlns:a16="http://schemas.microsoft.com/office/drawing/2014/main" id="{0FF75FF3-6B85-736E-C831-805B010B93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2206"/>
          <a:stretch/>
        </p:blipFill>
        <p:spPr>
          <a:xfrm>
            <a:off x="7731207" y="3005043"/>
            <a:ext cx="2683935" cy="2550625"/>
          </a:xfrm>
          <a:prstGeom prst="rect">
            <a:avLst/>
          </a:prstGeom>
        </p:spPr>
      </p:pic>
      <p:pic>
        <p:nvPicPr>
          <p:cNvPr id="11" name="Picture 10" descr="A screen shot of a graph&#10;&#10;Description automatically generated">
            <a:extLst>
              <a:ext uri="{FF2B5EF4-FFF2-40B4-BE49-F238E27FC236}">
                <a16:creationId xmlns:a16="http://schemas.microsoft.com/office/drawing/2014/main" id="{400E2E18-C754-2783-ADD0-3AE1EF53C5B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2702"/>
          <a:stretch/>
        </p:blipFill>
        <p:spPr>
          <a:xfrm>
            <a:off x="4504267" y="3317758"/>
            <a:ext cx="2118783" cy="20987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21DAE7-7046-187E-A404-389F065E5379}"/>
              </a:ext>
            </a:extLst>
          </p:cNvPr>
          <p:cNvSpPr txBox="1"/>
          <p:nvPr/>
        </p:nvSpPr>
        <p:spPr>
          <a:xfrm>
            <a:off x="5153546" y="5474780"/>
            <a:ext cx="1023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  <a:r>
              <a:rPr lang="en-US" dirty="0"/>
              <a:t> =-.087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B9A56E-E1ED-A3CA-D178-47F46B8AB38A}"/>
              </a:ext>
            </a:extLst>
          </p:cNvPr>
          <p:cNvSpPr txBox="1"/>
          <p:nvPr/>
        </p:nvSpPr>
        <p:spPr>
          <a:xfrm>
            <a:off x="1869342" y="5464358"/>
            <a:ext cx="96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  <a:r>
              <a:rPr lang="en-US" dirty="0"/>
              <a:t> =-.196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27998E-066E-80A7-96E1-ACB3DBB0335E}"/>
              </a:ext>
            </a:extLst>
          </p:cNvPr>
          <p:cNvSpPr txBox="1"/>
          <p:nvPr/>
        </p:nvSpPr>
        <p:spPr>
          <a:xfrm>
            <a:off x="8623892" y="5468425"/>
            <a:ext cx="112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  <a:r>
              <a:rPr lang="en-US" dirty="0"/>
              <a:t> = +.567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A70A82-EF92-67FD-9541-D80347B220BD}"/>
              </a:ext>
            </a:extLst>
          </p:cNvPr>
          <p:cNvSpPr txBox="1"/>
          <p:nvPr/>
        </p:nvSpPr>
        <p:spPr>
          <a:xfrm>
            <a:off x="6186492" y="64371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guesssing correlations and tracking your performance!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390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4BA13-8FE1-B60F-2CB3-9FB7FF06A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79BC0-1054-1EC6-94E6-30E0D9C86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changing one of the history scores to an extreme value</a:t>
            </a:r>
          </a:p>
          <a:p>
            <a:r>
              <a:rPr lang="en-US" dirty="0"/>
              <a:t>what happens to the correlation? </a:t>
            </a:r>
          </a:p>
        </p:txBody>
      </p:sp>
    </p:spTree>
    <p:extLst>
      <p:ext uri="{BB962C8B-B14F-4D97-AF65-F5344CB8AC3E}">
        <p14:creationId xmlns:p14="http://schemas.microsoft.com/office/powerpoint/2010/main" val="2791908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2EF91-85F1-D251-E54A-E1F5EE55E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correlations and </a:t>
            </a:r>
            <a:r>
              <a:rPr lang="en-US" dirty="0">
                <a:solidFill>
                  <a:srgbClr val="C00000"/>
                </a:solidFill>
              </a:rPr>
              <a:t>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4FC6C-8D7C-B5A2-2928-FDB60776B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447778"/>
            <a:ext cx="4506419" cy="3838722"/>
          </a:xfrm>
        </p:spPr>
        <p:txBody>
          <a:bodyPr/>
          <a:lstStyle/>
          <a:p>
            <a:r>
              <a:rPr lang="en-US" dirty="0"/>
              <a:t>outliers can have a dramatic effect on correlations</a:t>
            </a:r>
          </a:p>
          <a:p>
            <a:r>
              <a:rPr lang="en-US" dirty="0"/>
              <a:t>always represent the problem graphically!</a:t>
            </a: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DF89E2A4-47AB-4D74-3587-023B864299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529" y="2384473"/>
            <a:ext cx="6251441" cy="3759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903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9B2EF91-85F1-D251-E54A-E1F5EE55E83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correlation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 causation!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9B2EF91-85F1-D251-E54A-E1F5EE55E8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430" t="-16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4FC6C-8D7C-B5A2-2928-FDB60776B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447778"/>
            <a:ext cx="4506419" cy="3838722"/>
          </a:xfrm>
        </p:spPr>
        <p:txBody>
          <a:bodyPr/>
          <a:lstStyle/>
          <a:p>
            <a:r>
              <a:rPr lang="en-US" dirty="0"/>
              <a:t>for X to </a:t>
            </a:r>
            <a:r>
              <a:rPr lang="en-US" dirty="0">
                <a:solidFill>
                  <a:schemeClr val="accent6"/>
                </a:solidFill>
              </a:rPr>
              <a:t>cause</a:t>
            </a:r>
            <a:r>
              <a:rPr lang="en-US" dirty="0"/>
              <a:t> a change in Y:</a:t>
            </a:r>
          </a:p>
          <a:p>
            <a:pPr lvl="1"/>
            <a:r>
              <a:rPr lang="en-US" dirty="0"/>
              <a:t>X and Y must covary</a:t>
            </a:r>
          </a:p>
          <a:p>
            <a:pPr lvl="1"/>
            <a:r>
              <a:rPr lang="en-US" dirty="0"/>
              <a:t>X must </a:t>
            </a:r>
            <a:r>
              <a:rPr lang="en-US" u="sng" dirty="0"/>
              <a:t>precede</a:t>
            </a:r>
            <a:r>
              <a:rPr lang="en-US" dirty="0"/>
              <a:t> Y</a:t>
            </a:r>
          </a:p>
          <a:p>
            <a:pPr lvl="1"/>
            <a:r>
              <a:rPr lang="en-US" dirty="0"/>
              <a:t>there should be no competing explanation or third variable</a:t>
            </a: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16E4EE55-83FB-B115-1472-CE9BA38ECF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735" y="2384473"/>
            <a:ext cx="6223714" cy="1918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Abstract Image">
            <a:extLst>
              <a:ext uri="{FF2B5EF4-FFF2-40B4-BE49-F238E27FC236}">
                <a16:creationId xmlns:a16="http://schemas.microsoft.com/office/drawing/2014/main" id="{EBFBB203-B3AB-2836-BF85-AE18C5783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845" y="4303451"/>
            <a:ext cx="2952274" cy="191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37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2EF91-85F1-D251-E54A-E1F5EE55E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correlations and range restrictions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4FC6C-8D7C-B5A2-2928-FDB60776B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447778"/>
            <a:ext cx="4506419" cy="3838722"/>
          </a:xfrm>
        </p:spPr>
        <p:txBody>
          <a:bodyPr/>
          <a:lstStyle/>
          <a:p>
            <a:r>
              <a:rPr lang="en-US" dirty="0"/>
              <a:t>correlations are greatly affected by the </a:t>
            </a:r>
            <a:r>
              <a:rPr lang="en-US" dirty="0">
                <a:solidFill>
                  <a:schemeClr val="accent3"/>
                </a:solidFill>
              </a:rPr>
              <a:t>range of scores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FA2C0997-C80C-C5FB-BEA5-2C8D1C184D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302" y="2447778"/>
            <a:ext cx="6166775" cy="3406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682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F11F3-50CF-0634-31F0-D7A005746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our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B64885-DE68-8E48-123C-D96DB5238D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88136" y="2447778"/>
                <a:ext cx="5188839" cy="3838722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i="1" dirty="0">
                    <a:solidFill>
                      <a:srgbClr val="00B0F0"/>
                    </a:solidFill>
                  </a:rPr>
                  <a:t>r</a:t>
                </a:r>
                <a:r>
                  <a:rPr lang="en-US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0.9954 for z-scored height and weight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reviewing our modeling framework: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 err="1"/>
                  <a:t>z</a:t>
                </a:r>
                <a:r>
                  <a:rPr lang="en-US" baseline="-25000" dirty="0" err="1"/>
                  <a:t>weight</a:t>
                </a:r>
                <a:r>
                  <a:rPr lang="en-US" dirty="0"/>
                  <a:t> = </a:t>
                </a:r>
                <a:r>
                  <a:rPr lang="en-US" dirty="0">
                    <a:solidFill>
                      <a:schemeClr val="accent3"/>
                    </a:solidFill>
                  </a:rPr>
                  <a:t>b</a:t>
                </a:r>
                <a:r>
                  <a:rPr lang="en-US" dirty="0"/>
                  <a:t>(</a:t>
                </a:r>
                <a:r>
                  <a:rPr lang="en-US" dirty="0" err="1"/>
                  <a:t>z</a:t>
                </a:r>
                <a:r>
                  <a:rPr lang="en-US" baseline="-25000" dirty="0" err="1"/>
                  <a:t>height</a:t>
                </a:r>
                <a:r>
                  <a:rPr lang="en-US" dirty="0"/>
                  <a:t>) + error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 err="1"/>
                  <a:t>z</a:t>
                </a:r>
                <a:r>
                  <a:rPr lang="en-US" baseline="-25000" dirty="0" err="1"/>
                  <a:t>weight</a:t>
                </a:r>
                <a:r>
                  <a:rPr lang="en-US" dirty="0"/>
                  <a:t> = </a:t>
                </a:r>
                <a:r>
                  <a:rPr lang="en-US" dirty="0">
                    <a:solidFill>
                      <a:schemeClr val="accent3"/>
                    </a:solidFill>
                  </a:rPr>
                  <a:t>0.9954</a:t>
                </a:r>
                <a:r>
                  <a:rPr lang="en-US" dirty="0"/>
                  <a:t> (</a:t>
                </a:r>
                <a:r>
                  <a:rPr lang="en-US" dirty="0" err="1"/>
                  <a:t>z</a:t>
                </a:r>
                <a:r>
                  <a:rPr lang="en-US" baseline="-25000" dirty="0" err="1"/>
                  <a:t>height</a:t>
                </a:r>
                <a:r>
                  <a:rPr lang="en-US" dirty="0"/>
                  <a:t>) + error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a 1-unit increase in standardized height </a:t>
                </a:r>
                <a:r>
                  <a:rPr lang="en-US" i="1" dirty="0"/>
                  <a:t>predicts</a:t>
                </a:r>
                <a:r>
                  <a:rPr lang="en-US" dirty="0"/>
                  <a:t> a 0.9954-unit increase in standardized weight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turns out, this is very close to the equation of a straight line!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Y =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b</a:t>
                </a:r>
                <a:r>
                  <a:rPr lang="en-US" dirty="0" err="1"/>
                  <a:t>X</a:t>
                </a:r>
                <a:r>
                  <a:rPr lang="en-US" dirty="0"/>
                  <a:t> + </a:t>
                </a:r>
                <a:r>
                  <a:rPr lang="en-US" dirty="0">
                    <a:solidFill>
                      <a:srgbClr val="0070C0"/>
                    </a:solidFill>
                  </a:rPr>
                  <a:t>a</a:t>
                </a:r>
                <a:r>
                  <a:rPr lang="en-US" dirty="0"/>
                  <a:t> + </a:t>
                </a:r>
                <a:r>
                  <a:rPr lang="en-US" dirty="0">
                    <a:solidFill>
                      <a:srgbClr val="FF0000"/>
                    </a:solidFill>
                  </a:rPr>
                  <a:t>error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Y? X? b? a?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B64885-DE68-8E48-123C-D96DB5238D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8136" y="2447778"/>
                <a:ext cx="5188839" cy="3838722"/>
              </a:xfrm>
              <a:blipFill>
                <a:blip r:embed="rId3"/>
                <a:stretch>
                  <a:fillRect l="-732" t="-330" b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table of numbers and a person&#10;&#10;Description automatically generated">
            <a:extLst>
              <a:ext uri="{FF2B5EF4-FFF2-40B4-BE49-F238E27FC236}">
                <a16:creationId xmlns:a16="http://schemas.microsoft.com/office/drawing/2014/main" id="{5C256E7A-EE77-B10B-21A8-5CD0687B7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9487" y="657225"/>
            <a:ext cx="2485604" cy="2771775"/>
          </a:xfrm>
          <a:prstGeom prst="rect">
            <a:avLst/>
          </a:prstGeom>
        </p:spPr>
      </p:pic>
      <p:pic>
        <p:nvPicPr>
          <p:cNvPr id="5" name="Picture 4" descr="A screenshot of a calculator&#10;&#10;Description automatically generated">
            <a:extLst>
              <a:ext uri="{FF2B5EF4-FFF2-40B4-BE49-F238E27FC236}">
                <a16:creationId xmlns:a16="http://schemas.microsoft.com/office/drawing/2014/main" id="{D2067DF8-61C1-8464-9318-CAB4DB056A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85091" y="657225"/>
            <a:ext cx="1651618" cy="2771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26065A-7792-56F0-4470-E8AE169919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1121" y="3826042"/>
            <a:ext cx="4766673" cy="274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BACBA-159A-5980-3028-E9B0FFDBA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C460B-E7D6-3573-A4C5-81805AA53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447778"/>
            <a:ext cx="4835586" cy="383872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4"/>
                </a:solidFill>
              </a:rPr>
              <a:t>linear regression </a:t>
            </a:r>
            <a:r>
              <a:rPr lang="en-US" dirty="0"/>
              <a:t>attempts to find the equation of a </a:t>
            </a:r>
            <a:r>
              <a:rPr lang="en-US" dirty="0">
                <a:solidFill>
                  <a:schemeClr val="accent4"/>
                </a:solidFill>
              </a:rPr>
              <a:t>line</a:t>
            </a:r>
            <a:r>
              <a:rPr lang="en-US" dirty="0"/>
              <a:t> that </a:t>
            </a:r>
            <a:r>
              <a:rPr lang="en-US" dirty="0">
                <a:solidFill>
                  <a:schemeClr val="accent4"/>
                </a:solidFill>
              </a:rPr>
              <a:t>best fits the data</a:t>
            </a:r>
            <a:r>
              <a:rPr lang="en-US" dirty="0"/>
              <a:t>, i.e., a line that could explain the variation in one variable using the other variable</a:t>
            </a:r>
          </a:p>
          <a:p>
            <a:pPr>
              <a:lnSpc>
                <a:spcPct val="120000"/>
              </a:lnSpc>
            </a:pPr>
            <a:r>
              <a:rPr lang="en-US" dirty="0"/>
              <a:t>Y = </a:t>
            </a:r>
            <a:r>
              <a:rPr lang="en-US" dirty="0" err="1">
                <a:solidFill>
                  <a:schemeClr val="accent3"/>
                </a:solidFill>
              </a:rPr>
              <a:t>b</a:t>
            </a:r>
            <a:r>
              <a:rPr lang="en-US" dirty="0" err="1"/>
              <a:t>X</a:t>
            </a:r>
            <a:r>
              <a:rPr lang="en-US" dirty="0"/>
              <a:t> + </a:t>
            </a:r>
            <a:r>
              <a:rPr lang="en-US" dirty="0">
                <a:solidFill>
                  <a:srgbClr val="0070C0"/>
                </a:solidFill>
              </a:rPr>
              <a:t>a</a:t>
            </a:r>
            <a:r>
              <a:rPr lang="en-US" dirty="0"/>
              <a:t> + </a:t>
            </a:r>
            <a:r>
              <a:rPr lang="en-US" dirty="0">
                <a:solidFill>
                  <a:srgbClr val="FF0000"/>
                </a:solidFill>
              </a:rPr>
              <a:t>error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b</a:t>
            </a:r>
            <a:r>
              <a:rPr lang="en-US" dirty="0"/>
              <a:t>: slope of the line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a</a:t>
            </a:r>
            <a:r>
              <a:rPr lang="en-US" dirty="0"/>
              <a:t>: intercept</a:t>
            </a:r>
          </a:p>
          <a:p>
            <a:r>
              <a:rPr lang="en-US" dirty="0"/>
              <a:t>extremely useful for </a:t>
            </a:r>
            <a:r>
              <a:rPr lang="en-US" dirty="0">
                <a:solidFill>
                  <a:schemeClr val="accent4"/>
                </a:solidFill>
              </a:rPr>
              <a:t>prediction</a:t>
            </a:r>
            <a:r>
              <a:rPr lang="en-US" dirty="0"/>
              <a:t>, i.e., given a score on X, we can predict a score on Y based on this line</a:t>
            </a:r>
          </a:p>
        </p:txBody>
      </p:sp>
      <p:pic>
        <p:nvPicPr>
          <p:cNvPr id="6" name="Picture 5" descr="A graph with a red line&#10;&#10;Description automatically generated">
            <a:extLst>
              <a:ext uri="{FF2B5EF4-FFF2-40B4-BE49-F238E27FC236}">
                <a16:creationId xmlns:a16="http://schemas.microsoft.com/office/drawing/2014/main" id="{75CBF192-9817-D9A4-79EE-FC3E0A9170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96"/>
          <a:stretch/>
        </p:blipFill>
        <p:spPr>
          <a:xfrm>
            <a:off x="6169528" y="2711223"/>
            <a:ext cx="5791200" cy="331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18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BC50F-0597-649F-797A-5228E720B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regression: finding </a:t>
            </a:r>
            <a:r>
              <a:rPr lang="en-US" dirty="0">
                <a:solidFill>
                  <a:srgbClr val="0070C0"/>
                </a:solidFill>
              </a:rPr>
              <a:t>a</a:t>
            </a:r>
            <a:r>
              <a:rPr lang="en-US" dirty="0"/>
              <a:t> and </a:t>
            </a:r>
            <a:r>
              <a:rPr lang="en-US" dirty="0">
                <a:solidFill>
                  <a:schemeClr val="accent3"/>
                </a:solidFill>
              </a:rPr>
              <a:t>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B2DCF-0917-E368-7507-A76E913DD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5" y="2447778"/>
            <a:ext cx="5160478" cy="4142208"/>
          </a:xfrm>
        </p:spPr>
        <p:txBody>
          <a:bodyPr>
            <a:normAutofit fontScale="92500"/>
          </a:bodyPr>
          <a:lstStyle/>
          <a:p>
            <a:r>
              <a:rPr lang="en-US" dirty="0"/>
              <a:t>when fitting a line to multiple points, finding the value of the slope (</a:t>
            </a:r>
            <a:r>
              <a:rPr lang="en-US" dirty="0">
                <a:solidFill>
                  <a:schemeClr val="accent3"/>
                </a:solidFill>
              </a:rPr>
              <a:t>b</a:t>
            </a:r>
            <a:r>
              <a:rPr lang="en-US" dirty="0"/>
              <a:t>) is </a:t>
            </a:r>
            <a:r>
              <a:rPr lang="en-US" dirty="0">
                <a:solidFill>
                  <a:schemeClr val="accent1"/>
                </a:solidFill>
              </a:rPr>
              <a:t>not straightforward</a:t>
            </a:r>
            <a:r>
              <a:rPr lang="en-US" dirty="0"/>
              <a:t>, because several lines could potentially fit the full dataset</a:t>
            </a:r>
          </a:p>
          <a:p>
            <a:r>
              <a:rPr lang="en-US" dirty="0"/>
              <a:t>how do we find the one that </a:t>
            </a:r>
            <a:r>
              <a:rPr lang="en-US" i="1" dirty="0"/>
              <a:t>best fits the data</a:t>
            </a:r>
            <a:r>
              <a:rPr lang="en-US" dirty="0"/>
              <a:t>?</a:t>
            </a:r>
          </a:p>
          <a:p>
            <a:r>
              <a:rPr lang="en-US" dirty="0"/>
              <a:t>we could plug in ALL possible values of </a:t>
            </a:r>
            <a:br>
              <a:rPr lang="en-US" dirty="0"/>
            </a:br>
            <a:r>
              <a:rPr lang="en-US" i="1" dirty="0">
                <a:solidFill>
                  <a:schemeClr val="accent3"/>
                </a:solidFill>
              </a:rPr>
              <a:t>b</a:t>
            </a:r>
            <a:r>
              <a:rPr lang="en-US" dirty="0"/>
              <a:t> and </a:t>
            </a:r>
            <a:r>
              <a:rPr lang="en-US" i="1" dirty="0">
                <a:solidFill>
                  <a:srgbClr val="0070C0"/>
                </a:solidFill>
              </a:rPr>
              <a:t>a</a:t>
            </a:r>
            <a:r>
              <a:rPr lang="en-US" dirty="0"/>
              <a:t> and compute the error? 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error</a:t>
            </a:r>
            <a:r>
              <a:rPr lang="en-US" dirty="0"/>
              <a:t> = Y</a:t>
            </a:r>
            <a:r>
              <a:rPr lang="en-US" baseline="-25000" dirty="0"/>
              <a:t>i</a:t>
            </a:r>
            <a:r>
              <a:rPr lang="en-US" dirty="0"/>
              <a:t> – (</a:t>
            </a:r>
            <a:r>
              <a:rPr lang="en-US" dirty="0" err="1">
                <a:solidFill>
                  <a:schemeClr val="accent3"/>
                </a:solidFill>
              </a:rPr>
              <a:t>b</a:t>
            </a:r>
            <a:r>
              <a:rPr lang="en-US" dirty="0" err="1"/>
              <a:t>X</a:t>
            </a:r>
            <a:r>
              <a:rPr lang="en-US" baseline="-25000" dirty="0" err="1"/>
              <a:t>i</a:t>
            </a:r>
            <a:r>
              <a:rPr lang="en-US" dirty="0"/>
              <a:t> + </a:t>
            </a:r>
            <a:r>
              <a:rPr lang="en-US" i="1" dirty="0">
                <a:solidFill>
                  <a:srgbClr val="0070C0"/>
                </a:solidFill>
              </a:rPr>
              <a:t>a</a:t>
            </a:r>
            <a:r>
              <a:rPr lang="en-US" dirty="0"/>
              <a:t>)</a:t>
            </a:r>
          </a:p>
          <a:p>
            <a:r>
              <a:rPr lang="en-US" dirty="0"/>
              <a:t>find the combination of </a:t>
            </a:r>
            <a:r>
              <a:rPr lang="en-US" i="1" dirty="0">
                <a:solidFill>
                  <a:schemeClr val="accent3"/>
                </a:solidFill>
              </a:rPr>
              <a:t>b</a:t>
            </a:r>
            <a:r>
              <a:rPr lang="en-US" dirty="0"/>
              <a:t> and </a:t>
            </a:r>
            <a:r>
              <a:rPr lang="en-US" i="1" dirty="0">
                <a:solidFill>
                  <a:srgbClr val="0070C0"/>
                </a:solidFill>
              </a:rPr>
              <a:t>a</a:t>
            </a:r>
            <a:r>
              <a:rPr lang="en-US" dirty="0"/>
              <a:t> that </a:t>
            </a:r>
            <a:r>
              <a:rPr lang="en-US" dirty="0">
                <a:solidFill>
                  <a:srgbClr val="7030A0"/>
                </a:solidFill>
              </a:rPr>
              <a:t>minimizes</a:t>
            </a:r>
            <a:r>
              <a:rPr lang="en-US" dirty="0"/>
              <a:t> this error</a:t>
            </a:r>
          </a:p>
        </p:txBody>
      </p:sp>
      <p:pic>
        <p:nvPicPr>
          <p:cNvPr id="4" name="Picture 3" descr="A graph with a red line&#10;&#10;Description automatically generated">
            <a:extLst>
              <a:ext uri="{FF2B5EF4-FFF2-40B4-BE49-F238E27FC236}">
                <a16:creationId xmlns:a16="http://schemas.microsoft.com/office/drawing/2014/main" id="{4DD825D3-0F8A-4133-BECE-D45BCFA9B3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96"/>
          <a:stretch/>
        </p:blipFill>
        <p:spPr>
          <a:xfrm>
            <a:off x="6169528" y="2711223"/>
            <a:ext cx="5791200" cy="3311832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DB0D97E-D7E9-E1AE-18F5-FFB4E6086E81}"/>
              </a:ext>
            </a:extLst>
          </p:cNvPr>
          <p:cNvCxnSpPr>
            <a:cxnSpLocks/>
          </p:cNvCxnSpPr>
          <p:nvPr/>
        </p:nvCxnSpPr>
        <p:spPr>
          <a:xfrm flipV="1">
            <a:off x="7354529" y="2871019"/>
            <a:ext cx="3903406" cy="2595716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3B29CF-9B6C-28D7-BA14-758827EE5EBF}"/>
              </a:ext>
            </a:extLst>
          </p:cNvPr>
          <p:cNvCxnSpPr>
            <a:cxnSpLocks/>
          </p:cNvCxnSpPr>
          <p:nvPr/>
        </p:nvCxnSpPr>
        <p:spPr>
          <a:xfrm flipV="1">
            <a:off x="6951406" y="3323303"/>
            <a:ext cx="4866968" cy="1809136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8897420-53AB-3245-60E3-573CE37B8CEB}"/>
              </a:ext>
            </a:extLst>
          </p:cNvPr>
          <p:cNvSpPr txBox="1"/>
          <p:nvPr/>
        </p:nvSpPr>
        <p:spPr>
          <a:xfrm>
            <a:off x="7649497" y="2314699"/>
            <a:ext cx="2723535" cy="397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dirty="0"/>
              <a:t>Y = </a:t>
            </a:r>
            <a:r>
              <a:rPr lang="en-US" dirty="0" err="1">
                <a:solidFill>
                  <a:schemeClr val="accent3"/>
                </a:solidFill>
              </a:rPr>
              <a:t>b</a:t>
            </a:r>
            <a:r>
              <a:rPr lang="en-US" dirty="0" err="1"/>
              <a:t>X</a:t>
            </a:r>
            <a:r>
              <a:rPr lang="en-US" dirty="0"/>
              <a:t> + </a:t>
            </a:r>
            <a:r>
              <a:rPr lang="en-US" dirty="0">
                <a:solidFill>
                  <a:srgbClr val="0070C0"/>
                </a:solidFill>
              </a:rPr>
              <a:t>a</a:t>
            </a:r>
            <a:r>
              <a:rPr lang="en-US" dirty="0"/>
              <a:t> + </a:t>
            </a:r>
            <a:r>
              <a:rPr lang="en-US" dirty="0">
                <a:solidFill>
                  <a:srgbClr val="FF0000"/>
                </a:solidFill>
              </a:rPr>
              <a:t>error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80C569F-92E8-68B4-CC18-49095B730DDD}"/>
              </a:ext>
            </a:extLst>
          </p:cNvPr>
          <p:cNvGrpSpPr/>
          <p:nvPr/>
        </p:nvGrpSpPr>
        <p:grpSpPr>
          <a:xfrm>
            <a:off x="9594532" y="3224789"/>
            <a:ext cx="464971" cy="369332"/>
            <a:chOff x="6061109" y="3059668"/>
            <a:chExt cx="464971" cy="369332"/>
          </a:xfrm>
        </p:grpSpPr>
        <p:sp>
          <p:nvSpPr>
            <p:cNvPr id="8" name="Donut 7">
              <a:extLst>
                <a:ext uri="{FF2B5EF4-FFF2-40B4-BE49-F238E27FC236}">
                  <a16:creationId xmlns:a16="http://schemas.microsoft.com/office/drawing/2014/main" id="{27C139FD-1D13-F88E-4241-B59B749AB2E1}"/>
                </a:ext>
              </a:extLst>
            </p:cNvPr>
            <p:cNvSpPr/>
            <p:nvPr/>
          </p:nvSpPr>
          <p:spPr>
            <a:xfrm>
              <a:off x="6420314" y="3298778"/>
              <a:ext cx="105766" cy="99267"/>
            </a:xfrm>
            <a:prstGeom prst="donut">
              <a:avLst>
                <a:gd name="adj" fmla="val 9888"/>
              </a:avLst>
            </a:prstGeom>
            <a:solidFill>
              <a:srgbClr val="032A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8695524-34C4-9538-D987-9D4E8B2465CE}"/>
                    </a:ext>
                  </a:extLst>
                </p:cNvPr>
                <p:cNvSpPr txBox="1"/>
                <p:nvPr/>
              </p:nvSpPr>
              <p:spPr>
                <a:xfrm>
                  <a:off x="6061109" y="3059668"/>
                  <a:ext cx="44881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32A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32AFF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32A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62AE058D-95FF-0BE5-42BF-CB93008D4C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1109" y="3059668"/>
                  <a:ext cx="44881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0775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7B855-CF14-01D9-58D9-8754B73E3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ECB11-4EF2-6C0B-4DC8-AC181C8FE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447778"/>
            <a:ext cx="4590175" cy="383872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DAECC1C-3275-D8A1-C5D5-8860F7F71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328" y="695133"/>
            <a:ext cx="5663204" cy="576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28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ACAF58-A9E8-B5AD-4EB4-60B48AA06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1EBB1-7F32-6D31-8C75-A0B318600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errors</a:t>
            </a:r>
          </a:p>
        </p:txBody>
      </p:sp>
      <p:pic>
        <p:nvPicPr>
          <p:cNvPr id="7" name="Picture 6" descr="A graph with a red line&#10;&#10;Description automatically generated">
            <a:extLst>
              <a:ext uri="{FF2B5EF4-FFF2-40B4-BE49-F238E27FC236}">
                <a16:creationId xmlns:a16="http://schemas.microsoft.com/office/drawing/2014/main" id="{AEDEA57B-876A-1459-9336-850FD6C0B4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96"/>
          <a:stretch/>
        </p:blipFill>
        <p:spPr>
          <a:xfrm>
            <a:off x="2768406" y="2700072"/>
            <a:ext cx="5791200" cy="3311832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B80887F-A23F-C7E5-C248-5921FE51280C}"/>
              </a:ext>
            </a:extLst>
          </p:cNvPr>
          <p:cNvGrpSpPr/>
          <p:nvPr/>
        </p:nvGrpSpPr>
        <p:grpSpPr>
          <a:xfrm>
            <a:off x="5928866" y="3398045"/>
            <a:ext cx="576293" cy="450188"/>
            <a:chOff x="5928866" y="3398045"/>
            <a:chExt cx="576293" cy="450188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BA6048D-82C4-1E3D-C9F1-078552AEBFCB}"/>
                </a:ext>
              </a:extLst>
            </p:cNvPr>
            <p:cNvCxnSpPr>
              <a:cxnSpLocks/>
            </p:cNvCxnSpPr>
            <p:nvPr/>
          </p:nvCxnSpPr>
          <p:spPr>
            <a:xfrm>
              <a:off x="6469769" y="3398045"/>
              <a:ext cx="0" cy="45018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DC338B3-F690-BA92-BD25-15402BBA1934}"/>
                    </a:ext>
                  </a:extLst>
                </p:cNvPr>
                <p:cNvSpPr txBox="1"/>
                <p:nvPr/>
              </p:nvSpPr>
              <p:spPr>
                <a:xfrm>
                  <a:off x="5928866" y="3481769"/>
                  <a:ext cx="576293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𝑒𝑟𝑟𝑜𝑟</m:t>
                        </m:r>
                      </m:oMath>
                    </m:oMathPara>
                  </a14:m>
                  <a:endParaRPr lang="en-US" sz="1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DC338B3-F690-BA92-BD25-15402BBA19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8866" y="3481769"/>
                  <a:ext cx="576293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FDF7E4-9A3D-B196-1D2C-B0713366B520}"/>
              </a:ext>
            </a:extLst>
          </p:cNvPr>
          <p:cNvGrpSpPr/>
          <p:nvPr/>
        </p:nvGrpSpPr>
        <p:grpSpPr>
          <a:xfrm>
            <a:off x="6061109" y="3059668"/>
            <a:ext cx="464971" cy="369332"/>
            <a:chOff x="6061109" y="3059668"/>
            <a:chExt cx="464971" cy="369332"/>
          </a:xfrm>
        </p:grpSpPr>
        <p:sp>
          <p:nvSpPr>
            <p:cNvPr id="13" name="Donut 12">
              <a:extLst>
                <a:ext uri="{FF2B5EF4-FFF2-40B4-BE49-F238E27FC236}">
                  <a16:creationId xmlns:a16="http://schemas.microsoft.com/office/drawing/2014/main" id="{E60A8409-BE07-478F-F70A-B4ECCEB63037}"/>
                </a:ext>
              </a:extLst>
            </p:cNvPr>
            <p:cNvSpPr/>
            <p:nvPr/>
          </p:nvSpPr>
          <p:spPr>
            <a:xfrm>
              <a:off x="6420314" y="3298778"/>
              <a:ext cx="105766" cy="99267"/>
            </a:xfrm>
            <a:prstGeom prst="donut">
              <a:avLst>
                <a:gd name="adj" fmla="val 9888"/>
              </a:avLst>
            </a:prstGeom>
            <a:solidFill>
              <a:srgbClr val="032A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62AE058D-95FF-0BE5-42BF-CB93008D4C75}"/>
                    </a:ext>
                  </a:extLst>
                </p:cNvPr>
                <p:cNvSpPr txBox="1"/>
                <p:nvPr/>
              </p:nvSpPr>
              <p:spPr>
                <a:xfrm>
                  <a:off x="6061109" y="3059668"/>
                  <a:ext cx="44881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32A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32AFF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32A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62AE058D-95FF-0BE5-42BF-CB93008D4C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1109" y="3059668"/>
                  <a:ext cx="44881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8643234-CD8F-A673-FF27-1943E466C9A3}"/>
              </a:ext>
            </a:extLst>
          </p:cNvPr>
          <p:cNvGrpSpPr/>
          <p:nvPr/>
        </p:nvGrpSpPr>
        <p:grpSpPr>
          <a:xfrm>
            <a:off x="6315402" y="3848233"/>
            <a:ext cx="1479575" cy="485689"/>
            <a:chOff x="6315402" y="3848233"/>
            <a:chExt cx="1479575" cy="4856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3032644-63C6-87FB-99C0-3D94060A0966}"/>
                    </a:ext>
                  </a:extLst>
                </p:cNvPr>
                <p:cNvSpPr txBox="1"/>
                <p:nvPr/>
              </p:nvSpPr>
              <p:spPr>
                <a:xfrm>
                  <a:off x="6315402" y="4067759"/>
                  <a:ext cx="1479575" cy="26616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1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1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1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1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1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1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1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en-US" sz="11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1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3032644-63C6-87FB-99C0-3D94060A09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5402" y="4067759"/>
                  <a:ext cx="1479575" cy="266163"/>
                </a:xfrm>
                <a:prstGeom prst="rect">
                  <a:avLst/>
                </a:prstGeom>
                <a:blipFill>
                  <a:blip r:embed="rId5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Multiply 4">
              <a:extLst>
                <a:ext uri="{FF2B5EF4-FFF2-40B4-BE49-F238E27FC236}">
                  <a16:creationId xmlns:a16="http://schemas.microsoft.com/office/drawing/2014/main" id="{54032395-952C-ECE5-8E52-5A512A46956A}"/>
                </a:ext>
              </a:extLst>
            </p:cNvPr>
            <p:cNvSpPr/>
            <p:nvPr/>
          </p:nvSpPr>
          <p:spPr>
            <a:xfrm>
              <a:off x="6315403" y="3848233"/>
              <a:ext cx="308732" cy="298708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639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0D759-768A-750A-E003-D91084A13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91444-F711-A0AA-8D25-14B3EBCE8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errors</a:t>
            </a:r>
          </a:p>
        </p:txBody>
      </p:sp>
      <p:pic>
        <p:nvPicPr>
          <p:cNvPr id="7" name="Picture 6" descr="A graph with a red line&#10;&#10;Description automatically generated">
            <a:extLst>
              <a:ext uri="{FF2B5EF4-FFF2-40B4-BE49-F238E27FC236}">
                <a16:creationId xmlns:a16="http://schemas.microsoft.com/office/drawing/2014/main" id="{A4BE00F6-61AD-DDD9-F55B-8F10E74E1F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96"/>
          <a:stretch/>
        </p:blipFill>
        <p:spPr>
          <a:xfrm>
            <a:off x="2768406" y="2700072"/>
            <a:ext cx="5791200" cy="3311832"/>
          </a:xfrm>
          <a:prstGeom prst="rect">
            <a:avLst/>
          </a:prstGeom>
        </p:spPr>
      </p:pic>
      <p:sp>
        <p:nvSpPr>
          <p:cNvPr id="13" name="Donut 12">
            <a:extLst>
              <a:ext uri="{FF2B5EF4-FFF2-40B4-BE49-F238E27FC236}">
                <a16:creationId xmlns:a16="http://schemas.microsoft.com/office/drawing/2014/main" id="{F7F74E25-CF52-94AB-165A-51C840ABC883}"/>
              </a:ext>
            </a:extLst>
          </p:cNvPr>
          <p:cNvSpPr/>
          <p:nvPr/>
        </p:nvSpPr>
        <p:spPr>
          <a:xfrm>
            <a:off x="6420314" y="3298778"/>
            <a:ext cx="105766" cy="99267"/>
          </a:xfrm>
          <a:prstGeom prst="donut">
            <a:avLst>
              <a:gd name="adj" fmla="val 9888"/>
            </a:avLst>
          </a:prstGeom>
          <a:solidFill>
            <a:srgbClr val="032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4F03C4-3234-EEFC-7DB8-0F55FB3DA41F}"/>
              </a:ext>
            </a:extLst>
          </p:cNvPr>
          <p:cNvGrpSpPr/>
          <p:nvPr/>
        </p:nvGrpSpPr>
        <p:grpSpPr>
          <a:xfrm>
            <a:off x="6469769" y="3380144"/>
            <a:ext cx="596878" cy="381494"/>
            <a:chOff x="6469769" y="3380144"/>
            <a:chExt cx="596878" cy="381494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85D2CAF-0B40-D148-D89F-78B60D1E9C75}"/>
                </a:ext>
              </a:extLst>
            </p:cNvPr>
            <p:cNvCxnSpPr>
              <a:cxnSpLocks/>
            </p:cNvCxnSpPr>
            <p:nvPr/>
          </p:nvCxnSpPr>
          <p:spPr>
            <a:xfrm>
              <a:off x="6469769" y="3398045"/>
              <a:ext cx="0" cy="363593"/>
            </a:xfrm>
            <a:prstGeom prst="straightConnector1">
              <a:avLst/>
            </a:prstGeom>
            <a:ln w="28575">
              <a:solidFill>
                <a:srgbClr val="0096FF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8567F7B-1BE0-AE5C-2CCF-9AFF690F9858}"/>
                    </a:ext>
                  </a:extLst>
                </p:cNvPr>
                <p:cNvSpPr txBox="1"/>
                <p:nvPr/>
              </p:nvSpPr>
              <p:spPr>
                <a:xfrm>
                  <a:off x="6490354" y="3380144"/>
                  <a:ext cx="576293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𝑒𝑟𝑟𝑜𝑟</m:t>
                        </m:r>
                      </m:oMath>
                    </m:oMathPara>
                  </a14:m>
                  <a:endParaRPr lang="en-US" sz="1200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8567F7B-1BE0-AE5C-2CCF-9AFF690F98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0354" y="3380144"/>
                  <a:ext cx="576293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0E1E589-BDB2-ECE9-F3E7-B51008876BA6}"/>
                  </a:ext>
                </a:extLst>
              </p:cNvPr>
              <p:cNvSpPr txBox="1"/>
              <p:nvPr/>
            </p:nvSpPr>
            <p:spPr>
              <a:xfrm>
                <a:off x="6061109" y="3059668"/>
                <a:ext cx="4488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32A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32AFF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32A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0E1E589-BDB2-ECE9-F3E7-B51008876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109" y="3059668"/>
                <a:ext cx="44881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A50A5C-C1AC-AB3E-C6D5-7E91A84A67F0}"/>
              </a:ext>
            </a:extLst>
          </p:cNvPr>
          <p:cNvCxnSpPr>
            <a:cxnSpLocks/>
          </p:cNvCxnSpPr>
          <p:nvPr/>
        </p:nvCxnSpPr>
        <p:spPr>
          <a:xfrm flipV="1">
            <a:off x="3495382" y="3076114"/>
            <a:ext cx="4866968" cy="1809136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15493680-958E-510A-B0F9-DB1398F4275A}"/>
              </a:ext>
            </a:extLst>
          </p:cNvPr>
          <p:cNvGrpSpPr/>
          <p:nvPr/>
        </p:nvGrpSpPr>
        <p:grpSpPr>
          <a:xfrm>
            <a:off x="5083177" y="3608287"/>
            <a:ext cx="1540958" cy="329663"/>
            <a:chOff x="5083177" y="3608287"/>
            <a:chExt cx="1540958" cy="3296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82B23549-954D-3E2C-E30D-2FB829535833}"/>
                    </a:ext>
                  </a:extLst>
                </p:cNvPr>
                <p:cNvSpPr txBox="1"/>
                <p:nvPr/>
              </p:nvSpPr>
              <p:spPr>
                <a:xfrm>
                  <a:off x="5083177" y="3608287"/>
                  <a:ext cx="1392290" cy="26616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100" i="1" smtClean="0">
                                <a:solidFill>
                                  <a:srgbClr val="009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solidFill>
                                      <a:srgbClr val="0096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smtClean="0">
                                    <a:solidFill>
                                      <a:srgbClr val="0096FF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solidFill>
                                      <a:srgbClr val="0096FF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sz="1100" b="0" i="1" smtClean="0">
                            <a:solidFill>
                              <a:srgbClr val="0096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b="0" i="1" smtClean="0">
                                <a:solidFill>
                                  <a:srgbClr val="009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solidFill>
                                  <a:srgbClr val="0096FF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100" b="0" i="1" smtClean="0">
                                <a:solidFill>
                                  <a:srgbClr val="0096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100" b="0" i="1" smtClean="0">
                            <a:solidFill>
                              <a:srgbClr val="0096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100" b="0" i="1" smtClean="0">
                                <a:solidFill>
                                  <a:srgbClr val="009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solidFill>
                                  <a:srgbClr val="0096FF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100" b="0" i="1" smtClean="0">
                                <a:solidFill>
                                  <a:srgbClr val="0096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100" b="0" i="1" smtClean="0">
                            <a:solidFill>
                              <a:srgbClr val="0096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100" i="1">
                                <a:solidFill>
                                  <a:srgbClr val="009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solidFill>
                                  <a:srgbClr val="0096FF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100" i="1">
                                <a:solidFill>
                                  <a:srgbClr val="0096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rgbClr val="0096FF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82B23549-954D-3E2C-E30D-2FB8295358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3177" y="3608287"/>
                  <a:ext cx="1392290" cy="266163"/>
                </a:xfrm>
                <a:prstGeom prst="rect">
                  <a:avLst/>
                </a:prstGeom>
                <a:blipFill>
                  <a:blip r:embed="rId5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Multiply 4">
              <a:extLst>
                <a:ext uri="{FF2B5EF4-FFF2-40B4-BE49-F238E27FC236}">
                  <a16:creationId xmlns:a16="http://schemas.microsoft.com/office/drawing/2014/main" id="{3A998D33-454B-83B2-54DB-D8258DD2DB33}"/>
                </a:ext>
              </a:extLst>
            </p:cNvPr>
            <p:cNvSpPr/>
            <p:nvPr/>
          </p:nvSpPr>
          <p:spPr>
            <a:xfrm>
              <a:off x="6315403" y="3639242"/>
              <a:ext cx="308732" cy="298708"/>
            </a:xfrm>
            <a:prstGeom prst="mathMultiply">
              <a:avLst/>
            </a:prstGeom>
            <a:solidFill>
              <a:srgbClr val="0096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928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A0540-7306-47D7-0480-9844495F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regression: finding </a:t>
            </a:r>
            <a:r>
              <a:rPr lang="en-US" dirty="0">
                <a:solidFill>
                  <a:srgbClr val="0070C0"/>
                </a:solidFill>
              </a:rPr>
              <a:t>a</a:t>
            </a:r>
            <a:r>
              <a:rPr lang="en-US" dirty="0"/>
              <a:t> and </a:t>
            </a:r>
            <a:r>
              <a:rPr lang="en-US" dirty="0">
                <a:solidFill>
                  <a:schemeClr val="accent3"/>
                </a:solidFill>
              </a:rPr>
              <a:t>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30C060-CF31-E77C-7528-B7851C3C7B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88136" y="2447778"/>
                <a:ext cx="4801387" cy="409067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calculus provides a way to find the slope and intercept of the best-fitting line </a:t>
                </a:r>
              </a:p>
              <a:p>
                <a:r>
                  <a:rPr lang="en-US" dirty="0"/>
                  <a:t>errors are first squared (to avoid canceling out!) and then summed, i.e., sum of squared errors (SS)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𝑎𝑟𝑔𝑚𝑖𝑛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b="0" i="1" baseline="30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nary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partial derivatives are taken with respect to </a:t>
                </a:r>
                <a:r>
                  <a:rPr lang="en-US" i="1" dirty="0"/>
                  <a:t>a</a:t>
                </a:r>
                <a:r>
                  <a:rPr lang="en-US" dirty="0"/>
                  <a:t> and </a:t>
                </a:r>
                <a:r>
                  <a:rPr lang="en-US" i="1" dirty="0"/>
                  <a:t>b </a:t>
                </a:r>
                <a:r>
                  <a:rPr lang="en-US" dirty="0"/>
                  <a:t>(to find the minima) to yield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30C060-CF31-E77C-7528-B7851C3C7B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8136" y="2447778"/>
                <a:ext cx="4801387" cy="4090674"/>
              </a:xfrm>
              <a:blipFill>
                <a:blip r:embed="rId3"/>
                <a:stretch>
                  <a:fillRect l="-792" r="-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7B61178A-2B06-DC55-7E28-2946818CA704}"/>
              </a:ext>
            </a:extLst>
          </p:cNvPr>
          <p:cNvGrpSpPr/>
          <p:nvPr/>
        </p:nvGrpSpPr>
        <p:grpSpPr>
          <a:xfrm>
            <a:off x="6169528" y="2711223"/>
            <a:ext cx="5791200" cy="3311832"/>
            <a:chOff x="6169528" y="2711223"/>
            <a:chExt cx="5791200" cy="3311832"/>
          </a:xfrm>
        </p:grpSpPr>
        <p:pic>
          <p:nvPicPr>
            <p:cNvPr id="6" name="Picture 5" descr="A graph with a red line&#10;&#10;Description automatically generated">
              <a:extLst>
                <a:ext uri="{FF2B5EF4-FFF2-40B4-BE49-F238E27FC236}">
                  <a16:creationId xmlns:a16="http://schemas.microsoft.com/office/drawing/2014/main" id="{BB68C6E5-3733-7118-099F-E94FD68894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696"/>
            <a:stretch/>
          </p:blipFill>
          <p:spPr>
            <a:xfrm>
              <a:off x="6169528" y="2711223"/>
              <a:ext cx="5791200" cy="3311832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4BDC884-8DCF-296F-0342-CF6AFDB17C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54529" y="2871019"/>
              <a:ext cx="3903406" cy="2595716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FBD4B88-FA32-1E6F-AF1F-418C12BD2B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51406" y="3323303"/>
              <a:ext cx="4866968" cy="1809136"/>
            </a:xfrm>
            <a:prstGeom prst="line">
              <a:avLst/>
            </a:prstGeom>
            <a:ln w="28575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5F56F93-AFC7-9065-3107-6D4400E67C86}"/>
              </a:ext>
            </a:extLst>
          </p:cNvPr>
          <p:cNvSpPr txBox="1"/>
          <p:nvPr/>
        </p:nvSpPr>
        <p:spPr>
          <a:xfrm>
            <a:off x="7649497" y="2314699"/>
            <a:ext cx="2723535" cy="397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dirty="0"/>
              <a:t>Y = </a:t>
            </a:r>
            <a:r>
              <a:rPr lang="en-US" dirty="0" err="1">
                <a:solidFill>
                  <a:schemeClr val="accent3"/>
                </a:solidFill>
              </a:rPr>
              <a:t>b</a:t>
            </a:r>
            <a:r>
              <a:rPr lang="en-US" dirty="0" err="1"/>
              <a:t>X</a:t>
            </a:r>
            <a:r>
              <a:rPr lang="en-US" dirty="0"/>
              <a:t> + </a:t>
            </a:r>
            <a:r>
              <a:rPr lang="en-US" dirty="0">
                <a:solidFill>
                  <a:srgbClr val="0070C0"/>
                </a:solidFill>
              </a:rPr>
              <a:t>a</a:t>
            </a:r>
            <a:r>
              <a:rPr lang="en-US" dirty="0"/>
              <a:t> + </a:t>
            </a:r>
            <a:r>
              <a:rPr lang="en-US" dirty="0">
                <a:solidFill>
                  <a:srgbClr val="FF0000"/>
                </a:solidFill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191040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545D0F-21B0-8D9D-3DF4-A3C6EEFD9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9657B-4EA4-1A3C-38D0-8BC077C39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</a:t>
            </a:r>
            <a:r>
              <a:rPr lang="en-US" dirty="0">
                <a:solidFill>
                  <a:schemeClr val="accent3"/>
                </a:solidFill>
              </a:rPr>
              <a:t>b </a:t>
            </a:r>
            <a:r>
              <a:rPr lang="en-US" dirty="0"/>
              <a:t>and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i="1" dirty="0">
                <a:solidFill>
                  <a:srgbClr val="00B0F0"/>
                </a:solidFill>
              </a:rPr>
              <a:t>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D31BC8-DABA-F225-3FBE-A200914E98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88136" y="2447778"/>
                <a:ext cx="4801387" cy="409067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the slope of the line 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)  is simply the correlation adjusted to the original units of the data</a:t>
                </a:r>
              </a:p>
              <a:p>
                <a:r>
                  <a:rPr lang="en-US" dirty="0"/>
                  <a:t>correlation and linear regression provide the same information about how two variables are related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D31BC8-DABA-F225-3FBE-A200914E98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8136" y="2447778"/>
                <a:ext cx="4801387" cy="4090674"/>
              </a:xfrm>
              <a:blipFill>
                <a:blip r:embed="rId3"/>
                <a:stretch>
                  <a:fillRect l="-10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4EFD385E-AE28-8DD5-BDCB-F0B1A2F007E7}"/>
              </a:ext>
            </a:extLst>
          </p:cNvPr>
          <p:cNvGrpSpPr/>
          <p:nvPr/>
        </p:nvGrpSpPr>
        <p:grpSpPr>
          <a:xfrm>
            <a:off x="6169528" y="2711223"/>
            <a:ext cx="5791200" cy="3311832"/>
            <a:chOff x="6169528" y="2711223"/>
            <a:chExt cx="5791200" cy="3311832"/>
          </a:xfrm>
        </p:grpSpPr>
        <p:pic>
          <p:nvPicPr>
            <p:cNvPr id="6" name="Picture 5" descr="A graph with a red line&#10;&#10;Description automatically generated">
              <a:extLst>
                <a:ext uri="{FF2B5EF4-FFF2-40B4-BE49-F238E27FC236}">
                  <a16:creationId xmlns:a16="http://schemas.microsoft.com/office/drawing/2014/main" id="{00D0F698-FF56-69FB-522E-C1D37D9FE4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696"/>
            <a:stretch/>
          </p:blipFill>
          <p:spPr>
            <a:xfrm>
              <a:off x="6169528" y="2711223"/>
              <a:ext cx="5791200" cy="3311832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0E47DF6-A800-12C4-7452-2646208910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54529" y="2871019"/>
              <a:ext cx="3903406" cy="2595716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0E3371E-B2F4-8419-C93B-1B89F9489F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51406" y="3323303"/>
              <a:ext cx="4866968" cy="1809136"/>
            </a:xfrm>
            <a:prstGeom prst="line">
              <a:avLst/>
            </a:prstGeom>
            <a:ln w="28575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D8C0C64-5B25-B9D8-FEDE-078F86608BE8}"/>
              </a:ext>
            </a:extLst>
          </p:cNvPr>
          <p:cNvSpPr txBox="1"/>
          <p:nvPr/>
        </p:nvSpPr>
        <p:spPr>
          <a:xfrm>
            <a:off x="7649497" y="2314699"/>
            <a:ext cx="2723535" cy="397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dirty="0"/>
              <a:t>Y = </a:t>
            </a:r>
            <a:r>
              <a:rPr lang="en-US" dirty="0" err="1">
                <a:solidFill>
                  <a:schemeClr val="accent3"/>
                </a:solidFill>
              </a:rPr>
              <a:t>b</a:t>
            </a:r>
            <a:r>
              <a:rPr lang="en-US" dirty="0" err="1"/>
              <a:t>X</a:t>
            </a:r>
            <a:r>
              <a:rPr lang="en-US" dirty="0"/>
              <a:t> + </a:t>
            </a:r>
            <a:r>
              <a:rPr lang="en-US" dirty="0">
                <a:solidFill>
                  <a:srgbClr val="0070C0"/>
                </a:solidFill>
              </a:rPr>
              <a:t>a</a:t>
            </a:r>
            <a:r>
              <a:rPr lang="en-US" dirty="0"/>
              <a:t> + </a:t>
            </a:r>
            <a:r>
              <a:rPr lang="en-US" dirty="0">
                <a:solidFill>
                  <a:srgbClr val="FF0000"/>
                </a:solidFill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109145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04010-16A0-786E-38A2-B6A191791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25DB6-D382-AC5A-28FB-7DCC958DC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technically, regression involves predicting a </a:t>
            </a:r>
            <a:r>
              <a:rPr lang="en-US" dirty="0">
                <a:solidFill>
                  <a:schemeClr val="accent2"/>
                </a:solidFill>
              </a:rPr>
              <a:t>random variable (Y) </a:t>
            </a:r>
            <a:r>
              <a:rPr lang="en-US" dirty="0"/>
              <a:t>using a </a:t>
            </a:r>
            <a:r>
              <a:rPr lang="en-US" dirty="0">
                <a:solidFill>
                  <a:srgbClr val="0070C0"/>
                </a:solidFill>
              </a:rPr>
              <a:t>fixed variable (X)</a:t>
            </a:r>
            <a:r>
              <a:rPr lang="en-US" dirty="0"/>
              <a:t>. In this situation, </a:t>
            </a:r>
            <a:r>
              <a:rPr lang="en-US" dirty="0">
                <a:solidFill>
                  <a:srgbClr val="0070C0"/>
                </a:solidFill>
              </a:rPr>
              <a:t>no sampling error is involved in X</a:t>
            </a:r>
            <a:r>
              <a:rPr lang="en-US" dirty="0"/>
              <a:t>, and repeated replications will involve the same values for X (this allows for prediction)</a:t>
            </a:r>
          </a:p>
          <a:p>
            <a:pPr lvl="1"/>
            <a:r>
              <a:rPr lang="en-US" dirty="0"/>
              <a:t>example: X is an experimental manipulation</a:t>
            </a:r>
          </a:p>
          <a:p>
            <a:r>
              <a:rPr lang="en-US" dirty="0">
                <a:solidFill>
                  <a:schemeClr val="accent3"/>
                </a:solidFill>
              </a:rPr>
              <a:t>correlation</a:t>
            </a:r>
            <a:r>
              <a:rPr lang="en-US" dirty="0"/>
              <a:t> describes the situation in which </a:t>
            </a:r>
            <a:r>
              <a:rPr lang="en-US" dirty="0">
                <a:solidFill>
                  <a:schemeClr val="accent3"/>
                </a:solidFill>
              </a:rPr>
              <a:t>both X and Y are random variables</a:t>
            </a:r>
            <a:r>
              <a:rPr lang="en-US" dirty="0"/>
              <a:t>. In this case, the values for X and Y vary from one replication to another and thus sampling error is involved in both variables </a:t>
            </a:r>
          </a:p>
          <a:p>
            <a:pPr lvl="1"/>
            <a:r>
              <a:rPr lang="en-US" dirty="0"/>
              <a:t>example: X and Y both naturally vary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92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C9E6F-A9A5-D457-9F66-CCF067E30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</a:t>
            </a:r>
            <a:r>
              <a:rPr lang="en-US" i="1" dirty="0">
                <a:solidFill>
                  <a:srgbClr val="00B0F0"/>
                </a:solidFill>
              </a:rPr>
              <a:t>r </a:t>
            </a:r>
            <a:r>
              <a:rPr lang="en-US" dirty="0"/>
              <a:t>and z-scores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FFBAC1-506A-E216-789A-DFBEC4FC37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88136" y="1955800"/>
                <a:ext cx="9922764" cy="48006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𝑚𝑜𝑑𝑒𝑙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= predictions</a:t>
                </a:r>
              </a:p>
              <a:p>
                <a:pPr marL="27432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7432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en-US" dirty="0"/>
                            <m:t>−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/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6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6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  <m:r>
                        <a:rPr lang="en-US" sz="2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600" dirty="0">
                  <a:solidFill>
                    <a:srgbClr val="7030A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dirty="0"/>
                  <a:t>If you know the z-score of X and the correlation, you can find the </a:t>
                </a:r>
                <a:r>
                  <a:rPr lang="en-US" u="sng" dirty="0"/>
                  <a:t>predicted</a:t>
                </a:r>
                <a:r>
                  <a:rPr lang="en-US" dirty="0"/>
                  <a:t> z-score for Y!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FFBAC1-506A-E216-789A-DFBEC4FC37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8136" y="1955800"/>
                <a:ext cx="9922764" cy="48006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54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F0144-C8EF-F38B-86EC-F5A97C97D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W4 activity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02A9B-9331-D44A-E627-39140B107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on your own</a:t>
            </a:r>
          </a:p>
          <a:p>
            <a:r>
              <a:rPr lang="en-US" dirty="0"/>
              <a:t>discuss with a peer</a:t>
            </a:r>
          </a:p>
          <a:p>
            <a:r>
              <a:rPr lang="en-US" dirty="0"/>
              <a:t>re-attempt the activity</a:t>
            </a:r>
          </a:p>
        </p:txBody>
      </p:sp>
    </p:spTree>
    <p:extLst>
      <p:ext uri="{BB962C8B-B14F-4D97-AF65-F5344CB8AC3E}">
        <p14:creationId xmlns:p14="http://schemas.microsoft.com/office/powerpoint/2010/main" val="3214927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CB4ED-A2C6-1B26-9DB6-A0FCE96D5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cases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FB102B-6D3D-B183-DE44-7758081BEC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88136" y="2447778"/>
                <a:ext cx="4934337" cy="3838722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no relationship </a:t>
                </a:r>
                <a:r>
                  <a:rPr lang="en-US" dirty="0"/>
                  <a:t>between X and Y</a:t>
                </a:r>
              </a:p>
              <a:p>
                <a:pPr lvl="1"/>
                <a:r>
                  <a:rPr lang="en-US" i="1" dirty="0"/>
                  <a:t>r</a:t>
                </a:r>
                <a:r>
                  <a:rPr lang="en-US" dirty="0"/>
                  <a:t>  = 0, b = 0</a:t>
                </a:r>
              </a:p>
              <a:p>
                <a:pPr lvl="1"/>
                <a:r>
                  <a:rPr lang="en-US" dirty="0"/>
                  <a:t>Y =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b</a:t>
                </a:r>
                <a:r>
                  <a:rPr lang="en-US" dirty="0" err="1"/>
                  <a:t>X</a:t>
                </a:r>
                <a:r>
                  <a:rPr lang="en-US" dirty="0"/>
                  <a:t> + </a:t>
                </a:r>
                <a:r>
                  <a:rPr lang="en-US" dirty="0">
                    <a:solidFill>
                      <a:srgbClr val="0070C0"/>
                    </a:solidFill>
                  </a:rPr>
                  <a:t>a</a:t>
                </a:r>
                <a:r>
                  <a:rPr lang="en-US" dirty="0"/>
                  <a:t> = </a:t>
                </a:r>
                <a:r>
                  <a:rPr lang="en-US" dirty="0">
                    <a:solidFill>
                      <a:srgbClr val="0070C0"/>
                    </a:solidFill>
                  </a:rPr>
                  <a:t>a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all values of X</a:t>
                </a:r>
              </a:p>
              <a:p>
                <a:pPr lvl="1"/>
                <a:r>
                  <a:rPr lang="en-US" dirty="0"/>
                  <a:t>mean of Y is still our best model if there is no relationship between X and Y</a:t>
                </a:r>
              </a:p>
              <a:p>
                <a:r>
                  <a:rPr lang="en-US" dirty="0"/>
                  <a:t>what is </a:t>
                </a:r>
                <a:r>
                  <a:rPr lang="en-US" i="1" dirty="0">
                    <a:solidFill>
                      <a:schemeClr val="accent3"/>
                    </a:solidFill>
                  </a:rPr>
                  <a:t>b</a:t>
                </a:r>
                <a:r>
                  <a:rPr lang="en-US" i="1" dirty="0"/>
                  <a:t> </a:t>
                </a:r>
                <a:r>
                  <a:rPr lang="en-US" dirty="0"/>
                  <a:t>when X and Y are standardized?</a:t>
                </a:r>
              </a:p>
              <a:p>
                <a:pPr lvl="1"/>
                <a:r>
                  <a:rPr lang="en-US" i="1" dirty="0"/>
                  <a:t>b</a:t>
                </a:r>
                <a:r>
                  <a:rPr lang="en-US" dirty="0"/>
                  <a:t> = </a:t>
                </a:r>
                <a:r>
                  <a:rPr lang="en-US" i="1" dirty="0"/>
                  <a:t>r</a:t>
                </a:r>
                <a:r>
                  <a:rPr lang="en-US" dirty="0"/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FB102B-6D3D-B183-DE44-7758081BEC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8136" y="2447778"/>
                <a:ext cx="4934337" cy="3838722"/>
              </a:xfrm>
              <a:blipFill>
                <a:blip r:embed="rId3"/>
                <a:stretch>
                  <a:fillRect l="-1026" r="-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BC9481CD-2701-8C57-CCA7-4F8F309186D2}"/>
              </a:ext>
            </a:extLst>
          </p:cNvPr>
          <p:cNvGrpSpPr/>
          <p:nvPr/>
        </p:nvGrpSpPr>
        <p:grpSpPr>
          <a:xfrm>
            <a:off x="6169528" y="2711223"/>
            <a:ext cx="5791200" cy="3311832"/>
            <a:chOff x="6169528" y="2711223"/>
            <a:chExt cx="5791200" cy="3311832"/>
          </a:xfrm>
        </p:grpSpPr>
        <p:pic>
          <p:nvPicPr>
            <p:cNvPr id="6" name="Picture 5" descr="A graph with a red line&#10;&#10;Description automatically generated">
              <a:extLst>
                <a:ext uri="{FF2B5EF4-FFF2-40B4-BE49-F238E27FC236}">
                  <a16:creationId xmlns:a16="http://schemas.microsoft.com/office/drawing/2014/main" id="{6F8616AC-C430-4BA6-BEA1-40D91CF0B4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696"/>
            <a:stretch/>
          </p:blipFill>
          <p:spPr>
            <a:xfrm>
              <a:off x="6169528" y="2711223"/>
              <a:ext cx="5791200" cy="3311832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6996E84-CAA3-A68C-8AB1-5E002CD00DD5}"/>
                </a:ext>
              </a:extLst>
            </p:cNvPr>
            <p:cNvCxnSpPr>
              <a:cxnSpLocks/>
            </p:cNvCxnSpPr>
            <p:nvPr/>
          </p:nvCxnSpPr>
          <p:spPr>
            <a:xfrm>
              <a:off x="6853084" y="4178711"/>
              <a:ext cx="4994787" cy="0"/>
            </a:xfrm>
            <a:prstGeom prst="line">
              <a:avLst/>
            </a:prstGeom>
            <a:ln w="28575">
              <a:solidFill>
                <a:srgbClr val="FFE70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7214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6D170-E654-A0AA-0E29-19160F6FB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5D0AE-DDF2-1462-D961-577E6AF95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of best fit &amp; means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04A71C-16DA-744B-531A-D5D646ABB3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88136" y="2447778"/>
                <a:ext cx="4801387" cy="409067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:r>
                  <a:rPr lang="en-US" dirty="0"/>
                  <a:t>rearranging the intercept equation: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 line of best fit passes through means of X and 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04A71C-16DA-744B-531A-D5D646ABB3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8136" y="2447778"/>
                <a:ext cx="4801387" cy="4090674"/>
              </a:xfrm>
              <a:blipFill>
                <a:blip r:embed="rId3"/>
                <a:stretch>
                  <a:fillRect l="-1055" r="-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graph with a red line&#10;&#10;Description automatically generated">
            <a:extLst>
              <a:ext uri="{FF2B5EF4-FFF2-40B4-BE49-F238E27FC236}">
                <a16:creationId xmlns:a16="http://schemas.microsoft.com/office/drawing/2014/main" id="{7681EED3-481A-35AE-9D14-1375CDF04D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96"/>
          <a:stretch/>
        </p:blipFill>
        <p:spPr>
          <a:xfrm>
            <a:off x="6169528" y="2711223"/>
            <a:ext cx="5791200" cy="33118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BC0149-F255-D5C9-7373-C23299CEC15A}"/>
              </a:ext>
            </a:extLst>
          </p:cNvPr>
          <p:cNvSpPr txBox="1"/>
          <p:nvPr/>
        </p:nvSpPr>
        <p:spPr>
          <a:xfrm>
            <a:off x="7649497" y="2314699"/>
            <a:ext cx="2723535" cy="397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dirty="0"/>
              <a:t>Y = </a:t>
            </a:r>
            <a:r>
              <a:rPr lang="en-US" dirty="0" err="1">
                <a:solidFill>
                  <a:schemeClr val="accent3"/>
                </a:solidFill>
              </a:rPr>
              <a:t>b</a:t>
            </a:r>
            <a:r>
              <a:rPr lang="en-US" dirty="0" err="1"/>
              <a:t>X</a:t>
            </a:r>
            <a:r>
              <a:rPr lang="en-US" dirty="0"/>
              <a:t> + </a:t>
            </a:r>
            <a:r>
              <a:rPr lang="en-US" dirty="0">
                <a:solidFill>
                  <a:srgbClr val="0070C0"/>
                </a:solidFill>
              </a:rPr>
              <a:t>a</a:t>
            </a:r>
            <a:r>
              <a:rPr lang="en-US" dirty="0"/>
              <a:t> + </a:t>
            </a:r>
            <a:r>
              <a:rPr lang="en-US" dirty="0">
                <a:solidFill>
                  <a:srgbClr val="FF0000"/>
                </a:solidFill>
              </a:rPr>
              <a:t>error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CDF01AF-F226-06CD-29FC-CEA8C0B55B33}"/>
              </a:ext>
            </a:extLst>
          </p:cNvPr>
          <p:cNvCxnSpPr/>
          <p:nvPr/>
        </p:nvCxnSpPr>
        <p:spPr>
          <a:xfrm flipV="1">
            <a:off x="9362114" y="4244829"/>
            <a:ext cx="0" cy="1291905"/>
          </a:xfrm>
          <a:prstGeom prst="line">
            <a:avLst/>
          </a:prstGeom>
          <a:ln w="381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3E9BF38-9193-44E9-22D4-6E51D1DBCF2E}"/>
              </a:ext>
            </a:extLst>
          </p:cNvPr>
          <p:cNvCxnSpPr>
            <a:cxnSpLocks/>
          </p:cNvCxnSpPr>
          <p:nvPr/>
        </p:nvCxnSpPr>
        <p:spPr>
          <a:xfrm>
            <a:off x="6795083" y="4244829"/>
            <a:ext cx="2567031" cy="0"/>
          </a:xfrm>
          <a:prstGeom prst="line">
            <a:avLst/>
          </a:prstGeom>
          <a:ln w="381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B1230BB-9DEE-4528-6D4D-050F1DEDF656}"/>
              </a:ext>
            </a:extLst>
          </p:cNvPr>
          <p:cNvSpPr/>
          <p:nvPr/>
        </p:nvSpPr>
        <p:spPr>
          <a:xfrm>
            <a:off x="9253057" y="4146142"/>
            <a:ext cx="218114" cy="2265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29D45CF-CD4F-9861-3236-9E6E851140E0}"/>
                  </a:ext>
                </a:extLst>
              </p:cNvPr>
              <p:cNvSpPr txBox="1"/>
              <p:nvPr/>
            </p:nvSpPr>
            <p:spPr>
              <a:xfrm>
                <a:off x="6795082" y="3868132"/>
                <a:ext cx="448811" cy="391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B5CB77A-0B77-7DC0-6577-B9FB04625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082" y="3868132"/>
                <a:ext cx="448811" cy="391261"/>
              </a:xfrm>
              <a:prstGeom prst="rect">
                <a:avLst/>
              </a:prstGeom>
              <a:blipFill>
                <a:blip r:embed="rId5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A700CE1-E699-9805-FE7D-3B5F56DBF0AB}"/>
                  </a:ext>
                </a:extLst>
              </p:cNvPr>
              <p:cNvSpPr txBox="1"/>
              <p:nvPr/>
            </p:nvSpPr>
            <p:spPr>
              <a:xfrm>
                <a:off x="9362114" y="5198690"/>
                <a:ext cx="4488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D081C4C-353A-B3EA-144E-F76C3197C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2114" y="5198690"/>
                <a:ext cx="44881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305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14" grpId="0" animBg="1"/>
      <p:bldP spid="17" grpId="0"/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4BF-4BF9-42D9-90FE-AAC2E283F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3E16D-AC83-4187-0824-25707DEB6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more on correlation / regression! </a:t>
            </a:r>
          </a:p>
        </p:txBody>
      </p:sp>
      <p:pic>
        <p:nvPicPr>
          <p:cNvPr id="6" name="Picture 5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E6F1DD1D-3BD0-5B8D-5C09-C4AB18DF6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772" y="2151239"/>
            <a:ext cx="5168900" cy="3797300"/>
          </a:xfrm>
          <a:prstGeom prst="rect">
            <a:avLst/>
          </a:prstGeom>
        </p:spPr>
      </p:pic>
      <p:pic>
        <p:nvPicPr>
          <p:cNvPr id="8" name="Picture 7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21BBEFA7-1CB1-DE5C-202F-45437656F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136" y="2933817"/>
            <a:ext cx="4285375" cy="111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437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6D9BA-2A39-5EF2-B7BF-F8867AFA9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E0F2D-8785-653B-85EB-77E6EFCF3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447778"/>
            <a:ext cx="4285375" cy="3838722"/>
          </a:xfrm>
        </p:spPr>
        <p:txBody>
          <a:bodyPr/>
          <a:lstStyle/>
          <a:p>
            <a:r>
              <a:rPr lang="en-US" dirty="0"/>
              <a:t>no office hours today</a:t>
            </a:r>
          </a:p>
          <a:p>
            <a:r>
              <a:rPr lang="en-US" dirty="0"/>
              <a:t>late submission policy changed</a:t>
            </a:r>
          </a:p>
          <a:p>
            <a:r>
              <a:rPr lang="en-US" dirty="0"/>
              <a:t>submit in the right places and leave a comment about flex days if you plan to use one</a:t>
            </a:r>
          </a:p>
          <a:p>
            <a:r>
              <a:rPr lang="en-US" dirty="0"/>
              <a:t>LAs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6CAC842-74F1-9111-0613-D2159F7CC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892" y="1737359"/>
            <a:ext cx="6185749" cy="448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7129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35D65-CA37-035C-5E35-C9BED5840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optional </a:t>
            </a:r>
            <a:r>
              <a:rPr lang="en-US" dirty="0"/>
              <a:t>: understanding lines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4458B1-FD71-3A52-8265-27493A936E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88136" y="2447778"/>
                <a:ext cx="4909992" cy="3838722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Y = </a:t>
                </a:r>
                <a:r>
                  <a:rPr lang="en-US" dirty="0" err="1">
                    <a:solidFill>
                      <a:schemeClr val="accent3"/>
                    </a:solidFill>
                  </a:rPr>
                  <a:t>b</a:t>
                </a:r>
                <a:r>
                  <a:rPr lang="en-US" dirty="0" err="1"/>
                  <a:t>X</a:t>
                </a:r>
                <a:r>
                  <a:rPr lang="en-US" dirty="0"/>
                  <a:t> + </a:t>
                </a:r>
                <a:r>
                  <a:rPr lang="en-US" dirty="0">
                    <a:solidFill>
                      <a:srgbClr val="0070C0"/>
                    </a:solidFill>
                  </a:rPr>
                  <a:t>a</a:t>
                </a:r>
                <a:r>
                  <a:rPr lang="en-US" dirty="0"/>
                  <a:t> + </a:t>
                </a:r>
                <a:r>
                  <a:rPr lang="en-US" dirty="0">
                    <a:solidFill>
                      <a:srgbClr val="FF0000"/>
                    </a:solidFill>
                  </a:rPr>
                  <a:t>error</a:t>
                </a:r>
              </a:p>
              <a:p>
                <a:r>
                  <a:rPr lang="en-US" dirty="0"/>
                  <a:t>only two points are needed to define a line</a:t>
                </a:r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chemeClr val="accent3"/>
                    </a:solidFill>
                  </a:rPr>
                  <a:t>slope (b)</a:t>
                </a:r>
                <a:r>
                  <a:rPr lang="en-US" dirty="0"/>
                  <a:t> is the “rise” (y) over the “run” (x) for a given pair of points</a:t>
                </a:r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0070C0"/>
                    </a:solidFill>
                  </a:rPr>
                  <a:t>intercept (a) </a:t>
                </a:r>
                <a:r>
                  <a:rPr lang="en-US" dirty="0"/>
                  <a:t>is where the line cuts off the Y axis (i.e., when x = 0)</a:t>
                </a:r>
              </a:p>
              <a:p>
                <a:r>
                  <a:rPr lang="en-US" dirty="0"/>
                  <a:t>example: </a:t>
                </a:r>
              </a:p>
              <a:p>
                <a:pPr lvl="1"/>
                <a:r>
                  <a:rPr lang="en-US" dirty="0"/>
                  <a:t>points = (0,2) and (4, 4)</a:t>
                </a:r>
              </a:p>
              <a:p>
                <a:pPr lvl="1"/>
                <a:r>
                  <a:rPr lang="en-US" dirty="0"/>
                  <a:t>b (slope)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𝑟𝑖𝑠𝑒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𝑟𝑢𝑛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4−2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4−0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(intercept) = 2</a:t>
                </a:r>
              </a:p>
              <a:p>
                <a:pPr lvl="1"/>
                <a:r>
                  <a:rPr lang="en-US" dirty="0"/>
                  <a:t>equation: 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X + 2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4458B1-FD71-3A52-8265-27493A936E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8136" y="2447778"/>
                <a:ext cx="4909992" cy="3838722"/>
              </a:xfrm>
              <a:blipFill>
                <a:blip r:embed="rId3"/>
                <a:stretch>
                  <a:fillRect l="-515" t="-330" b="-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graphing a line on a graph paper&#10;&#10;Description automatically generated">
            <a:extLst>
              <a:ext uri="{FF2B5EF4-FFF2-40B4-BE49-F238E27FC236}">
                <a16:creationId xmlns:a16="http://schemas.microsoft.com/office/drawing/2014/main" id="{1E326FFD-08C0-773B-84A4-1C75077DD0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545" y="2447778"/>
            <a:ext cx="4132858" cy="38387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C97D35-999B-E812-CF5A-26BEB568D9A8}"/>
              </a:ext>
            </a:extLst>
          </p:cNvPr>
          <p:cNvSpPr txBox="1"/>
          <p:nvPr/>
        </p:nvSpPr>
        <p:spPr>
          <a:xfrm>
            <a:off x="10904290" y="6596390"/>
            <a:ext cx="12877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100" dirty="0">
                <a:hlinkClick r:id="rId5"/>
              </a:rPr>
              <a:t>interactive demo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179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BC50F-0597-649F-797A-5228E720B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optional</a:t>
            </a:r>
            <a:r>
              <a:rPr lang="en-US" dirty="0"/>
              <a:t>: how are </a:t>
            </a:r>
            <a:r>
              <a:rPr lang="en-US" dirty="0">
                <a:solidFill>
                  <a:schemeClr val="accent3"/>
                </a:solidFill>
              </a:rPr>
              <a:t>b</a:t>
            </a:r>
            <a:r>
              <a:rPr lang="en-US" dirty="0"/>
              <a:t> and </a:t>
            </a:r>
            <a:r>
              <a:rPr lang="en-US" i="1" dirty="0">
                <a:solidFill>
                  <a:srgbClr val="00B0F0"/>
                </a:solidFill>
              </a:rPr>
              <a:t>r</a:t>
            </a:r>
            <a:r>
              <a:rPr lang="en-US" dirty="0"/>
              <a:t> related?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AB2DCF-0917-E368-7507-A76E913DD1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88135" y="2447778"/>
                <a:ext cx="5007865" cy="4242954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−1)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dirty="0">
                          <a:solidFill>
                            <a:schemeClr val="accent3"/>
                          </a:solidFill>
                        </a:rPr>
                        <m:t>b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 baseline="30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i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i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i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AB2DCF-0917-E368-7507-A76E913DD1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8135" y="2447778"/>
                <a:ext cx="5007865" cy="4242954"/>
              </a:xfrm>
              <a:blipFill>
                <a:blip r:embed="rId3"/>
                <a:stretch>
                  <a:fillRect t="-5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graph with a red line&#10;&#10;Description automatically generated">
            <a:extLst>
              <a:ext uri="{FF2B5EF4-FFF2-40B4-BE49-F238E27FC236}">
                <a16:creationId xmlns:a16="http://schemas.microsoft.com/office/drawing/2014/main" id="{4DD825D3-0F8A-4133-BECE-D45BCFA9B3F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96"/>
          <a:stretch/>
        </p:blipFill>
        <p:spPr>
          <a:xfrm>
            <a:off x="6169528" y="2711223"/>
            <a:ext cx="5791200" cy="33118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2A8531-EC43-DF61-6FE2-0CD20C58BB5A}"/>
              </a:ext>
            </a:extLst>
          </p:cNvPr>
          <p:cNvSpPr txBox="1"/>
          <p:nvPr/>
        </p:nvSpPr>
        <p:spPr>
          <a:xfrm>
            <a:off x="7649497" y="2314699"/>
            <a:ext cx="2723535" cy="397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dirty="0"/>
              <a:t>Y = </a:t>
            </a:r>
            <a:r>
              <a:rPr lang="en-US" dirty="0" err="1">
                <a:solidFill>
                  <a:schemeClr val="accent3"/>
                </a:solidFill>
              </a:rPr>
              <a:t>b</a:t>
            </a:r>
            <a:r>
              <a:rPr lang="en-US" dirty="0" err="1"/>
              <a:t>X</a:t>
            </a:r>
            <a:r>
              <a:rPr lang="en-US" dirty="0"/>
              <a:t> + </a:t>
            </a:r>
            <a:r>
              <a:rPr lang="en-US" dirty="0">
                <a:solidFill>
                  <a:srgbClr val="0070C0"/>
                </a:solidFill>
              </a:rPr>
              <a:t>a</a:t>
            </a:r>
            <a:r>
              <a:rPr lang="en-US" dirty="0"/>
              <a:t> + </a:t>
            </a:r>
            <a:r>
              <a:rPr lang="en-US" dirty="0">
                <a:solidFill>
                  <a:srgbClr val="FF0000"/>
                </a:solidFill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108654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B8E24-8E0A-F9A6-1752-A61B90235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optional</a:t>
            </a:r>
            <a:r>
              <a:rPr lang="en-US" dirty="0"/>
              <a:t>: </a:t>
            </a:r>
            <a:r>
              <a:rPr lang="en-US" i="1" dirty="0">
                <a:solidFill>
                  <a:srgbClr val="00B0F0"/>
                </a:solidFill>
              </a:rPr>
              <a:t>r</a:t>
            </a:r>
            <a:r>
              <a:rPr lang="en-US" dirty="0"/>
              <a:t> and covariance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FF16B7-63C8-1D6C-B597-0A11E3213D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𝑑𝑒𝑔𝑟𝑒𝑒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𝑡𝑜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𝑤h𝑖𝑐h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𝑡𝑤𝑜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𝑣𝑎𝑟𝑖𝑎𝑏𝑙𝑒𝑠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𝑣𝑎𝑟𝑦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𝑡𝑜𝑔𝑒𝑡h𝑒𝑟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𝑐𝑜𝑣𝑎𝑟𝑦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𝑑𝑒𝑔𝑟𝑒𝑒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𝑤h𝑖𝑐h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𝑡𝑤𝑜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𝑣𝑎𝑟𝑖𝑎𝑏𝑙𝑒𝑠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𝑣𝑎𝑟𝑦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𝑖𝑛𝑑𝑒𝑝𝑒𝑛𝑑𝑒𝑛𝑡𝑙𝑦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but we calculated the relationship between height (X) and weight (Y) as follows: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nary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type m:val="skw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d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𝑐𝑜𝑣𝑎𝑟𝑖𝑎𝑛𝑐𝑒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𝑖𝑛𝑑𝑒𝑝𝑒𝑛𝑑𝑒𝑛𝑡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𝑣𝑎𝑟𝑖𝑎𝑛𝑐𝑒</m:t>
                        </m:r>
                      </m:den>
                    </m:f>
                  </m:oMath>
                </a14:m>
                <a:r>
                  <a:rPr lang="en-US" dirty="0"/>
                  <a:t>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FF16B7-63C8-1D6C-B597-0A11E3213D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83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B8E24-8E0A-F9A6-1752-A61B90235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optional</a:t>
            </a:r>
            <a:r>
              <a:rPr lang="en-US" dirty="0"/>
              <a:t>: </a:t>
            </a:r>
            <a:r>
              <a:rPr lang="en-US" i="1" dirty="0">
                <a:solidFill>
                  <a:srgbClr val="00B0F0"/>
                </a:solidFill>
              </a:rPr>
              <a:t>r</a:t>
            </a:r>
            <a:r>
              <a:rPr lang="en-US" i="1" dirty="0"/>
              <a:t>’</a:t>
            </a:r>
            <a:r>
              <a:rPr lang="en-US" dirty="0"/>
              <a:t>s alternative formulas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FF16B7-63C8-1D6C-B597-0A11E3213D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more generally, </a:t>
                </a:r>
                <a:r>
                  <a:rPr lang="en-US" dirty="0">
                    <a:solidFill>
                      <a:schemeClr val="accent6"/>
                    </a:solidFill>
                  </a:rPr>
                  <a:t>you don’t need to standardize or z-score </a:t>
                </a:r>
                <a:r>
                  <a:rPr lang="en-US" dirty="0"/>
                  <a:t>the two variables to find the correlation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𝑝𝑜𝑝𝑢𝑙𝑎𝑡𝑖𝑜𝑛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  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𝑠𝑎𝑚𝑝𝑙𝑒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alternative formulas</a:t>
                </a:r>
              </a:p>
              <a:p>
                <a:pPr lvl="1"/>
                <a:r>
                  <a:rPr lang="en-US" dirty="0"/>
                  <a:t>SS = sum of squared errors </a:t>
                </a:r>
              </a:p>
              <a:p>
                <a:pPr lvl="1"/>
                <a:r>
                  <a:rPr lang="en-US" dirty="0"/>
                  <a:t>SP = sum of product of deviation scores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𝑋𝑌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nary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FF16B7-63C8-1D6C-B597-0A11E3213D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56" b="-1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EDACD-EBFA-53D3-FF59-B5AF33599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optional</a:t>
            </a:r>
            <a:r>
              <a:rPr lang="en-US" dirty="0"/>
              <a:t>: (15) ways to understand </a:t>
            </a:r>
            <a:r>
              <a:rPr lang="en-US" i="1" dirty="0">
                <a:solidFill>
                  <a:srgbClr val="00B0F0"/>
                </a:solidFill>
              </a:rPr>
              <a:t>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6B532-49E7-1A9B-DAA3-420535698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https://www.stat.berkeley.edu/~rabbee/correlation.pdf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stats exchange post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617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648F4-1D0F-C9D2-A150-09686260E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logistics: </a:t>
            </a:r>
            <a:r>
              <a:rPr lang="en-US" dirty="0">
                <a:solidFill>
                  <a:srgbClr val="00B0F0"/>
                </a:solidFill>
              </a:rPr>
              <a:t>problem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EAEDF-9B98-3CD5-CFB5-9903961BB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set #2</a:t>
            </a:r>
          </a:p>
          <a:p>
            <a:pPr lvl="1"/>
            <a:r>
              <a:rPr lang="en-US" dirty="0"/>
              <a:t>proportions/probabilities range from 0 to 1, percentages range from 1 to 100</a:t>
            </a:r>
          </a:p>
          <a:p>
            <a:pPr lvl="1"/>
            <a:r>
              <a:rPr lang="en-US" dirty="0"/>
              <a:t>be careful about whether your analysis is on a </a:t>
            </a:r>
            <a:r>
              <a:rPr lang="en-US" dirty="0">
                <a:solidFill>
                  <a:schemeClr val="accent4"/>
                </a:solidFill>
              </a:rPr>
              <a:t>sample</a:t>
            </a:r>
            <a:r>
              <a:rPr lang="en-US" dirty="0"/>
              <a:t> or a </a:t>
            </a:r>
            <a:r>
              <a:rPr lang="en-US" dirty="0">
                <a:solidFill>
                  <a:schemeClr val="accent6"/>
                </a:solidFill>
              </a:rPr>
              <a:t>population</a:t>
            </a:r>
          </a:p>
          <a:p>
            <a:pPr lvl="1"/>
            <a:r>
              <a:rPr lang="en-US" dirty="0"/>
              <a:t>when only a few scores are presented/analyzed, their deviations may not sum to 0! </a:t>
            </a:r>
          </a:p>
          <a:p>
            <a:r>
              <a:rPr lang="en-US" dirty="0"/>
              <a:t>problem set #1 revisions</a:t>
            </a:r>
          </a:p>
          <a:p>
            <a:pPr lvl="1"/>
            <a:r>
              <a:rPr lang="en-US" dirty="0"/>
              <a:t>please reason through the mistakes you made on the first attempt</a:t>
            </a:r>
          </a:p>
          <a:p>
            <a:pPr lvl="1"/>
            <a:r>
              <a:rPr lang="en-US" dirty="0"/>
              <a:t>simply copying from answer key OR reporting correct answers is not sufficient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29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05426-D997-A136-ED45-E8350ADE1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2235210"/>
            <a:ext cx="3807714" cy="3352789"/>
          </a:xfrm>
        </p:spPr>
        <p:txBody>
          <a:bodyPr anchor="t">
            <a:normAutofit/>
          </a:bodyPr>
          <a:lstStyle/>
          <a:p>
            <a:r>
              <a:rPr lang="en-US" sz="4000"/>
              <a:t>today’s 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9E1710-606A-16FB-8B46-C33DD30A09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5568303"/>
              </p:ext>
            </p:extLst>
          </p:nvPr>
        </p:nvGraphicFramePr>
        <p:xfrm>
          <a:off x="5524500" y="571500"/>
          <a:ext cx="6096000" cy="5714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5136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A57BF23-4881-4B5F-B5FF-B831F33120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E3F8B65-44C5-4D0C-AFDE-16AFAF9776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2422D9D-F690-4FE8-800D-9C7ED09DA6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C75C900-E584-4B05-B2E8-A4A04A873C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F0AAD69-0E69-4C1D-BFA2-138320C3C8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DE1F274-DBBC-4081-85DA-142D967449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641F8-29B1-C987-18CB-D9AAD7806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data</a:t>
            </a:r>
            <a:r>
              <a:rPr lang="en-US" dirty="0"/>
              <a:t> = </a:t>
            </a:r>
            <a:r>
              <a:rPr lang="en-US" dirty="0">
                <a:solidFill>
                  <a:schemeClr val="accent4"/>
                </a:solidFill>
              </a:rPr>
              <a:t>model</a:t>
            </a:r>
            <a:r>
              <a:rPr lang="en-US" dirty="0"/>
              <a:t> + </a:t>
            </a:r>
            <a:r>
              <a:rPr lang="en-US" dirty="0">
                <a:solidFill>
                  <a:srgbClr val="FF0000"/>
                </a:solidFill>
              </a:rPr>
              <a:t>error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F8BAB-C333-083D-FB71-9318617AD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447778"/>
            <a:ext cx="5323815" cy="3838722"/>
          </a:xfrm>
        </p:spPr>
        <p:txBody>
          <a:bodyPr/>
          <a:lstStyle/>
          <a:p>
            <a:r>
              <a:rPr lang="en-US" dirty="0"/>
              <a:t>simple but extremely powerful idea</a:t>
            </a:r>
          </a:p>
          <a:p>
            <a:r>
              <a:rPr lang="en-US" dirty="0"/>
              <a:t>the types of “models” we have considered so far have been very simple and only based on a single variable</a:t>
            </a:r>
          </a:p>
          <a:p>
            <a:pPr lvl="1"/>
            <a:r>
              <a:rPr lang="en-US" dirty="0"/>
              <a:t>mean / median / mode</a:t>
            </a:r>
          </a:p>
          <a:p>
            <a:pPr lvl="1"/>
            <a:r>
              <a:rPr lang="en-US" dirty="0"/>
              <a:t>simply describe the data or variable based on its own characteristics</a:t>
            </a:r>
          </a:p>
          <a:p>
            <a:r>
              <a:rPr lang="en-US" dirty="0"/>
              <a:t>often, we are interested in the </a:t>
            </a:r>
            <a:r>
              <a:rPr lang="en-US" dirty="0">
                <a:solidFill>
                  <a:srgbClr val="0070C0"/>
                </a:solidFill>
              </a:rPr>
              <a:t>relationships</a:t>
            </a:r>
            <a:r>
              <a:rPr lang="en-US" dirty="0"/>
              <a:t> between two or more variables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7F60459-248C-263B-2D29-4D2B7901CA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9939409"/>
              </p:ext>
            </p:extLst>
          </p:nvPr>
        </p:nvGraphicFramePr>
        <p:xfrm>
          <a:off x="6512186" y="2384473"/>
          <a:ext cx="5323815" cy="4025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4022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C264F71-5B48-B846-97A5-E44442AB54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8EF9303-D0B4-FE4B-834E-E362E4D6CF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8F83EDE-7BBB-8342-A5A9-ACE7E1F450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09476A4-1238-8745-B04F-15BD05929B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EB5B0ED-7EC0-674D-9102-D4609262FA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1FBCF86-50E6-F141-85B8-E706C06630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EB7FFD-0D56-0F41-918B-C232FEBF51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4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57AEA-75D0-DC26-8A63-383CBF6B1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</a:t>
            </a:r>
            <a:r>
              <a:rPr lang="en-US" dirty="0">
                <a:solidFill>
                  <a:srgbClr val="0070C0"/>
                </a:solidFill>
              </a:rPr>
              <a:t>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95FE9-9CEC-E539-AAA3-F2BB6CBCC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5" y="2447778"/>
            <a:ext cx="6327425" cy="3838722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statistical approach </a:t>
            </a:r>
            <a:r>
              <a:rPr lang="en-US" dirty="0"/>
              <a:t>typically then becomes:</a:t>
            </a:r>
          </a:p>
          <a:p>
            <a:pPr lvl="1"/>
            <a:r>
              <a:rPr lang="en-US" dirty="0"/>
              <a:t>data (variable 1) = model (variables 2, 3, etc.) + error</a:t>
            </a:r>
          </a:p>
          <a:p>
            <a:r>
              <a:rPr lang="en-US" dirty="0"/>
              <a:t>research question: how well can a set of variables (IVs) explain the variation in a key variable (DV)?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070D658-F1CA-4000-8A2E-04F28D51F2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124088"/>
              </p:ext>
            </p:extLst>
          </p:nvPr>
        </p:nvGraphicFramePr>
        <p:xfrm>
          <a:off x="7861737" y="1954924"/>
          <a:ext cx="3780221" cy="3605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42331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D64EC-B260-7D87-9734-23E5C3F25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9BB002-1DF4-994D-3F7C-6724C73881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88136" y="2447778"/>
                <a:ext cx="5964305" cy="3838722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research question(s): what causes weights to vary? </a:t>
                </a:r>
              </a:p>
              <a:p>
                <a:r>
                  <a:rPr lang="en-US" dirty="0"/>
                  <a:t>a </a:t>
                </a:r>
                <a:r>
                  <a:rPr lang="en-US" dirty="0">
                    <a:hlinkClick r:id="rId3"/>
                  </a:rPr>
                  <a:t>dataset</a:t>
                </a:r>
                <a:r>
                  <a:rPr lang="en-US" dirty="0"/>
                  <a:t> of heights and weights for American women aged 30–39</a:t>
                </a:r>
              </a:p>
              <a:p>
                <a:pPr lvl="1"/>
                <a:r>
                  <a:rPr lang="en-US" dirty="0"/>
                  <a:t>weight could vary independently of height</a:t>
                </a:r>
              </a:p>
              <a:p>
                <a:pPr lvl="1"/>
                <a:r>
                  <a:rPr lang="en-US" dirty="0"/>
                  <a:t>weight could vary with height</a:t>
                </a:r>
              </a:p>
              <a:p>
                <a:r>
                  <a:rPr lang="en-US" dirty="0"/>
                  <a:t>we could formulate a </a:t>
                </a:r>
                <a:r>
                  <a:rPr lang="en-US" dirty="0">
                    <a:solidFill>
                      <a:srgbClr val="00B0F0"/>
                    </a:solidFill>
                  </a:rPr>
                  <a:t>preliminary</a:t>
                </a:r>
                <a:r>
                  <a:rPr lang="en-US" dirty="0"/>
                  <a:t> model </a:t>
                </a:r>
              </a:p>
              <a:p>
                <a:pPr marL="274320" lvl="1" indent="0">
                  <a:buNone/>
                </a:pPr>
                <a:r>
                  <a:rPr lang="en-US" dirty="0"/>
                  <a:t>	weight = </a:t>
                </a:r>
                <a:r>
                  <a:rPr lang="en-US" dirty="0">
                    <a:solidFill>
                      <a:schemeClr val="accent3"/>
                    </a:solidFill>
                  </a:rPr>
                  <a:t>b</a:t>
                </a:r>
                <a:r>
                  <a:rPr lang="en-US" dirty="0"/>
                  <a:t>(height) + error</a:t>
                </a:r>
              </a:p>
              <a:p>
                <a:pPr marL="274320" lvl="1" indent="0">
                  <a:buNone/>
                </a:pPr>
                <a:r>
                  <a:rPr lang="en-US" dirty="0"/>
                  <a:t>	Y (weight) = </a:t>
                </a:r>
                <a:r>
                  <a:rPr lang="en-US" dirty="0">
                    <a:solidFill>
                      <a:schemeClr val="accent3"/>
                    </a:solidFill>
                  </a:rPr>
                  <a:t>b</a:t>
                </a:r>
                <a:r>
                  <a:rPr lang="en-US" dirty="0"/>
                  <a:t> (X) + error </a:t>
                </a:r>
              </a:p>
              <a:p>
                <a:pPr marL="274320" lvl="1" indent="0">
                  <a:buNone/>
                </a:pPr>
                <a:r>
                  <a:rPr lang="en-US" dirty="0"/>
                  <a:t>	Y (weight) 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(X) + error</a:t>
                </a:r>
              </a:p>
              <a:p>
                <a:r>
                  <a:rPr lang="en-US" i="1" dirty="0">
                    <a:solidFill>
                      <a:schemeClr val="accent6"/>
                    </a:solidFill>
                  </a:rPr>
                  <a:t>notation</a:t>
                </a:r>
                <a:r>
                  <a:rPr lang="en-US" dirty="0"/>
                  <a:t>: </a:t>
                </a:r>
              </a:p>
              <a:p>
                <a:pPr lvl="1"/>
                <a:r>
                  <a:rPr lang="en-US" dirty="0"/>
                  <a:t>dependent variables are denoted by Y</a:t>
                </a:r>
              </a:p>
              <a:p>
                <a:pPr lvl="1"/>
                <a:r>
                  <a:rPr lang="en-US" dirty="0"/>
                  <a:t>independent variables are denoted by X</a:t>
                </a:r>
              </a:p>
              <a:p>
                <a:pPr lvl="1"/>
                <a:r>
                  <a:rPr lang="en-US" dirty="0"/>
                  <a:t>model predictions are denoted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pPr marL="274320" lvl="1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9BB002-1DF4-994D-3F7C-6724C73881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8136" y="2447778"/>
                <a:ext cx="5964305" cy="3838722"/>
              </a:xfrm>
              <a:blipFill>
                <a:blip r:embed="rId4"/>
                <a:stretch>
                  <a:fillRect l="-212" b="-3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table of numbers with numbers on it&#10;&#10;Description automatically generated">
            <a:extLst>
              <a:ext uri="{FF2B5EF4-FFF2-40B4-BE49-F238E27FC236}">
                <a16:creationId xmlns:a16="http://schemas.microsoft.com/office/drawing/2014/main" id="{E4B1ED5E-62B7-C6F7-4439-CD8D48E10B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6739" y="168228"/>
            <a:ext cx="2784161" cy="34624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CB253A-7C2E-64A3-403C-E5E6865FD5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1121" y="3826042"/>
            <a:ext cx="4766673" cy="274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64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448B2-8D82-5471-2601-58843B462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6993980" cy="1294228"/>
          </a:xfrm>
        </p:spPr>
        <p:txBody>
          <a:bodyPr>
            <a:normAutofit/>
          </a:bodyPr>
          <a:lstStyle/>
          <a:p>
            <a:r>
              <a:rPr lang="en-US" dirty="0"/>
              <a:t>covariance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E71A8F-CB3F-43BE-57EE-F59CF8C568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88137" y="2447778"/>
                <a:ext cx="5558469" cy="3838722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weight and height are on </a:t>
                </a:r>
                <a:r>
                  <a:rPr lang="en-US" dirty="0">
                    <a:solidFill>
                      <a:schemeClr val="accent1"/>
                    </a:solidFill>
                  </a:rPr>
                  <a:t>very different scales</a:t>
                </a:r>
              </a:p>
              <a:p>
                <a:r>
                  <a:rPr lang="en-US" dirty="0"/>
                  <a:t>how can we bring them to the same scale? </a:t>
                </a:r>
                <a:r>
                  <a:rPr lang="en-US" dirty="0">
                    <a:solidFill>
                      <a:schemeClr val="accent6"/>
                    </a:solidFill>
                  </a:rPr>
                  <a:t>z-scores</a:t>
                </a:r>
                <a:r>
                  <a:rPr lang="en-US" dirty="0"/>
                  <a:t>!</a:t>
                </a:r>
              </a:p>
              <a:p>
                <a:pPr lvl="1"/>
                <a:r>
                  <a:rPr lang="en-US" dirty="0"/>
                  <a:t>mean (</a:t>
                </a:r>
                <a:r>
                  <a:rPr lang="en-US" dirty="0" err="1"/>
                  <a:t>z</a:t>
                </a:r>
                <a:r>
                  <a:rPr lang="en-US" baseline="-25000" dirty="0" err="1"/>
                  <a:t>height</a:t>
                </a:r>
                <a:r>
                  <a:rPr lang="en-US" dirty="0"/>
                  <a:t>) = mean (</a:t>
                </a:r>
                <a:r>
                  <a:rPr lang="en-US" dirty="0" err="1"/>
                  <a:t>z</a:t>
                </a:r>
                <a:r>
                  <a:rPr lang="en-US" baseline="-25000" dirty="0" err="1"/>
                  <a:t>weight</a:t>
                </a:r>
                <a:r>
                  <a:rPr lang="en-US" dirty="0"/>
                  <a:t>) = 0</a:t>
                </a:r>
              </a:p>
              <a:p>
                <a:pPr lvl="1"/>
                <a:r>
                  <a:rPr lang="en-US" dirty="0"/>
                  <a:t>𝜎 (</a:t>
                </a:r>
                <a:r>
                  <a:rPr lang="en-US" dirty="0" err="1"/>
                  <a:t>z</a:t>
                </a:r>
                <a:r>
                  <a:rPr lang="en-US" baseline="-25000" dirty="0" err="1"/>
                  <a:t>height</a:t>
                </a:r>
                <a:r>
                  <a:rPr lang="en-US" dirty="0"/>
                  <a:t>) = 𝜎 (</a:t>
                </a:r>
                <a:r>
                  <a:rPr lang="en-US" dirty="0" err="1"/>
                  <a:t>z</a:t>
                </a:r>
                <a:r>
                  <a:rPr lang="en-US" baseline="-25000" dirty="0" err="1"/>
                  <a:t>weight</a:t>
                </a:r>
                <a:r>
                  <a:rPr lang="en-US" dirty="0"/>
                  <a:t>) = 1 </a:t>
                </a:r>
              </a:p>
              <a:p>
                <a:r>
                  <a:rPr lang="en-US" dirty="0"/>
                  <a:t>once we have them on the same scale (their variances are the same), we can look at how weight and height </a:t>
                </a:r>
                <a:r>
                  <a:rPr lang="en-US" i="1" dirty="0">
                    <a:solidFill>
                      <a:schemeClr val="accent5"/>
                    </a:solidFill>
                  </a:rPr>
                  <a:t>co-vary</a:t>
                </a:r>
              </a:p>
              <a:p>
                <a:pPr lvl="1"/>
                <a:r>
                  <a:rPr lang="en-US" dirty="0"/>
                  <a:t>we multiply the z-scores together: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average them together to get an “average” estimate of covariance: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E71A8F-CB3F-43BE-57EE-F59CF8C568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8137" y="2447778"/>
                <a:ext cx="5558469" cy="3838722"/>
              </a:xfrm>
              <a:blipFill>
                <a:blip r:embed="rId3"/>
                <a:stretch>
                  <a:fillRect l="-456" r="-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table of numbers and a person&#10;&#10;Description automatically generated">
            <a:extLst>
              <a:ext uri="{FF2B5EF4-FFF2-40B4-BE49-F238E27FC236}">
                <a16:creationId xmlns:a16="http://schemas.microsoft.com/office/drawing/2014/main" id="{AA9E58F9-899A-D7B1-5433-9F42E70F0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1574" y="2663198"/>
            <a:ext cx="2807825" cy="3131094"/>
          </a:xfrm>
          <a:prstGeom prst="rect">
            <a:avLst/>
          </a:prstGeom>
        </p:spPr>
      </p:pic>
      <p:pic>
        <p:nvPicPr>
          <p:cNvPr id="8" name="Picture 7" descr="A screenshot of a calculator&#10;&#10;Description automatically generated">
            <a:extLst>
              <a:ext uri="{FF2B5EF4-FFF2-40B4-BE49-F238E27FC236}">
                <a16:creationId xmlns:a16="http://schemas.microsoft.com/office/drawing/2014/main" id="{0D5115C3-0754-A6F3-AC83-87DF8320AD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0626" y="2663198"/>
            <a:ext cx="1869257" cy="31370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AEDD37-95C3-CF89-084B-99D519647E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4967" y="284562"/>
            <a:ext cx="3668865" cy="211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30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BjornVTI">
  <a:themeElements>
    <a:clrScheme name="AnalogousFromLightSeedRightStep">
      <a:dk1>
        <a:srgbClr val="000000"/>
      </a:dk1>
      <a:lt1>
        <a:srgbClr val="FFFFFF"/>
      </a:lt1>
      <a:dk2>
        <a:srgbClr val="36371F"/>
      </a:dk2>
      <a:lt2>
        <a:srgbClr val="E2E4E8"/>
      </a:lt2>
      <a:accent1>
        <a:srgbClr val="BE9B5A"/>
      </a:accent1>
      <a:accent2>
        <a:srgbClr val="A2A753"/>
      </a:accent2>
      <a:accent3>
        <a:srgbClr val="8BAC68"/>
      </a:accent3>
      <a:accent4>
        <a:srgbClr val="62B359"/>
      </a:accent4>
      <a:accent5>
        <a:srgbClr val="62B37B"/>
      </a:accent5>
      <a:accent6>
        <a:srgbClr val="57B098"/>
      </a:accent6>
      <a:hlink>
        <a:srgbClr val="6982AE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3681</TotalTime>
  <Words>1679</Words>
  <Application>Microsoft Macintosh PowerPoint</Application>
  <PresentationFormat>Widescreen</PresentationFormat>
  <Paragraphs>232</Paragraphs>
  <Slides>34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Cambria Math</vt:lpstr>
      <vt:lpstr>Neue Haas Grotesk Text Pro</vt:lpstr>
      <vt:lpstr>BjornVTI</vt:lpstr>
      <vt:lpstr>Data analysis</vt:lpstr>
      <vt:lpstr>schedule</vt:lpstr>
      <vt:lpstr>logistics</vt:lpstr>
      <vt:lpstr>logistics: problem sets</vt:lpstr>
      <vt:lpstr>today’s agenda</vt:lpstr>
      <vt:lpstr>data = model + error</vt:lpstr>
      <vt:lpstr>modeling relationships</vt:lpstr>
      <vt:lpstr>example</vt:lpstr>
      <vt:lpstr>covariance</vt:lpstr>
      <vt:lpstr>Pearson’s r (correlation)</vt:lpstr>
      <vt:lpstr>activity 1</vt:lpstr>
      <vt:lpstr>guessing/estimating correlations</vt:lpstr>
      <vt:lpstr>activity 2</vt:lpstr>
      <vt:lpstr>correlations and outliers</vt:lpstr>
      <vt:lpstr>correlation ≠ causation!</vt:lpstr>
      <vt:lpstr>correlations and range restrictions</vt:lpstr>
      <vt:lpstr>back to our example</vt:lpstr>
      <vt:lpstr>linear regression</vt:lpstr>
      <vt:lpstr>linear regression: finding a and b</vt:lpstr>
      <vt:lpstr>computing errors</vt:lpstr>
      <vt:lpstr>computing errors</vt:lpstr>
      <vt:lpstr>linear regression: finding a and b</vt:lpstr>
      <vt:lpstr>relationship between b and r</vt:lpstr>
      <vt:lpstr>conceptual differences</vt:lpstr>
      <vt:lpstr>relationship between r and z-scores</vt:lpstr>
      <vt:lpstr>W4 activity 1</vt:lpstr>
      <vt:lpstr>special cases</vt:lpstr>
      <vt:lpstr>line of best fit &amp; means</vt:lpstr>
      <vt:lpstr>next time</vt:lpstr>
      <vt:lpstr>optional : understanding lines</vt:lpstr>
      <vt:lpstr>optional: how are b and r related?</vt:lpstr>
      <vt:lpstr>optional: r and covariance</vt:lpstr>
      <vt:lpstr>optional: r’s alternative formulas</vt:lpstr>
      <vt:lpstr> optional: (15) ways to understand 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</dc:title>
  <dc:creator>Abhilasha Kumar</dc:creator>
  <cp:lastModifiedBy>Abhilasha Kumar</cp:lastModifiedBy>
  <cp:revision>750</cp:revision>
  <dcterms:created xsi:type="dcterms:W3CDTF">2023-12-08T18:39:16Z</dcterms:created>
  <dcterms:modified xsi:type="dcterms:W3CDTF">2025-02-13T15:27:52Z</dcterms:modified>
</cp:coreProperties>
</file>