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3"/>
  </p:notesMasterIdLst>
  <p:sldIdLst>
    <p:sldId id="256" r:id="rId2"/>
    <p:sldId id="734" r:id="rId3"/>
    <p:sldId id="1587" r:id="rId4"/>
    <p:sldId id="714" r:id="rId5"/>
    <p:sldId id="745" r:id="rId6"/>
    <p:sldId id="739" r:id="rId7"/>
    <p:sldId id="740" r:id="rId8"/>
    <p:sldId id="1580" r:id="rId9"/>
    <p:sldId id="1585" r:id="rId10"/>
    <p:sldId id="742" r:id="rId11"/>
    <p:sldId id="743" r:id="rId12"/>
    <p:sldId id="746" r:id="rId13"/>
    <p:sldId id="755" r:id="rId14"/>
    <p:sldId id="747" r:id="rId15"/>
    <p:sldId id="1588" r:id="rId16"/>
    <p:sldId id="315" r:id="rId17"/>
    <p:sldId id="752" r:id="rId18"/>
    <p:sldId id="708" r:id="rId19"/>
    <p:sldId id="735" r:id="rId20"/>
    <p:sldId id="1581" r:id="rId21"/>
    <p:sldId id="748" r:id="rId22"/>
    <p:sldId id="308" r:id="rId23"/>
    <p:sldId id="1589" r:id="rId24"/>
    <p:sldId id="753" r:id="rId25"/>
    <p:sldId id="754" r:id="rId26"/>
    <p:sldId id="1584" r:id="rId27"/>
    <p:sldId id="1582" r:id="rId28"/>
    <p:sldId id="1586" r:id="rId29"/>
    <p:sldId id="1578" r:id="rId30"/>
    <p:sldId id="589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/>
    <p:restoredTop sz="96099"/>
  </p:normalViewPr>
  <p:slideViewPr>
    <p:cSldViewPr snapToGrid="0">
      <p:cViewPr varScale="1">
        <p:scale>
          <a:sx n="126" d="100"/>
          <a:sy n="12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CE708-5021-44DC-9D92-B60ECF08C8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104D93-EF25-4644-AB1B-BB448CFAD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 testing</a:t>
          </a:r>
        </a:p>
      </dgm:t>
    </dgm:pt>
    <dgm:pt modelId="{7110D80D-E99E-49BB-90C8-9BF1D187A9F8}" type="parTrans" cxnId="{785DA5DA-F1F6-4920-8292-EBEE4E0AF733}">
      <dgm:prSet/>
      <dgm:spPr/>
      <dgm:t>
        <a:bodyPr/>
        <a:lstStyle/>
        <a:p>
          <a:endParaRPr lang="en-US"/>
        </a:p>
      </dgm:t>
    </dgm:pt>
    <dgm:pt modelId="{DBFB3DEB-00E1-450E-9AEE-1D397C061644}" type="sibTrans" cxnId="{785DA5DA-F1F6-4920-8292-EBEE4E0AF733}">
      <dgm:prSet/>
      <dgm:spPr/>
      <dgm:t>
        <a:bodyPr/>
        <a:lstStyle/>
        <a:p>
          <a:endParaRPr lang="en-US"/>
        </a:p>
      </dgm:t>
    </dgm:pt>
    <dgm:pt modelId="{01AD2CFA-E908-5D43-9134-9756D3D36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sampling</a:t>
          </a:r>
        </a:p>
      </dgm:t>
    </dgm:pt>
    <dgm:pt modelId="{DDC2BAE3-5FF4-DC45-9451-668055EFE05F}" type="parTrans" cxnId="{4CF76211-5E02-594E-8606-7AF39646173B}">
      <dgm:prSet/>
      <dgm:spPr/>
      <dgm:t>
        <a:bodyPr/>
        <a:lstStyle/>
        <a:p>
          <a:endParaRPr lang="en-US"/>
        </a:p>
      </dgm:t>
    </dgm:pt>
    <dgm:pt modelId="{C8A3FA57-F272-3D42-BF69-E1352D322D26}" type="sibTrans" cxnId="{4CF76211-5E02-594E-8606-7AF39646173B}">
      <dgm:prSet/>
      <dgm:spPr/>
      <dgm:t>
        <a:bodyPr/>
        <a:lstStyle/>
        <a:p>
          <a:endParaRPr lang="en-US"/>
        </a:p>
      </dgm:t>
    </dgm:pt>
    <dgm:pt modelId="{015A5F1B-5D6B-433A-B18A-D09487CC5905}" type="pres">
      <dgm:prSet presAssocID="{528CE708-5021-44DC-9D92-B60ECF08C8E0}" presName="root" presStyleCnt="0">
        <dgm:presLayoutVars>
          <dgm:dir/>
          <dgm:resizeHandles val="exact"/>
        </dgm:presLayoutVars>
      </dgm:prSet>
      <dgm:spPr/>
    </dgm:pt>
    <dgm:pt modelId="{3C2E5C9B-B34F-0F43-A8B1-CECE5C27F1AD}" type="pres">
      <dgm:prSet presAssocID="{01AD2CFA-E908-5D43-9134-9756D3D36D7A}" presName="compNode" presStyleCnt="0"/>
      <dgm:spPr/>
    </dgm:pt>
    <dgm:pt modelId="{83BE355A-4D2F-8E43-BB3E-A60BF2F8686B}" type="pres">
      <dgm:prSet presAssocID="{01AD2CFA-E908-5D43-9134-9756D3D36D7A}" presName="bgRect" presStyleLbl="bgShp" presStyleIdx="0" presStyleCnt="2"/>
      <dgm:spPr/>
    </dgm:pt>
    <dgm:pt modelId="{4EE940C2-E37E-464A-9CED-C808427281FA}" type="pres">
      <dgm:prSet presAssocID="{01AD2CFA-E908-5D43-9134-9756D3D36D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831E3BA9-BD85-3D42-B93C-6301EF1FE1D1}" type="pres">
      <dgm:prSet presAssocID="{01AD2CFA-E908-5D43-9134-9756D3D36D7A}" presName="spaceRect" presStyleCnt="0"/>
      <dgm:spPr/>
    </dgm:pt>
    <dgm:pt modelId="{50A00A94-6150-A945-9AF0-9FBFAF92EBF7}" type="pres">
      <dgm:prSet presAssocID="{01AD2CFA-E908-5D43-9134-9756D3D36D7A}" presName="parTx" presStyleLbl="revTx" presStyleIdx="0" presStyleCnt="2">
        <dgm:presLayoutVars>
          <dgm:chMax val="0"/>
          <dgm:chPref val="0"/>
        </dgm:presLayoutVars>
      </dgm:prSet>
      <dgm:spPr/>
    </dgm:pt>
    <dgm:pt modelId="{49707041-9233-C847-9734-F0CD76EF6EA5}" type="pres">
      <dgm:prSet presAssocID="{C8A3FA57-F272-3D42-BF69-E1352D322D26}" presName="sibTrans" presStyleCnt="0"/>
      <dgm:spPr/>
    </dgm:pt>
    <dgm:pt modelId="{7413BE01-8849-47D7-8D0A-A3A44FB6F9B7}" type="pres">
      <dgm:prSet presAssocID="{FD104D93-EF25-4644-AB1B-BB448CFAD44A}" presName="compNode" presStyleCnt="0"/>
      <dgm:spPr/>
    </dgm:pt>
    <dgm:pt modelId="{9C75C900-E584-4B05-B2E8-A4A04A873CB0}" type="pres">
      <dgm:prSet presAssocID="{FD104D93-EF25-4644-AB1B-BB448CFAD44A}" presName="bgRect" presStyleLbl="bgShp" presStyleIdx="1" presStyleCnt="2"/>
      <dgm:spPr/>
    </dgm:pt>
    <dgm:pt modelId="{AF0AAD69-0E69-4C1D-BFA2-138320C3C844}" type="pres">
      <dgm:prSet presAssocID="{FD104D93-EF25-4644-AB1B-BB448CFAD4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21405F4C-0043-4762-B5DF-C983515B2755}" type="pres">
      <dgm:prSet presAssocID="{FD104D93-EF25-4644-AB1B-BB448CFAD44A}" presName="spaceRect" presStyleCnt="0"/>
      <dgm:spPr/>
    </dgm:pt>
    <dgm:pt modelId="{CDE1F274-DBBC-4081-85DA-142D9674490B}" type="pres">
      <dgm:prSet presAssocID="{FD104D93-EF25-4644-AB1B-BB448CFAD4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F76211-5E02-594E-8606-7AF39646173B}" srcId="{528CE708-5021-44DC-9D92-B60ECF08C8E0}" destId="{01AD2CFA-E908-5D43-9134-9756D3D36D7A}" srcOrd="0" destOrd="0" parTransId="{DDC2BAE3-5FF4-DC45-9451-668055EFE05F}" sibTransId="{C8A3FA57-F272-3D42-BF69-E1352D322D26}"/>
    <dgm:cxn modelId="{1FE90640-0FB3-4C22-A50A-DF4D128D83D4}" type="presOf" srcId="{528CE708-5021-44DC-9D92-B60ECF08C8E0}" destId="{015A5F1B-5D6B-433A-B18A-D09487CC5905}" srcOrd="0" destOrd="0" presId="urn:microsoft.com/office/officeart/2018/2/layout/IconVerticalSolidList"/>
    <dgm:cxn modelId="{0388A985-C1E7-B748-BAB8-6563D51EBE1B}" type="presOf" srcId="{FD104D93-EF25-4644-AB1B-BB448CFAD44A}" destId="{CDE1F274-DBBC-4081-85DA-142D9674490B}" srcOrd="0" destOrd="0" presId="urn:microsoft.com/office/officeart/2018/2/layout/IconVerticalSolidList"/>
    <dgm:cxn modelId="{257FD888-3624-BC48-99CA-B461D303109D}" type="presOf" srcId="{01AD2CFA-E908-5D43-9134-9756D3D36D7A}" destId="{50A00A94-6150-A945-9AF0-9FBFAF92EBF7}" srcOrd="0" destOrd="0" presId="urn:microsoft.com/office/officeart/2018/2/layout/IconVerticalSolidList"/>
    <dgm:cxn modelId="{785DA5DA-F1F6-4920-8292-EBEE4E0AF733}" srcId="{528CE708-5021-44DC-9D92-B60ECF08C8E0}" destId="{FD104D93-EF25-4644-AB1B-BB448CFAD44A}" srcOrd="1" destOrd="0" parTransId="{7110D80D-E99E-49BB-90C8-9BF1D187A9F8}" sibTransId="{DBFB3DEB-00E1-450E-9AEE-1D397C061644}"/>
    <dgm:cxn modelId="{88EE17F3-9E9D-2E47-8262-194A3BA4FE8F}" type="presParOf" srcId="{015A5F1B-5D6B-433A-B18A-D09487CC5905}" destId="{3C2E5C9B-B34F-0F43-A8B1-CECE5C27F1AD}" srcOrd="0" destOrd="0" presId="urn:microsoft.com/office/officeart/2018/2/layout/IconVerticalSolidList"/>
    <dgm:cxn modelId="{F88D1EBF-D1CB-AF40-AD34-8FA6030F3694}" type="presParOf" srcId="{3C2E5C9B-B34F-0F43-A8B1-CECE5C27F1AD}" destId="{83BE355A-4D2F-8E43-BB3E-A60BF2F8686B}" srcOrd="0" destOrd="0" presId="urn:microsoft.com/office/officeart/2018/2/layout/IconVerticalSolidList"/>
    <dgm:cxn modelId="{9F0C3AF9-8108-7C44-92EC-65006F992DB1}" type="presParOf" srcId="{3C2E5C9B-B34F-0F43-A8B1-CECE5C27F1AD}" destId="{4EE940C2-E37E-464A-9CED-C808427281FA}" srcOrd="1" destOrd="0" presId="urn:microsoft.com/office/officeart/2018/2/layout/IconVerticalSolidList"/>
    <dgm:cxn modelId="{80F94F7D-B1D7-4949-AA68-F139ABDE9B51}" type="presParOf" srcId="{3C2E5C9B-B34F-0F43-A8B1-CECE5C27F1AD}" destId="{831E3BA9-BD85-3D42-B93C-6301EF1FE1D1}" srcOrd="2" destOrd="0" presId="urn:microsoft.com/office/officeart/2018/2/layout/IconVerticalSolidList"/>
    <dgm:cxn modelId="{3AE1B958-3060-0342-B596-543C5B26D868}" type="presParOf" srcId="{3C2E5C9B-B34F-0F43-A8B1-CECE5C27F1AD}" destId="{50A00A94-6150-A945-9AF0-9FBFAF92EBF7}" srcOrd="3" destOrd="0" presId="urn:microsoft.com/office/officeart/2018/2/layout/IconVerticalSolidList"/>
    <dgm:cxn modelId="{BD73116C-FDA1-774F-A719-F23665137D4C}" type="presParOf" srcId="{015A5F1B-5D6B-433A-B18A-D09487CC5905}" destId="{49707041-9233-C847-9734-F0CD76EF6EA5}" srcOrd="1" destOrd="0" presId="urn:microsoft.com/office/officeart/2018/2/layout/IconVerticalSolidList"/>
    <dgm:cxn modelId="{01A1CDD0-38BF-BC4E-8E74-8BF29823E4F7}" type="presParOf" srcId="{015A5F1B-5D6B-433A-B18A-D09487CC5905}" destId="{7413BE01-8849-47D7-8D0A-A3A44FB6F9B7}" srcOrd="2" destOrd="0" presId="urn:microsoft.com/office/officeart/2018/2/layout/IconVerticalSolidList"/>
    <dgm:cxn modelId="{97186DB6-5F6D-DF46-9160-E09A00C555A3}" type="presParOf" srcId="{7413BE01-8849-47D7-8D0A-A3A44FB6F9B7}" destId="{9C75C900-E584-4B05-B2E8-A4A04A873CB0}" srcOrd="0" destOrd="0" presId="urn:microsoft.com/office/officeart/2018/2/layout/IconVerticalSolidList"/>
    <dgm:cxn modelId="{1EAD621F-1A83-FC47-9E57-2D5059C4BB51}" type="presParOf" srcId="{7413BE01-8849-47D7-8D0A-A3A44FB6F9B7}" destId="{AF0AAD69-0E69-4C1D-BFA2-138320C3C844}" srcOrd="1" destOrd="0" presId="urn:microsoft.com/office/officeart/2018/2/layout/IconVerticalSolidList"/>
    <dgm:cxn modelId="{9DB8CB07-712A-5044-8FC4-FF5EB363FC33}" type="presParOf" srcId="{7413BE01-8849-47D7-8D0A-A3A44FB6F9B7}" destId="{21405F4C-0043-4762-B5DF-C983515B2755}" srcOrd="2" destOrd="0" presId="urn:microsoft.com/office/officeart/2018/2/layout/IconVerticalSolidList"/>
    <dgm:cxn modelId="{AFA40403-54D2-394D-9B0E-B2E5A950DD1A}" type="presParOf" srcId="{7413BE01-8849-47D7-8D0A-A3A44FB6F9B7}" destId="{CDE1F274-DBBC-4081-85DA-142D96744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84CD2-8A3C-EE42-B6F3-7E1111E3B111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B65A2B-44BC-4F41-8B81-76A29257233F}">
      <dgm:prSet phldrT="[Text]"/>
      <dgm:spPr/>
      <dgm:t>
        <a:bodyPr/>
        <a:lstStyle/>
        <a:p>
          <a:r>
            <a:rPr lang="en-US" dirty="0"/>
            <a:t>sample</a:t>
          </a:r>
        </a:p>
        <a:p>
          <a:endParaRPr lang="en-US" dirty="0"/>
        </a:p>
      </dgm:t>
    </dgm:pt>
    <dgm:pt modelId="{E86C67FD-9CA2-D740-84E7-914A8BA7E2B3}" type="parTrans" cxnId="{75DB4DE7-DE9B-B641-8D03-15382FD21AF9}">
      <dgm:prSet/>
      <dgm:spPr/>
      <dgm:t>
        <a:bodyPr/>
        <a:lstStyle/>
        <a:p>
          <a:endParaRPr lang="en-US"/>
        </a:p>
      </dgm:t>
    </dgm:pt>
    <dgm:pt modelId="{90163886-18B0-8C45-97D1-2DD0707B5FCB}" type="sibTrans" cxnId="{75DB4DE7-DE9B-B641-8D03-15382FD21AF9}">
      <dgm:prSet/>
      <dgm:spPr/>
      <dgm:t>
        <a:bodyPr/>
        <a:lstStyle/>
        <a:p>
          <a:endParaRPr lang="en-US"/>
        </a:p>
      </dgm:t>
    </dgm:pt>
    <dgm:pt modelId="{45045573-297F-8245-B30C-7955A426949E}">
      <dgm:prSet/>
      <dgm:spPr/>
      <dgm:t>
        <a:bodyPr/>
        <a:lstStyle/>
        <a:p>
          <a:r>
            <a:rPr lang="en-US" dirty="0"/>
            <a:t>the small subset of individuals who were studied</a:t>
          </a:r>
        </a:p>
      </dgm:t>
    </dgm:pt>
    <dgm:pt modelId="{2639B294-4A82-2C48-AB0B-920B836E021D}" type="parTrans" cxnId="{6CA7619F-566F-1444-9102-B68D1EA0D085}">
      <dgm:prSet/>
      <dgm:spPr/>
      <dgm:t>
        <a:bodyPr/>
        <a:lstStyle/>
        <a:p>
          <a:endParaRPr lang="en-US"/>
        </a:p>
      </dgm:t>
    </dgm:pt>
    <dgm:pt modelId="{6D7A8373-75E7-1048-96CC-A0135E40D0A9}" type="sibTrans" cxnId="{6CA7619F-566F-1444-9102-B68D1EA0D085}">
      <dgm:prSet/>
      <dgm:spPr/>
      <dgm:t>
        <a:bodyPr/>
        <a:lstStyle/>
        <a:p>
          <a:endParaRPr lang="en-US"/>
        </a:p>
      </dgm:t>
    </dgm:pt>
    <dgm:pt modelId="{38FBF638-66AE-CE45-96DC-D0DC343056D6}">
      <dgm:prSet phldrT="[Text]"/>
      <dgm:spPr/>
      <dgm:t>
        <a:bodyPr/>
        <a:lstStyle/>
        <a:p>
          <a:r>
            <a:rPr lang="en-US" dirty="0"/>
            <a:t>population</a:t>
          </a:r>
        </a:p>
      </dgm:t>
    </dgm:pt>
    <dgm:pt modelId="{EFECE120-F5BB-AF44-9845-5FC97782B309}" type="sibTrans" cxnId="{C0F4A89D-56A2-F04E-8993-92B9C1F4444F}">
      <dgm:prSet/>
      <dgm:spPr/>
      <dgm:t>
        <a:bodyPr/>
        <a:lstStyle/>
        <a:p>
          <a:endParaRPr lang="en-US"/>
        </a:p>
      </dgm:t>
    </dgm:pt>
    <dgm:pt modelId="{39518BA5-5D8C-374D-B469-D0ED7F842D54}" type="parTrans" cxnId="{C0F4A89D-56A2-F04E-8993-92B9C1F4444F}">
      <dgm:prSet/>
      <dgm:spPr/>
      <dgm:t>
        <a:bodyPr/>
        <a:lstStyle/>
        <a:p>
          <a:endParaRPr lang="en-US"/>
        </a:p>
      </dgm:t>
    </dgm:pt>
    <dgm:pt modelId="{C6067164-941C-8047-BAC9-6E8BB6F3EFF0}">
      <dgm:prSet/>
      <dgm:spPr/>
      <dgm:t>
        <a:bodyPr/>
        <a:lstStyle/>
        <a:p>
          <a:r>
            <a:rPr lang="en-US" dirty="0"/>
            <a:t>all individuals of interest</a:t>
          </a:r>
        </a:p>
      </dgm:t>
    </dgm:pt>
    <dgm:pt modelId="{09C25BA4-9609-7F4C-A845-C11831A14B9E}" type="sibTrans" cxnId="{AE25162A-C152-0246-87A4-5AC7185ADACF}">
      <dgm:prSet/>
      <dgm:spPr/>
      <dgm:t>
        <a:bodyPr/>
        <a:lstStyle/>
        <a:p>
          <a:endParaRPr lang="en-US"/>
        </a:p>
      </dgm:t>
    </dgm:pt>
    <dgm:pt modelId="{356778B1-5B06-1649-BD6F-636EB78EDBC5}" type="parTrans" cxnId="{AE25162A-C152-0246-87A4-5AC7185ADACF}">
      <dgm:prSet/>
      <dgm:spPr/>
      <dgm:t>
        <a:bodyPr/>
        <a:lstStyle/>
        <a:p>
          <a:endParaRPr lang="en-US"/>
        </a:p>
      </dgm:t>
    </dgm:pt>
    <dgm:pt modelId="{A3D2B388-A2F9-C44E-AAFE-70A5EA0424A1}" type="pres">
      <dgm:prSet presAssocID="{6F884CD2-8A3C-EE42-B6F3-7E1111E3B111}" presName="Name0" presStyleCnt="0">
        <dgm:presLayoutVars>
          <dgm:dir/>
          <dgm:resizeHandles val="exact"/>
        </dgm:presLayoutVars>
      </dgm:prSet>
      <dgm:spPr/>
    </dgm:pt>
    <dgm:pt modelId="{50ECC89E-3320-EC4B-8674-E42CEE199D1B}" type="pres">
      <dgm:prSet presAssocID="{38FBF638-66AE-CE45-96DC-D0DC343056D6}" presName="node" presStyleLbl="node1" presStyleIdx="0" presStyleCnt="2">
        <dgm:presLayoutVars>
          <dgm:bulletEnabled val="1"/>
        </dgm:presLayoutVars>
      </dgm:prSet>
      <dgm:spPr/>
    </dgm:pt>
    <dgm:pt modelId="{55CC1EB8-B9C7-E045-AC48-6E6A17BCB132}" type="pres">
      <dgm:prSet presAssocID="{EFECE120-F5BB-AF44-9845-5FC97782B309}" presName="sibTrans" presStyleLbl="sibTrans2D1" presStyleIdx="0" presStyleCnt="2"/>
      <dgm:spPr/>
    </dgm:pt>
    <dgm:pt modelId="{5050E6A7-1BE6-E744-9AE6-0D8357EAB52A}" type="pres">
      <dgm:prSet presAssocID="{EFECE120-F5BB-AF44-9845-5FC97782B309}" presName="connectorText" presStyleLbl="sibTrans2D1" presStyleIdx="0" presStyleCnt="2"/>
      <dgm:spPr/>
    </dgm:pt>
    <dgm:pt modelId="{55A4289D-974D-5B41-B921-858C1253B15E}" type="pres">
      <dgm:prSet presAssocID="{D9B65A2B-44BC-4F41-8B81-76A29257233F}" presName="node" presStyleLbl="node1" presStyleIdx="1" presStyleCnt="2">
        <dgm:presLayoutVars>
          <dgm:bulletEnabled val="1"/>
        </dgm:presLayoutVars>
      </dgm:prSet>
      <dgm:spPr/>
    </dgm:pt>
    <dgm:pt modelId="{D76CA872-78C4-D144-9321-21429F8C9F54}" type="pres">
      <dgm:prSet presAssocID="{90163886-18B0-8C45-97D1-2DD0707B5FCB}" presName="sibTrans" presStyleLbl="sibTrans2D1" presStyleIdx="1" presStyleCnt="2"/>
      <dgm:spPr/>
    </dgm:pt>
    <dgm:pt modelId="{7B128676-677F-FC4A-A102-E9C57E0CDA43}" type="pres">
      <dgm:prSet presAssocID="{90163886-18B0-8C45-97D1-2DD0707B5FCB}" presName="connectorText" presStyleLbl="sibTrans2D1" presStyleIdx="1" presStyleCnt="2"/>
      <dgm:spPr/>
    </dgm:pt>
  </dgm:ptLst>
  <dgm:cxnLst>
    <dgm:cxn modelId="{ABED4F08-186E-0143-8360-892D5563BC15}" type="presOf" srcId="{EFECE120-F5BB-AF44-9845-5FC97782B309}" destId="{5050E6A7-1BE6-E744-9AE6-0D8357EAB52A}" srcOrd="1" destOrd="0" presId="urn:microsoft.com/office/officeart/2005/8/layout/cycle7"/>
    <dgm:cxn modelId="{AE25162A-C152-0246-87A4-5AC7185ADACF}" srcId="{38FBF638-66AE-CE45-96DC-D0DC343056D6}" destId="{C6067164-941C-8047-BAC9-6E8BB6F3EFF0}" srcOrd="0" destOrd="0" parTransId="{356778B1-5B06-1649-BD6F-636EB78EDBC5}" sibTransId="{09C25BA4-9609-7F4C-A845-C11831A14B9E}"/>
    <dgm:cxn modelId="{1CE2644F-1A19-D047-99DF-77F6C9FB455F}" type="presOf" srcId="{90163886-18B0-8C45-97D1-2DD0707B5FCB}" destId="{7B128676-677F-FC4A-A102-E9C57E0CDA43}" srcOrd="1" destOrd="0" presId="urn:microsoft.com/office/officeart/2005/8/layout/cycle7"/>
    <dgm:cxn modelId="{0D828B4F-7AEA-EE47-982B-67ACA0E70D04}" type="presOf" srcId="{90163886-18B0-8C45-97D1-2DD0707B5FCB}" destId="{D76CA872-78C4-D144-9321-21429F8C9F54}" srcOrd="0" destOrd="0" presId="urn:microsoft.com/office/officeart/2005/8/layout/cycle7"/>
    <dgm:cxn modelId="{2CB8C751-CDC9-0946-BB1B-4BD823E564F9}" type="presOf" srcId="{38FBF638-66AE-CE45-96DC-D0DC343056D6}" destId="{50ECC89E-3320-EC4B-8674-E42CEE199D1B}" srcOrd="0" destOrd="0" presId="urn:microsoft.com/office/officeart/2005/8/layout/cycle7"/>
    <dgm:cxn modelId="{8B40EE59-E223-EF45-8414-7449949012E4}" type="presOf" srcId="{6F884CD2-8A3C-EE42-B6F3-7E1111E3B111}" destId="{A3D2B388-A2F9-C44E-AAFE-70A5EA0424A1}" srcOrd="0" destOrd="0" presId="urn:microsoft.com/office/officeart/2005/8/layout/cycle7"/>
    <dgm:cxn modelId="{C0F4A89D-56A2-F04E-8993-92B9C1F4444F}" srcId="{6F884CD2-8A3C-EE42-B6F3-7E1111E3B111}" destId="{38FBF638-66AE-CE45-96DC-D0DC343056D6}" srcOrd="0" destOrd="0" parTransId="{39518BA5-5D8C-374D-B469-D0ED7F842D54}" sibTransId="{EFECE120-F5BB-AF44-9845-5FC97782B309}"/>
    <dgm:cxn modelId="{6CA7619F-566F-1444-9102-B68D1EA0D085}" srcId="{D9B65A2B-44BC-4F41-8B81-76A29257233F}" destId="{45045573-297F-8245-B30C-7955A426949E}" srcOrd="0" destOrd="0" parTransId="{2639B294-4A82-2C48-AB0B-920B836E021D}" sibTransId="{6D7A8373-75E7-1048-96CC-A0135E40D0A9}"/>
    <dgm:cxn modelId="{A0C9F09F-1296-C94B-9EF4-62BB03BE1163}" type="presOf" srcId="{EFECE120-F5BB-AF44-9845-5FC97782B309}" destId="{55CC1EB8-B9C7-E045-AC48-6E6A17BCB132}" srcOrd="0" destOrd="0" presId="urn:microsoft.com/office/officeart/2005/8/layout/cycle7"/>
    <dgm:cxn modelId="{9BFFB5B7-ED5F-2C4E-82A8-E2ECF597BB7E}" type="presOf" srcId="{45045573-297F-8245-B30C-7955A426949E}" destId="{55A4289D-974D-5B41-B921-858C1253B15E}" srcOrd="0" destOrd="1" presId="urn:microsoft.com/office/officeart/2005/8/layout/cycle7"/>
    <dgm:cxn modelId="{BF4824BA-55B0-0447-A2CA-1327712848D6}" type="presOf" srcId="{C6067164-941C-8047-BAC9-6E8BB6F3EFF0}" destId="{50ECC89E-3320-EC4B-8674-E42CEE199D1B}" srcOrd="0" destOrd="1" presId="urn:microsoft.com/office/officeart/2005/8/layout/cycle7"/>
    <dgm:cxn modelId="{DA25B3DE-99AD-314B-95B4-D50BBDC090ED}" type="presOf" srcId="{D9B65A2B-44BC-4F41-8B81-76A29257233F}" destId="{55A4289D-974D-5B41-B921-858C1253B15E}" srcOrd="0" destOrd="0" presId="urn:microsoft.com/office/officeart/2005/8/layout/cycle7"/>
    <dgm:cxn modelId="{75DB4DE7-DE9B-B641-8D03-15382FD21AF9}" srcId="{6F884CD2-8A3C-EE42-B6F3-7E1111E3B111}" destId="{D9B65A2B-44BC-4F41-8B81-76A29257233F}" srcOrd="1" destOrd="0" parTransId="{E86C67FD-9CA2-D740-84E7-914A8BA7E2B3}" sibTransId="{90163886-18B0-8C45-97D1-2DD0707B5FCB}"/>
    <dgm:cxn modelId="{F60F6908-6C1F-5F48-9DAA-3A3CB4F6324E}" type="presParOf" srcId="{A3D2B388-A2F9-C44E-AAFE-70A5EA0424A1}" destId="{50ECC89E-3320-EC4B-8674-E42CEE199D1B}" srcOrd="0" destOrd="0" presId="urn:microsoft.com/office/officeart/2005/8/layout/cycle7"/>
    <dgm:cxn modelId="{31F1979F-AFE3-454A-9953-D63FFA3CB285}" type="presParOf" srcId="{A3D2B388-A2F9-C44E-AAFE-70A5EA0424A1}" destId="{55CC1EB8-B9C7-E045-AC48-6E6A17BCB132}" srcOrd="1" destOrd="0" presId="urn:microsoft.com/office/officeart/2005/8/layout/cycle7"/>
    <dgm:cxn modelId="{6DCE5312-26BB-864F-A855-28FC95FC6EE1}" type="presParOf" srcId="{55CC1EB8-B9C7-E045-AC48-6E6A17BCB132}" destId="{5050E6A7-1BE6-E744-9AE6-0D8357EAB52A}" srcOrd="0" destOrd="0" presId="urn:microsoft.com/office/officeart/2005/8/layout/cycle7"/>
    <dgm:cxn modelId="{C44ADC75-BA81-C34D-B78E-EE4B30608B34}" type="presParOf" srcId="{A3D2B388-A2F9-C44E-AAFE-70A5EA0424A1}" destId="{55A4289D-974D-5B41-B921-858C1253B15E}" srcOrd="2" destOrd="0" presId="urn:microsoft.com/office/officeart/2005/8/layout/cycle7"/>
    <dgm:cxn modelId="{6BA2DD76-0559-DE4B-B40E-9AA31C9D7771}" type="presParOf" srcId="{A3D2B388-A2F9-C44E-AAFE-70A5EA0424A1}" destId="{D76CA872-78C4-D144-9321-21429F8C9F54}" srcOrd="3" destOrd="0" presId="urn:microsoft.com/office/officeart/2005/8/layout/cycle7"/>
    <dgm:cxn modelId="{33C3D6CC-4EF4-D84A-84DA-BA7DF94C6A50}" type="presParOf" srcId="{D76CA872-78C4-D144-9321-21429F8C9F54}" destId="{7B128676-677F-FC4A-A102-E9C57E0CDA4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B12D5-6331-C94B-921F-EBD2C402A71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74560-40E1-D649-9ADB-BD51BE1660BD}">
      <dgm:prSet/>
      <dgm:spPr/>
      <dgm:t>
        <a:bodyPr/>
        <a:lstStyle/>
        <a:p>
          <a:r>
            <a:rPr lang="en-US" dirty="0"/>
            <a:t>step 1: </a:t>
          </a:r>
          <a:br>
            <a:rPr lang="en-US" dirty="0"/>
          </a:br>
          <a:r>
            <a:rPr lang="en-US" dirty="0"/>
            <a:t>state the hypotheses</a:t>
          </a:r>
        </a:p>
      </dgm:t>
    </dgm:pt>
    <dgm:pt modelId="{EDFED1C8-8ED0-9941-97F7-E41AEE315A32}" type="parTrans" cxnId="{28CC5FB4-6AAE-A74D-8BFD-777A05B5CF95}">
      <dgm:prSet/>
      <dgm:spPr/>
      <dgm:t>
        <a:bodyPr/>
        <a:lstStyle/>
        <a:p>
          <a:endParaRPr lang="en-US"/>
        </a:p>
      </dgm:t>
    </dgm:pt>
    <dgm:pt modelId="{C6FA0756-58C9-E948-821E-D8F165D0CED2}" type="sibTrans" cxnId="{28CC5FB4-6AAE-A74D-8BFD-777A05B5CF95}">
      <dgm:prSet/>
      <dgm:spPr/>
      <dgm:t>
        <a:bodyPr/>
        <a:lstStyle/>
        <a:p>
          <a:endParaRPr lang="en-US"/>
        </a:p>
      </dgm:t>
    </dgm:pt>
    <dgm:pt modelId="{7F54D5C5-A27B-F244-B9A2-A6F4A955E1DA}">
      <dgm:prSet/>
      <dgm:spPr/>
      <dgm:t>
        <a:bodyPr/>
        <a:lstStyle/>
        <a:p>
          <a:r>
            <a:rPr lang="en-US" dirty="0"/>
            <a:t>step 2: </a:t>
          </a:r>
          <a:br>
            <a:rPr lang="en-US" dirty="0"/>
          </a:br>
          <a:r>
            <a:rPr lang="en-US" dirty="0"/>
            <a:t>set criteria for decision</a:t>
          </a:r>
        </a:p>
      </dgm:t>
    </dgm:pt>
    <dgm:pt modelId="{7BEC2AE2-2370-4B4A-9563-408204F38AC5}" type="parTrans" cxnId="{6E97AC5A-E176-6F40-ABB9-83C24E712935}">
      <dgm:prSet/>
      <dgm:spPr/>
      <dgm:t>
        <a:bodyPr/>
        <a:lstStyle/>
        <a:p>
          <a:endParaRPr lang="en-US"/>
        </a:p>
      </dgm:t>
    </dgm:pt>
    <dgm:pt modelId="{37088FEC-170D-554B-8B78-DCB1BF36048E}" type="sibTrans" cxnId="{6E97AC5A-E176-6F40-ABB9-83C24E712935}">
      <dgm:prSet/>
      <dgm:spPr/>
      <dgm:t>
        <a:bodyPr/>
        <a:lstStyle/>
        <a:p>
          <a:endParaRPr lang="en-US"/>
        </a:p>
      </dgm:t>
    </dgm:pt>
    <dgm:pt modelId="{E98AFCB6-8D43-5E40-B408-A84322081E6D}">
      <dgm:prSet/>
      <dgm:spPr/>
      <dgm:t>
        <a:bodyPr/>
        <a:lstStyle/>
        <a:p>
          <a:r>
            <a:rPr lang="en-US" dirty="0"/>
            <a:t>step 3: collect </a:t>
          </a:r>
          <a:br>
            <a:rPr lang="en-US" dirty="0"/>
          </a:br>
          <a:r>
            <a:rPr lang="en-US" dirty="0"/>
            <a:t>data</a:t>
          </a:r>
        </a:p>
      </dgm:t>
    </dgm:pt>
    <dgm:pt modelId="{923AE3C8-150B-A244-ADB9-B3C1AE6F2CBF}" type="parTrans" cxnId="{2FCFDD80-90EE-D644-A795-EC7571FD2718}">
      <dgm:prSet/>
      <dgm:spPr/>
      <dgm:t>
        <a:bodyPr/>
        <a:lstStyle/>
        <a:p>
          <a:endParaRPr lang="en-US"/>
        </a:p>
      </dgm:t>
    </dgm:pt>
    <dgm:pt modelId="{3C969906-0133-9F4E-B321-89B1B7C63D10}" type="sibTrans" cxnId="{2FCFDD80-90EE-D644-A795-EC7571FD2718}">
      <dgm:prSet/>
      <dgm:spPr/>
      <dgm:t>
        <a:bodyPr/>
        <a:lstStyle/>
        <a:p>
          <a:endParaRPr lang="en-US"/>
        </a:p>
      </dgm:t>
    </dgm:pt>
    <dgm:pt modelId="{4AC60945-F6F8-FC4E-B81A-4D57E72E341F}">
      <dgm:prSet/>
      <dgm:spPr/>
      <dgm:t>
        <a:bodyPr/>
        <a:lstStyle/>
        <a:p>
          <a:r>
            <a:rPr lang="en-US"/>
            <a:t>step 4: make a decision!</a:t>
          </a:r>
        </a:p>
      </dgm:t>
    </dgm:pt>
    <dgm:pt modelId="{28E2F6F2-2144-B440-BB5C-E1FCC7EDF586}" type="parTrans" cxnId="{8241EA3B-8577-4649-9A1C-553C6DA0D19F}">
      <dgm:prSet/>
      <dgm:spPr/>
      <dgm:t>
        <a:bodyPr/>
        <a:lstStyle/>
        <a:p>
          <a:endParaRPr lang="en-US"/>
        </a:p>
      </dgm:t>
    </dgm:pt>
    <dgm:pt modelId="{A3E6B81E-B2E1-E842-83CE-AE57BE23E3AC}" type="sibTrans" cxnId="{8241EA3B-8577-4649-9A1C-553C6DA0D19F}">
      <dgm:prSet/>
      <dgm:spPr/>
      <dgm:t>
        <a:bodyPr/>
        <a:lstStyle/>
        <a:p>
          <a:endParaRPr lang="en-US"/>
        </a:p>
      </dgm:t>
    </dgm:pt>
    <dgm:pt modelId="{3C6ED564-61BB-014C-87C6-ED8A1552ED96}" type="pres">
      <dgm:prSet presAssocID="{820B12D5-6331-C94B-921F-EBD2C402A712}" presName="CompostProcess" presStyleCnt="0">
        <dgm:presLayoutVars>
          <dgm:dir/>
          <dgm:resizeHandles val="exact"/>
        </dgm:presLayoutVars>
      </dgm:prSet>
      <dgm:spPr/>
    </dgm:pt>
    <dgm:pt modelId="{FF74C583-5E57-AF49-8B98-79637BDAB0F5}" type="pres">
      <dgm:prSet presAssocID="{820B12D5-6331-C94B-921F-EBD2C402A712}" presName="arrow" presStyleLbl="bgShp" presStyleIdx="0" presStyleCnt="1"/>
      <dgm:spPr/>
    </dgm:pt>
    <dgm:pt modelId="{21C45ACA-05CC-C14C-B977-C10117475A0A}" type="pres">
      <dgm:prSet presAssocID="{820B12D5-6331-C94B-921F-EBD2C402A712}" presName="linearProcess" presStyleCnt="0"/>
      <dgm:spPr/>
    </dgm:pt>
    <dgm:pt modelId="{C6EE6A8C-548F-BE4A-B30F-C57583B5F1FD}" type="pres">
      <dgm:prSet presAssocID="{E4E74560-40E1-D649-9ADB-BD51BE1660BD}" presName="textNode" presStyleLbl="node1" presStyleIdx="0" presStyleCnt="4">
        <dgm:presLayoutVars>
          <dgm:bulletEnabled val="1"/>
        </dgm:presLayoutVars>
      </dgm:prSet>
      <dgm:spPr/>
    </dgm:pt>
    <dgm:pt modelId="{8B5E9A00-8BEF-3A4E-91B8-E269B8B5B45F}" type="pres">
      <dgm:prSet presAssocID="{C6FA0756-58C9-E948-821E-D8F165D0CED2}" presName="sibTrans" presStyleCnt="0"/>
      <dgm:spPr/>
    </dgm:pt>
    <dgm:pt modelId="{A93D8ACC-6715-8E4A-B7E4-80708E1165E9}" type="pres">
      <dgm:prSet presAssocID="{7F54D5C5-A27B-F244-B9A2-A6F4A955E1DA}" presName="textNode" presStyleLbl="node1" presStyleIdx="1" presStyleCnt="4">
        <dgm:presLayoutVars>
          <dgm:bulletEnabled val="1"/>
        </dgm:presLayoutVars>
      </dgm:prSet>
      <dgm:spPr/>
    </dgm:pt>
    <dgm:pt modelId="{4DC499E6-C177-2848-83C9-3F7992738829}" type="pres">
      <dgm:prSet presAssocID="{37088FEC-170D-554B-8B78-DCB1BF36048E}" presName="sibTrans" presStyleCnt="0"/>
      <dgm:spPr/>
    </dgm:pt>
    <dgm:pt modelId="{E8C52149-344E-324F-8495-3BDF8C789A8F}" type="pres">
      <dgm:prSet presAssocID="{E98AFCB6-8D43-5E40-B408-A84322081E6D}" presName="textNode" presStyleLbl="node1" presStyleIdx="2" presStyleCnt="4">
        <dgm:presLayoutVars>
          <dgm:bulletEnabled val="1"/>
        </dgm:presLayoutVars>
      </dgm:prSet>
      <dgm:spPr/>
    </dgm:pt>
    <dgm:pt modelId="{CC8F179E-9AA3-604F-B39D-2747876B47C9}" type="pres">
      <dgm:prSet presAssocID="{3C969906-0133-9F4E-B321-89B1B7C63D10}" presName="sibTrans" presStyleCnt="0"/>
      <dgm:spPr/>
    </dgm:pt>
    <dgm:pt modelId="{3EFF5E53-22B2-1249-AFE1-7A5886780EA8}" type="pres">
      <dgm:prSet presAssocID="{4AC60945-F6F8-FC4E-B81A-4D57E72E341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B708B2D-FE31-9947-BDC5-290009DF86F0}" type="presOf" srcId="{E4E74560-40E1-D649-9ADB-BD51BE1660BD}" destId="{C6EE6A8C-548F-BE4A-B30F-C57583B5F1FD}" srcOrd="0" destOrd="0" presId="urn:microsoft.com/office/officeart/2005/8/layout/hProcess9"/>
    <dgm:cxn modelId="{82CA893B-B308-E545-B328-75FD242A0277}" type="presOf" srcId="{820B12D5-6331-C94B-921F-EBD2C402A712}" destId="{3C6ED564-61BB-014C-87C6-ED8A1552ED96}" srcOrd="0" destOrd="0" presId="urn:microsoft.com/office/officeart/2005/8/layout/hProcess9"/>
    <dgm:cxn modelId="{8241EA3B-8577-4649-9A1C-553C6DA0D19F}" srcId="{820B12D5-6331-C94B-921F-EBD2C402A712}" destId="{4AC60945-F6F8-FC4E-B81A-4D57E72E341F}" srcOrd="3" destOrd="0" parTransId="{28E2F6F2-2144-B440-BB5C-E1FCC7EDF586}" sibTransId="{A3E6B81E-B2E1-E842-83CE-AE57BE23E3AC}"/>
    <dgm:cxn modelId="{A9A5843E-CBCB-9B40-AA28-C7708ED6943B}" type="presOf" srcId="{4AC60945-F6F8-FC4E-B81A-4D57E72E341F}" destId="{3EFF5E53-22B2-1249-AFE1-7A5886780EA8}" srcOrd="0" destOrd="0" presId="urn:microsoft.com/office/officeart/2005/8/layout/hProcess9"/>
    <dgm:cxn modelId="{E59B4B57-CD1D-A44A-89CE-E00D5CF30FCE}" type="presOf" srcId="{E98AFCB6-8D43-5E40-B408-A84322081E6D}" destId="{E8C52149-344E-324F-8495-3BDF8C789A8F}" srcOrd="0" destOrd="0" presId="urn:microsoft.com/office/officeart/2005/8/layout/hProcess9"/>
    <dgm:cxn modelId="{6E97AC5A-E176-6F40-ABB9-83C24E712935}" srcId="{820B12D5-6331-C94B-921F-EBD2C402A712}" destId="{7F54D5C5-A27B-F244-B9A2-A6F4A955E1DA}" srcOrd="1" destOrd="0" parTransId="{7BEC2AE2-2370-4B4A-9563-408204F38AC5}" sibTransId="{37088FEC-170D-554B-8B78-DCB1BF36048E}"/>
    <dgm:cxn modelId="{2FCFDD80-90EE-D644-A795-EC7571FD2718}" srcId="{820B12D5-6331-C94B-921F-EBD2C402A712}" destId="{E98AFCB6-8D43-5E40-B408-A84322081E6D}" srcOrd="2" destOrd="0" parTransId="{923AE3C8-150B-A244-ADB9-B3C1AE6F2CBF}" sibTransId="{3C969906-0133-9F4E-B321-89B1B7C63D10}"/>
    <dgm:cxn modelId="{23277193-1CBF-6942-BD74-4F3D3A9E0EB8}" type="presOf" srcId="{7F54D5C5-A27B-F244-B9A2-A6F4A955E1DA}" destId="{A93D8ACC-6715-8E4A-B7E4-80708E1165E9}" srcOrd="0" destOrd="0" presId="urn:microsoft.com/office/officeart/2005/8/layout/hProcess9"/>
    <dgm:cxn modelId="{28CC5FB4-6AAE-A74D-8BFD-777A05B5CF95}" srcId="{820B12D5-6331-C94B-921F-EBD2C402A712}" destId="{E4E74560-40E1-D649-9ADB-BD51BE1660BD}" srcOrd="0" destOrd="0" parTransId="{EDFED1C8-8ED0-9941-97F7-E41AEE315A32}" sibTransId="{C6FA0756-58C9-E948-821E-D8F165D0CED2}"/>
    <dgm:cxn modelId="{12CA5B4D-39F0-AF42-99F2-92BEDD3723AD}" type="presParOf" srcId="{3C6ED564-61BB-014C-87C6-ED8A1552ED96}" destId="{FF74C583-5E57-AF49-8B98-79637BDAB0F5}" srcOrd="0" destOrd="0" presId="urn:microsoft.com/office/officeart/2005/8/layout/hProcess9"/>
    <dgm:cxn modelId="{928AD9A6-4D42-0A47-B036-23DBAC62925F}" type="presParOf" srcId="{3C6ED564-61BB-014C-87C6-ED8A1552ED96}" destId="{21C45ACA-05CC-C14C-B977-C10117475A0A}" srcOrd="1" destOrd="0" presId="urn:microsoft.com/office/officeart/2005/8/layout/hProcess9"/>
    <dgm:cxn modelId="{9FBE1E2E-9BFF-0945-94B8-534A0D7185A8}" type="presParOf" srcId="{21C45ACA-05CC-C14C-B977-C10117475A0A}" destId="{C6EE6A8C-548F-BE4A-B30F-C57583B5F1FD}" srcOrd="0" destOrd="0" presId="urn:microsoft.com/office/officeart/2005/8/layout/hProcess9"/>
    <dgm:cxn modelId="{7310E033-B456-0343-B497-25B9C37C4365}" type="presParOf" srcId="{21C45ACA-05CC-C14C-B977-C10117475A0A}" destId="{8B5E9A00-8BEF-3A4E-91B8-E269B8B5B45F}" srcOrd="1" destOrd="0" presId="urn:microsoft.com/office/officeart/2005/8/layout/hProcess9"/>
    <dgm:cxn modelId="{CD514720-6862-F64F-9F9C-8DA4D70249FB}" type="presParOf" srcId="{21C45ACA-05CC-C14C-B977-C10117475A0A}" destId="{A93D8ACC-6715-8E4A-B7E4-80708E1165E9}" srcOrd="2" destOrd="0" presId="urn:microsoft.com/office/officeart/2005/8/layout/hProcess9"/>
    <dgm:cxn modelId="{DF4B5AF2-F477-154C-8837-0017A1EDE32C}" type="presParOf" srcId="{21C45ACA-05CC-C14C-B977-C10117475A0A}" destId="{4DC499E6-C177-2848-83C9-3F7992738829}" srcOrd="3" destOrd="0" presId="urn:microsoft.com/office/officeart/2005/8/layout/hProcess9"/>
    <dgm:cxn modelId="{CB2B39A6-C91F-0348-B10D-D8C3BDCB0AB7}" type="presParOf" srcId="{21C45ACA-05CC-C14C-B977-C10117475A0A}" destId="{E8C52149-344E-324F-8495-3BDF8C789A8F}" srcOrd="4" destOrd="0" presId="urn:microsoft.com/office/officeart/2005/8/layout/hProcess9"/>
    <dgm:cxn modelId="{1B51C9D8-663D-C04A-95E4-F58688D52357}" type="presParOf" srcId="{21C45ACA-05CC-C14C-B977-C10117475A0A}" destId="{CC8F179E-9AA3-604F-B39D-2747876B47C9}" srcOrd="5" destOrd="0" presId="urn:microsoft.com/office/officeart/2005/8/layout/hProcess9"/>
    <dgm:cxn modelId="{0E096C9A-E201-EE46-AB85-BEEAD62D8CDB}" type="presParOf" srcId="{21C45ACA-05CC-C14C-B977-C10117475A0A}" destId="{3EFF5E53-22B2-1249-AFE1-7A5886780EA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0B12D5-6331-C94B-921F-EBD2C402A71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74560-40E1-D649-9ADB-BD51BE1660BD}">
      <dgm:prSet/>
      <dgm:spPr/>
      <dgm:t>
        <a:bodyPr/>
        <a:lstStyle/>
        <a:p>
          <a:r>
            <a:rPr lang="en-US" dirty="0"/>
            <a:t>step 1: </a:t>
          </a:r>
          <a:br>
            <a:rPr lang="en-US" dirty="0"/>
          </a:br>
          <a:r>
            <a:rPr lang="en-US" dirty="0"/>
            <a:t>state the hypotheses</a:t>
          </a:r>
        </a:p>
      </dgm:t>
    </dgm:pt>
    <dgm:pt modelId="{EDFED1C8-8ED0-9941-97F7-E41AEE315A32}" type="parTrans" cxnId="{28CC5FB4-6AAE-A74D-8BFD-777A05B5CF95}">
      <dgm:prSet/>
      <dgm:spPr/>
      <dgm:t>
        <a:bodyPr/>
        <a:lstStyle/>
        <a:p>
          <a:endParaRPr lang="en-US"/>
        </a:p>
      </dgm:t>
    </dgm:pt>
    <dgm:pt modelId="{C6FA0756-58C9-E948-821E-D8F165D0CED2}" type="sibTrans" cxnId="{28CC5FB4-6AAE-A74D-8BFD-777A05B5CF95}">
      <dgm:prSet/>
      <dgm:spPr/>
      <dgm:t>
        <a:bodyPr/>
        <a:lstStyle/>
        <a:p>
          <a:endParaRPr lang="en-US"/>
        </a:p>
      </dgm:t>
    </dgm:pt>
    <dgm:pt modelId="{7F54D5C5-A27B-F244-B9A2-A6F4A955E1DA}">
      <dgm:prSet/>
      <dgm:spPr/>
      <dgm:t>
        <a:bodyPr/>
        <a:lstStyle/>
        <a:p>
          <a:r>
            <a:rPr lang="en-US" dirty="0"/>
            <a:t>step 2: </a:t>
          </a:r>
          <a:br>
            <a:rPr lang="en-US" dirty="0"/>
          </a:br>
          <a:r>
            <a:rPr lang="en-US" dirty="0"/>
            <a:t>set criteria for decision</a:t>
          </a:r>
        </a:p>
      </dgm:t>
    </dgm:pt>
    <dgm:pt modelId="{7BEC2AE2-2370-4B4A-9563-408204F38AC5}" type="parTrans" cxnId="{6E97AC5A-E176-6F40-ABB9-83C24E712935}">
      <dgm:prSet/>
      <dgm:spPr/>
      <dgm:t>
        <a:bodyPr/>
        <a:lstStyle/>
        <a:p>
          <a:endParaRPr lang="en-US"/>
        </a:p>
      </dgm:t>
    </dgm:pt>
    <dgm:pt modelId="{37088FEC-170D-554B-8B78-DCB1BF36048E}" type="sibTrans" cxnId="{6E97AC5A-E176-6F40-ABB9-83C24E712935}">
      <dgm:prSet/>
      <dgm:spPr/>
      <dgm:t>
        <a:bodyPr/>
        <a:lstStyle/>
        <a:p>
          <a:endParaRPr lang="en-US"/>
        </a:p>
      </dgm:t>
    </dgm:pt>
    <dgm:pt modelId="{E98AFCB6-8D43-5E40-B408-A84322081E6D}">
      <dgm:prSet/>
      <dgm:spPr/>
      <dgm:t>
        <a:bodyPr/>
        <a:lstStyle/>
        <a:p>
          <a:r>
            <a:rPr lang="en-US" dirty="0"/>
            <a:t>step 3: collect </a:t>
          </a:r>
          <a:br>
            <a:rPr lang="en-US" dirty="0"/>
          </a:br>
          <a:r>
            <a:rPr lang="en-US" dirty="0"/>
            <a:t>data</a:t>
          </a:r>
        </a:p>
      </dgm:t>
    </dgm:pt>
    <dgm:pt modelId="{923AE3C8-150B-A244-ADB9-B3C1AE6F2CBF}" type="parTrans" cxnId="{2FCFDD80-90EE-D644-A795-EC7571FD2718}">
      <dgm:prSet/>
      <dgm:spPr/>
      <dgm:t>
        <a:bodyPr/>
        <a:lstStyle/>
        <a:p>
          <a:endParaRPr lang="en-US"/>
        </a:p>
      </dgm:t>
    </dgm:pt>
    <dgm:pt modelId="{3C969906-0133-9F4E-B321-89B1B7C63D10}" type="sibTrans" cxnId="{2FCFDD80-90EE-D644-A795-EC7571FD2718}">
      <dgm:prSet/>
      <dgm:spPr/>
      <dgm:t>
        <a:bodyPr/>
        <a:lstStyle/>
        <a:p>
          <a:endParaRPr lang="en-US"/>
        </a:p>
      </dgm:t>
    </dgm:pt>
    <dgm:pt modelId="{4AC60945-F6F8-FC4E-B81A-4D57E72E341F}">
      <dgm:prSet/>
      <dgm:spPr/>
      <dgm:t>
        <a:bodyPr/>
        <a:lstStyle/>
        <a:p>
          <a:r>
            <a:rPr lang="en-US"/>
            <a:t>step 4: make a decision!</a:t>
          </a:r>
        </a:p>
      </dgm:t>
    </dgm:pt>
    <dgm:pt modelId="{28E2F6F2-2144-B440-BB5C-E1FCC7EDF586}" type="parTrans" cxnId="{8241EA3B-8577-4649-9A1C-553C6DA0D19F}">
      <dgm:prSet/>
      <dgm:spPr/>
      <dgm:t>
        <a:bodyPr/>
        <a:lstStyle/>
        <a:p>
          <a:endParaRPr lang="en-US"/>
        </a:p>
      </dgm:t>
    </dgm:pt>
    <dgm:pt modelId="{A3E6B81E-B2E1-E842-83CE-AE57BE23E3AC}" type="sibTrans" cxnId="{8241EA3B-8577-4649-9A1C-553C6DA0D19F}">
      <dgm:prSet/>
      <dgm:spPr/>
      <dgm:t>
        <a:bodyPr/>
        <a:lstStyle/>
        <a:p>
          <a:endParaRPr lang="en-US"/>
        </a:p>
      </dgm:t>
    </dgm:pt>
    <dgm:pt modelId="{3C6ED564-61BB-014C-87C6-ED8A1552ED96}" type="pres">
      <dgm:prSet presAssocID="{820B12D5-6331-C94B-921F-EBD2C402A712}" presName="CompostProcess" presStyleCnt="0">
        <dgm:presLayoutVars>
          <dgm:dir/>
          <dgm:resizeHandles val="exact"/>
        </dgm:presLayoutVars>
      </dgm:prSet>
      <dgm:spPr/>
    </dgm:pt>
    <dgm:pt modelId="{FF74C583-5E57-AF49-8B98-79637BDAB0F5}" type="pres">
      <dgm:prSet presAssocID="{820B12D5-6331-C94B-921F-EBD2C402A712}" presName="arrow" presStyleLbl="bgShp" presStyleIdx="0" presStyleCnt="1"/>
      <dgm:spPr/>
    </dgm:pt>
    <dgm:pt modelId="{21C45ACA-05CC-C14C-B977-C10117475A0A}" type="pres">
      <dgm:prSet presAssocID="{820B12D5-6331-C94B-921F-EBD2C402A712}" presName="linearProcess" presStyleCnt="0"/>
      <dgm:spPr/>
    </dgm:pt>
    <dgm:pt modelId="{C6EE6A8C-548F-BE4A-B30F-C57583B5F1FD}" type="pres">
      <dgm:prSet presAssocID="{E4E74560-40E1-D649-9ADB-BD51BE1660BD}" presName="textNode" presStyleLbl="node1" presStyleIdx="0" presStyleCnt="4">
        <dgm:presLayoutVars>
          <dgm:bulletEnabled val="1"/>
        </dgm:presLayoutVars>
      </dgm:prSet>
      <dgm:spPr/>
    </dgm:pt>
    <dgm:pt modelId="{8B5E9A00-8BEF-3A4E-91B8-E269B8B5B45F}" type="pres">
      <dgm:prSet presAssocID="{C6FA0756-58C9-E948-821E-D8F165D0CED2}" presName="sibTrans" presStyleCnt="0"/>
      <dgm:spPr/>
    </dgm:pt>
    <dgm:pt modelId="{A93D8ACC-6715-8E4A-B7E4-80708E1165E9}" type="pres">
      <dgm:prSet presAssocID="{7F54D5C5-A27B-F244-B9A2-A6F4A955E1DA}" presName="textNode" presStyleLbl="node1" presStyleIdx="1" presStyleCnt="4">
        <dgm:presLayoutVars>
          <dgm:bulletEnabled val="1"/>
        </dgm:presLayoutVars>
      </dgm:prSet>
      <dgm:spPr/>
    </dgm:pt>
    <dgm:pt modelId="{4DC499E6-C177-2848-83C9-3F7992738829}" type="pres">
      <dgm:prSet presAssocID="{37088FEC-170D-554B-8B78-DCB1BF36048E}" presName="sibTrans" presStyleCnt="0"/>
      <dgm:spPr/>
    </dgm:pt>
    <dgm:pt modelId="{E8C52149-344E-324F-8495-3BDF8C789A8F}" type="pres">
      <dgm:prSet presAssocID="{E98AFCB6-8D43-5E40-B408-A84322081E6D}" presName="textNode" presStyleLbl="node1" presStyleIdx="2" presStyleCnt="4">
        <dgm:presLayoutVars>
          <dgm:bulletEnabled val="1"/>
        </dgm:presLayoutVars>
      </dgm:prSet>
      <dgm:spPr/>
    </dgm:pt>
    <dgm:pt modelId="{CC8F179E-9AA3-604F-B39D-2747876B47C9}" type="pres">
      <dgm:prSet presAssocID="{3C969906-0133-9F4E-B321-89B1B7C63D10}" presName="sibTrans" presStyleCnt="0"/>
      <dgm:spPr/>
    </dgm:pt>
    <dgm:pt modelId="{3EFF5E53-22B2-1249-AFE1-7A5886780EA8}" type="pres">
      <dgm:prSet presAssocID="{4AC60945-F6F8-FC4E-B81A-4D57E72E341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B708B2D-FE31-9947-BDC5-290009DF86F0}" type="presOf" srcId="{E4E74560-40E1-D649-9ADB-BD51BE1660BD}" destId="{C6EE6A8C-548F-BE4A-B30F-C57583B5F1FD}" srcOrd="0" destOrd="0" presId="urn:microsoft.com/office/officeart/2005/8/layout/hProcess9"/>
    <dgm:cxn modelId="{82CA893B-B308-E545-B328-75FD242A0277}" type="presOf" srcId="{820B12D5-6331-C94B-921F-EBD2C402A712}" destId="{3C6ED564-61BB-014C-87C6-ED8A1552ED96}" srcOrd="0" destOrd="0" presId="urn:microsoft.com/office/officeart/2005/8/layout/hProcess9"/>
    <dgm:cxn modelId="{8241EA3B-8577-4649-9A1C-553C6DA0D19F}" srcId="{820B12D5-6331-C94B-921F-EBD2C402A712}" destId="{4AC60945-F6F8-FC4E-B81A-4D57E72E341F}" srcOrd="3" destOrd="0" parTransId="{28E2F6F2-2144-B440-BB5C-E1FCC7EDF586}" sibTransId="{A3E6B81E-B2E1-E842-83CE-AE57BE23E3AC}"/>
    <dgm:cxn modelId="{A9A5843E-CBCB-9B40-AA28-C7708ED6943B}" type="presOf" srcId="{4AC60945-F6F8-FC4E-B81A-4D57E72E341F}" destId="{3EFF5E53-22B2-1249-AFE1-7A5886780EA8}" srcOrd="0" destOrd="0" presId="urn:microsoft.com/office/officeart/2005/8/layout/hProcess9"/>
    <dgm:cxn modelId="{E59B4B57-CD1D-A44A-89CE-E00D5CF30FCE}" type="presOf" srcId="{E98AFCB6-8D43-5E40-B408-A84322081E6D}" destId="{E8C52149-344E-324F-8495-3BDF8C789A8F}" srcOrd="0" destOrd="0" presId="urn:microsoft.com/office/officeart/2005/8/layout/hProcess9"/>
    <dgm:cxn modelId="{6E97AC5A-E176-6F40-ABB9-83C24E712935}" srcId="{820B12D5-6331-C94B-921F-EBD2C402A712}" destId="{7F54D5C5-A27B-F244-B9A2-A6F4A955E1DA}" srcOrd="1" destOrd="0" parTransId="{7BEC2AE2-2370-4B4A-9563-408204F38AC5}" sibTransId="{37088FEC-170D-554B-8B78-DCB1BF36048E}"/>
    <dgm:cxn modelId="{2FCFDD80-90EE-D644-A795-EC7571FD2718}" srcId="{820B12D5-6331-C94B-921F-EBD2C402A712}" destId="{E98AFCB6-8D43-5E40-B408-A84322081E6D}" srcOrd="2" destOrd="0" parTransId="{923AE3C8-150B-A244-ADB9-B3C1AE6F2CBF}" sibTransId="{3C969906-0133-9F4E-B321-89B1B7C63D10}"/>
    <dgm:cxn modelId="{23277193-1CBF-6942-BD74-4F3D3A9E0EB8}" type="presOf" srcId="{7F54D5C5-A27B-F244-B9A2-A6F4A955E1DA}" destId="{A93D8ACC-6715-8E4A-B7E4-80708E1165E9}" srcOrd="0" destOrd="0" presId="urn:microsoft.com/office/officeart/2005/8/layout/hProcess9"/>
    <dgm:cxn modelId="{28CC5FB4-6AAE-A74D-8BFD-777A05B5CF95}" srcId="{820B12D5-6331-C94B-921F-EBD2C402A712}" destId="{E4E74560-40E1-D649-9ADB-BD51BE1660BD}" srcOrd="0" destOrd="0" parTransId="{EDFED1C8-8ED0-9941-97F7-E41AEE315A32}" sibTransId="{C6FA0756-58C9-E948-821E-D8F165D0CED2}"/>
    <dgm:cxn modelId="{12CA5B4D-39F0-AF42-99F2-92BEDD3723AD}" type="presParOf" srcId="{3C6ED564-61BB-014C-87C6-ED8A1552ED96}" destId="{FF74C583-5E57-AF49-8B98-79637BDAB0F5}" srcOrd="0" destOrd="0" presId="urn:microsoft.com/office/officeart/2005/8/layout/hProcess9"/>
    <dgm:cxn modelId="{928AD9A6-4D42-0A47-B036-23DBAC62925F}" type="presParOf" srcId="{3C6ED564-61BB-014C-87C6-ED8A1552ED96}" destId="{21C45ACA-05CC-C14C-B977-C10117475A0A}" srcOrd="1" destOrd="0" presId="urn:microsoft.com/office/officeart/2005/8/layout/hProcess9"/>
    <dgm:cxn modelId="{9FBE1E2E-9BFF-0945-94B8-534A0D7185A8}" type="presParOf" srcId="{21C45ACA-05CC-C14C-B977-C10117475A0A}" destId="{C6EE6A8C-548F-BE4A-B30F-C57583B5F1FD}" srcOrd="0" destOrd="0" presId="urn:microsoft.com/office/officeart/2005/8/layout/hProcess9"/>
    <dgm:cxn modelId="{7310E033-B456-0343-B497-25B9C37C4365}" type="presParOf" srcId="{21C45ACA-05CC-C14C-B977-C10117475A0A}" destId="{8B5E9A00-8BEF-3A4E-91B8-E269B8B5B45F}" srcOrd="1" destOrd="0" presId="urn:microsoft.com/office/officeart/2005/8/layout/hProcess9"/>
    <dgm:cxn modelId="{CD514720-6862-F64F-9F9C-8DA4D70249FB}" type="presParOf" srcId="{21C45ACA-05CC-C14C-B977-C10117475A0A}" destId="{A93D8ACC-6715-8E4A-B7E4-80708E1165E9}" srcOrd="2" destOrd="0" presId="urn:microsoft.com/office/officeart/2005/8/layout/hProcess9"/>
    <dgm:cxn modelId="{DF4B5AF2-F477-154C-8837-0017A1EDE32C}" type="presParOf" srcId="{21C45ACA-05CC-C14C-B977-C10117475A0A}" destId="{4DC499E6-C177-2848-83C9-3F7992738829}" srcOrd="3" destOrd="0" presId="urn:microsoft.com/office/officeart/2005/8/layout/hProcess9"/>
    <dgm:cxn modelId="{CB2B39A6-C91F-0348-B10D-D8C3BDCB0AB7}" type="presParOf" srcId="{21C45ACA-05CC-C14C-B977-C10117475A0A}" destId="{E8C52149-344E-324F-8495-3BDF8C789A8F}" srcOrd="4" destOrd="0" presId="urn:microsoft.com/office/officeart/2005/8/layout/hProcess9"/>
    <dgm:cxn modelId="{1B51C9D8-663D-C04A-95E4-F58688D52357}" type="presParOf" srcId="{21C45ACA-05CC-C14C-B977-C10117475A0A}" destId="{CC8F179E-9AA3-604F-B39D-2747876B47C9}" srcOrd="5" destOrd="0" presId="urn:microsoft.com/office/officeart/2005/8/layout/hProcess9"/>
    <dgm:cxn modelId="{0E096C9A-E201-EE46-AB85-BEEAD62D8CDB}" type="presParOf" srcId="{21C45ACA-05CC-C14C-B977-C10117475A0A}" destId="{3EFF5E53-22B2-1249-AFE1-7A5886780EA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E355A-4D2F-8E43-BB3E-A60BF2F8686B}">
      <dsp:nvSpPr>
        <dsp:cNvPr id="0" name=""/>
        <dsp:cNvSpPr/>
      </dsp:nvSpPr>
      <dsp:spPr>
        <a:xfrm>
          <a:off x="0" y="928687"/>
          <a:ext cx="6096000" cy="171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40C2-E37E-464A-9CED-C808427281FA}">
      <dsp:nvSpPr>
        <dsp:cNvPr id="0" name=""/>
        <dsp:cNvSpPr/>
      </dsp:nvSpPr>
      <dsp:spPr>
        <a:xfrm>
          <a:off x="518636" y="1314449"/>
          <a:ext cx="942974" cy="942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00A94-6150-A945-9AF0-9FBFAF92EBF7}">
      <dsp:nvSpPr>
        <dsp:cNvPr id="0" name=""/>
        <dsp:cNvSpPr/>
      </dsp:nvSpPr>
      <dsp:spPr>
        <a:xfrm>
          <a:off x="1980247" y="928687"/>
          <a:ext cx="4115752" cy="171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51" tIns="181451" rIns="181451" bIns="181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sampling</a:t>
          </a:r>
        </a:p>
      </dsp:txBody>
      <dsp:txXfrm>
        <a:off x="1980247" y="928687"/>
        <a:ext cx="4115752" cy="1714499"/>
      </dsp:txXfrm>
    </dsp:sp>
    <dsp:sp modelId="{9C75C900-E584-4B05-B2E8-A4A04A873CB0}">
      <dsp:nvSpPr>
        <dsp:cNvPr id="0" name=""/>
        <dsp:cNvSpPr/>
      </dsp:nvSpPr>
      <dsp:spPr>
        <a:xfrm>
          <a:off x="0" y="3071811"/>
          <a:ext cx="6096000" cy="171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AAD69-0E69-4C1D-BFA2-138320C3C844}">
      <dsp:nvSpPr>
        <dsp:cNvPr id="0" name=""/>
        <dsp:cNvSpPr/>
      </dsp:nvSpPr>
      <dsp:spPr>
        <a:xfrm>
          <a:off x="518636" y="3457574"/>
          <a:ext cx="942974" cy="942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1F274-DBBC-4081-85DA-142D9674490B}">
      <dsp:nvSpPr>
        <dsp:cNvPr id="0" name=""/>
        <dsp:cNvSpPr/>
      </dsp:nvSpPr>
      <dsp:spPr>
        <a:xfrm>
          <a:off x="1980247" y="3071811"/>
          <a:ext cx="4115752" cy="171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51" tIns="181451" rIns="181451" bIns="181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hypothesis testing</a:t>
          </a:r>
        </a:p>
      </dsp:txBody>
      <dsp:txXfrm>
        <a:off x="1980247" y="3071811"/>
        <a:ext cx="4115752" cy="171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CC89E-3320-EC4B-8674-E42CEE199D1B}">
      <dsp:nvSpPr>
        <dsp:cNvPr id="0" name=""/>
        <dsp:cNvSpPr/>
      </dsp:nvSpPr>
      <dsp:spPr>
        <a:xfrm>
          <a:off x="1387971" y="1932"/>
          <a:ext cx="2322830" cy="1161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population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all individuals of interest</a:t>
          </a:r>
        </a:p>
      </dsp:txBody>
      <dsp:txXfrm>
        <a:off x="1421988" y="35949"/>
        <a:ext cx="2254796" cy="1093381"/>
      </dsp:txXfrm>
    </dsp:sp>
    <dsp:sp modelId="{55CC1EB8-B9C7-E045-AC48-6E6A17BCB132}">
      <dsp:nvSpPr>
        <dsp:cNvPr id="0" name=""/>
        <dsp:cNvSpPr/>
      </dsp:nvSpPr>
      <dsp:spPr>
        <a:xfrm rot="5400000">
          <a:off x="1944634" y="1716039"/>
          <a:ext cx="1209504" cy="40649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66583" y="1797339"/>
        <a:ext cx="965607" cy="243897"/>
      </dsp:txXfrm>
    </dsp:sp>
    <dsp:sp modelId="{55A4289D-974D-5B41-B921-858C1253B15E}">
      <dsp:nvSpPr>
        <dsp:cNvPr id="0" name=""/>
        <dsp:cNvSpPr/>
      </dsp:nvSpPr>
      <dsp:spPr>
        <a:xfrm>
          <a:off x="1387971" y="2675227"/>
          <a:ext cx="2322830" cy="1161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sample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small subset of individuals who were studied</a:t>
          </a:r>
        </a:p>
      </dsp:txBody>
      <dsp:txXfrm>
        <a:off x="1421988" y="2709244"/>
        <a:ext cx="2254796" cy="1093381"/>
      </dsp:txXfrm>
    </dsp:sp>
    <dsp:sp modelId="{D76CA872-78C4-D144-9321-21429F8C9F54}">
      <dsp:nvSpPr>
        <dsp:cNvPr id="0" name=""/>
        <dsp:cNvSpPr/>
      </dsp:nvSpPr>
      <dsp:spPr>
        <a:xfrm rot="16200000">
          <a:off x="1944634" y="1716039"/>
          <a:ext cx="1209504" cy="40649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66583" y="1797338"/>
        <a:ext cx="965607" cy="243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4C583-5E57-AF49-8B98-79637BDAB0F5}">
      <dsp:nvSpPr>
        <dsp:cNvPr id="0" name=""/>
        <dsp:cNvSpPr/>
      </dsp:nvSpPr>
      <dsp:spPr>
        <a:xfrm>
          <a:off x="744207" y="0"/>
          <a:ext cx="8434349" cy="38387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E6A8C-548F-BE4A-B30F-C57583B5F1FD}">
      <dsp:nvSpPr>
        <dsp:cNvPr id="0" name=""/>
        <dsp:cNvSpPr/>
      </dsp:nvSpPr>
      <dsp:spPr>
        <a:xfrm>
          <a:off x="5844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1: </a:t>
          </a:r>
          <a:br>
            <a:rPr lang="en-US" sz="2700" kern="1200" dirty="0"/>
          </a:br>
          <a:r>
            <a:rPr lang="en-US" sz="2700" kern="1200" dirty="0"/>
            <a:t>state the hypotheses</a:t>
          </a:r>
        </a:p>
      </dsp:txBody>
      <dsp:txXfrm>
        <a:off x="80800" y="1226572"/>
        <a:ext cx="2227744" cy="1385576"/>
      </dsp:txXfrm>
    </dsp:sp>
    <dsp:sp modelId="{A93D8ACC-6715-8E4A-B7E4-80708E1165E9}">
      <dsp:nvSpPr>
        <dsp:cNvPr id="0" name=""/>
        <dsp:cNvSpPr/>
      </dsp:nvSpPr>
      <dsp:spPr>
        <a:xfrm>
          <a:off x="2516983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2: </a:t>
          </a:r>
          <a:br>
            <a:rPr lang="en-US" sz="2700" kern="1200" dirty="0"/>
          </a:br>
          <a:r>
            <a:rPr lang="en-US" sz="2700" kern="1200" dirty="0"/>
            <a:t>set criteria for decision</a:t>
          </a:r>
        </a:p>
      </dsp:txBody>
      <dsp:txXfrm>
        <a:off x="2591939" y="1226572"/>
        <a:ext cx="2227744" cy="1385576"/>
      </dsp:txXfrm>
    </dsp:sp>
    <dsp:sp modelId="{E8C52149-344E-324F-8495-3BDF8C789A8F}">
      <dsp:nvSpPr>
        <dsp:cNvPr id="0" name=""/>
        <dsp:cNvSpPr/>
      </dsp:nvSpPr>
      <dsp:spPr>
        <a:xfrm>
          <a:off x="5028123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3: collect </a:t>
          </a:r>
          <a:br>
            <a:rPr lang="en-US" sz="2700" kern="1200" dirty="0"/>
          </a:br>
          <a:r>
            <a:rPr lang="en-US" sz="2700" kern="1200" dirty="0"/>
            <a:t>data</a:t>
          </a:r>
        </a:p>
      </dsp:txBody>
      <dsp:txXfrm>
        <a:off x="5103079" y="1226572"/>
        <a:ext cx="2227744" cy="1385576"/>
      </dsp:txXfrm>
    </dsp:sp>
    <dsp:sp modelId="{3EFF5E53-22B2-1249-AFE1-7A5886780EA8}">
      <dsp:nvSpPr>
        <dsp:cNvPr id="0" name=""/>
        <dsp:cNvSpPr/>
      </dsp:nvSpPr>
      <dsp:spPr>
        <a:xfrm>
          <a:off x="7539262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4: make a decision!</a:t>
          </a:r>
        </a:p>
      </dsp:txBody>
      <dsp:txXfrm>
        <a:off x="7614218" y="1226572"/>
        <a:ext cx="2227744" cy="1385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4C583-5E57-AF49-8B98-79637BDAB0F5}">
      <dsp:nvSpPr>
        <dsp:cNvPr id="0" name=""/>
        <dsp:cNvSpPr/>
      </dsp:nvSpPr>
      <dsp:spPr>
        <a:xfrm>
          <a:off x="744207" y="0"/>
          <a:ext cx="8434349" cy="38387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E6A8C-548F-BE4A-B30F-C57583B5F1FD}">
      <dsp:nvSpPr>
        <dsp:cNvPr id="0" name=""/>
        <dsp:cNvSpPr/>
      </dsp:nvSpPr>
      <dsp:spPr>
        <a:xfrm>
          <a:off x="5844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1: </a:t>
          </a:r>
          <a:br>
            <a:rPr lang="en-US" sz="2700" kern="1200" dirty="0"/>
          </a:br>
          <a:r>
            <a:rPr lang="en-US" sz="2700" kern="1200" dirty="0"/>
            <a:t>state the hypotheses</a:t>
          </a:r>
        </a:p>
      </dsp:txBody>
      <dsp:txXfrm>
        <a:off x="80800" y="1226572"/>
        <a:ext cx="2227744" cy="1385576"/>
      </dsp:txXfrm>
    </dsp:sp>
    <dsp:sp modelId="{A93D8ACC-6715-8E4A-B7E4-80708E1165E9}">
      <dsp:nvSpPr>
        <dsp:cNvPr id="0" name=""/>
        <dsp:cNvSpPr/>
      </dsp:nvSpPr>
      <dsp:spPr>
        <a:xfrm>
          <a:off x="2516983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2: </a:t>
          </a:r>
          <a:br>
            <a:rPr lang="en-US" sz="2700" kern="1200" dirty="0"/>
          </a:br>
          <a:r>
            <a:rPr lang="en-US" sz="2700" kern="1200" dirty="0"/>
            <a:t>set criteria for decision</a:t>
          </a:r>
        </a:p>
      </dsp:txBody>
      <dsp:txXfrm>
        <a:off x="2591939" y="1226572"/>
        <a:ext cx="2227744" cy="1385576"/>
      </dsp:txXfrm>
    </dsp:sp>
    <dsp:sp modelId="{E8C52149-344E-324F-8495-3BDF8C789A8F}">
      <dsp:nvSpPr>
        <dsp:cNvPr id="0" name=""/>
        <dsp:cNvSpPr/>
      </dsp:nvSpPr>
      <dsp:spPr>
        <a:xfrm>
          <a:off x="5028123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3: collect </a:t>
          </a:r>
          <a:br>
            <a:rPr lang="en-US" sz="2700" kern="1200" dirty="0"/>
          </a:br>
          <a:r>
            <a:rPr lang="en-US" sz="2700" kern="1200" dirty="0"/>
            <a:t>data</a:t>
          </a:r>
        </a:p>
      </dsp:txBody>
      <dsp:txXfrm>
        <a:off x="5103079" y="1226572"/>
        <a:ext cx="2227744" cy="1385576"/>
      </dsp:txXfrm>
    </dsp:sp>
    <dsp:sp modelId="{3EFF5E53-22B2-1249-AFE1-7A5886780EA8}">
      <dsp:nvSpPr>
        <dsp:cNvPr id="0" name=""/>
        <dsp:cNvSpPr/>
      </dsp:nvSpPr>
      <dsp:spPr>
        <a:xfrm>
          <a:off x="7539262" y="1151616"/>
          <a:ext cx="2377656" cy="1535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4: make a decision!</a:t>
          </a:r>
        </a:p>
      </dsp:txBody>
      <dsp:txXfrm>
        <a:off x="7614218" y="1226572"/>
        <a:ext cx="2227744" cy="138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44CB-303C-7E4A-A3DA-19EF8AFD4515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10F1-0C5E-7C4F-BB4E-86E5AD0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employed by Guinness Brewery for dealing with small samples in brewing quality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2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ticalvaluecalculator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36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ticalvaluecalculator.com/" TargetMode="External"/><Relationship Id="rId2" Type="http://schemas.openxmlformats.org/officeDocument/2006/relationships/hyperlink" Target="https://docs.google.com/spreadsheets/d/1a0Q2Eq5Js6_OO2e_GiXSy62gs6gY3h381SIcdT6FLzE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www.graphpad.com/quickcalcs/pvalue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lendly.com/abhilasha-a-kumar/meeting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drive/1MpUQpPwlyoP8eLe2iXt75ppnZsyk_4aA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3B1E8-188D-681C-30E8-BAE96605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/>
          </a:bodyPr>
          <a:lstStyle/>
          <a:p>
            <a:r>
              <a:rPr lang="en-US" sz="400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C279-FB4C-E4F4-72C7-077A33F6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0408"/>
            <a:ext cx="9836027" cy="734043"/>
          </a:xfrm>
        </p:spPr>
        <p:txBody>
          <a:bodyPr>
            <a:normAutofit/>
          </a:bodyPr>
          <a:lstStyle/>
          <a:p>
            <a:r>
              <a:rPr lang="en-US" dirty="0"/>
              <a:t>Week 7: Sampling and hypothesis testing</a:t>
            </a:r>
          </a:p>
        </p:txBody>
      </p:sp>
      <p:pic>
        <p:nvPicPr>
          <p:cNvPr id="18" name="Picture 17" descr="A blue and green dotted pattern&#10;&#10;Description automatically generated">
            <a:extLst>
              <a:ext uri="{FF2B5EF4-FFF2-40B4-BE49-F238E27FC236}">
                <a16:creationId xmlns:a16="http://schemas.microsoft.com/office/drawing/2014/main" id="{E07D4B9F-B3C6-484D-4E3D-A1DBCF97D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679" b="26557"/>
          <a:stretch/>
        </p:blipFill>
        <p:spPr>
          <a:xfrm>
            <a:off x="20" y="-32762"/>
            <a:ext cx="12191979" cy="404986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7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8E385-B07F-F9D0-B7A1-3E4397C8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EDAC-AA35-654C-AAF9-2C080A4F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3449-009F-844C-9A0F-377B2A0B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5693665" cy="3838722"/>
          </a:xfrm>
        </p:spPr>
        <p:txBody>
          <a:bodyPr>
            <a:normAutofit/>
          </a:bodyPr>
          <a:lstStyle/>
          <a:p>
            <a:r>
              <a:rPr lang="en-US" dirty="0"/>
              <a:t>in this shuffled dataset, what does a random sample look like?</a:t>
            </a:r>
          </a:p>
          <a:p>
            <a:r>
              <a:rPr lang="en-US" dirty="0"/>
              <a:t>we repeat this 1000 times, i.e., we take 1000 random samples with replacement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random sample</a:t>
            </a:r>
            <a:r>
              <a:rPr lang="en-US" dirty="0"/>
              <a:t>: each outcome has </a:t>
            </a:r>
            <a:r>
              <a:rPr lang="en-US" dirty="0">
                <a:solidFill>
                  <a:srgbClr val="00B0F0"/>
                </a:solidFill>
              </a:rPr>
              <a:t>an equal chance </a:t>
            </a:r>
            <a:r>
              <a:rPr lang="en-US" dirty="0"/>
              <a:t>of being selected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sampling with replacement </a:t>
            </a:r>
            <a:r>
              <a:rPr lang="en-US" dirty="0"/>
              <a:t>= putting back each observation so that the probability of being selected remains constant on the second draw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47433-E8FC-4F69-CD42-19B36CE0535A}"/>
              </a:ext>
            </a:extLst>
          </p:cNvPr>
          <p:cNvGrpSpPr/>
          <p:nvPr/>
        </p:nvGrpSpPr>
        <p:grpSpPr>
          <a:xfrm>
            <a:off x="7636691" y="2312627"/>
            <a:ext cx="3606800" cy="1576031"/>
            <a:chOff x="7636691" y="2312627"/>
            <a:chExt cx="3606800" cy="1576031"/>
          </a:xfrm>
        </p:grpSpPr>
        <p:pic>
          <p:nvPicPr>
            <p:cNvPr id="5" name="Picture 4" descr="A black text on a white background&#10;&#10;AI-generated content may be incorrect.">
              <a:extLst>
                <a:ext uri="{FF2B5EF4-FFF2-40B4-BE49-F238E27FC236}">
                  <a16:creationId xmlns:a16="http://schemas.microsoft.com/office/drawing/2014/main" id="{A19BDD59-4909-62BE-F615-64232F76F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6691" y="2312627"/>
              <a:ext cx="3606800" cy="736600"/>
            </a:xfrm>
            <a:prstGeom prst="rect">
              <a:avLst/>
            </a:prstGeom>
          </p:spPr>
        </p:pic>
        <p:pic>
          <p:nvPicPr>
            <p:cNvPr id="8" name="Picture 7" descr="A black text on a white background&#10;&#10;AI-generated content may be incorrect.">
              <a:extLst>
                <a:ext uri="{FF2B5EF4-FFF2-40B4-BE49-F238E27FC236}">
                  <a16:creationId xmlns:a16="http://schemas.microsoft.com/office/drawing/2014/main" id="{05543BE0-88DF-B159-167C-947F0D8CA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691" y="3139358"/>
              <a:ext cx="3479800" cy="74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5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4D2E4-1B9E-BE2E-1052-3DFF11747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0F41-0F57-54E1-4148-F77834EF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C365-0379-A0D9-4C3E-2A1D4907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5114257" cy="3838722"/>
          </a:xfrm>
        </p:spPr>
        <p:txBody>
          <a:bodyPr/>
          <a:lstStyle/>
          <a:p>
            <a:r>
              <a:rPr lang="en-US" dirty="0"/>
              <a:t>what does the distribution of correlations look like for MANY such random samples?</a:t>
            </a:r>
          </a:p>
          <a:p>
            <a:r>
              <a:rPr lang="en-US" dirty="0">
                <a:solidFill>
                  <a:srgbClr val="00B0F0"/>
                </a:solidFill>
              </a:rPr>
              <a:t>sampling distribution</a:t>
            </a:r>
            <a:r>
              <a:rPr lang="en-US" dirty="0"/>
              <a:t>: distribution of all possible values of the </a:t>
            </a:r>
            <a:r>
              <a:rPr lang="en-US" b="1" u="sng" dirty="0"/>
              <a:t>sample statistic</a:t>
            </a:r>
            <a:r>
              <a:rPr lang="en-US" dirty="0"/>
              <a:t> obtained from multiple samples of a given size</a:t>
            </a:r>
            <a:endParaRPr lang="en-US" u="sng" dirty="0"/>
          </a:p>
          <a:p>
            <a:endParaRPr lang="en-US" dirty="0"/>
          </a:p>
        </p:txBody>
      </p:sp>
      <p:pic>
        <p:nvPicPr>
          <p:cNvPr id="5" name="Picture 4" descr="A diagram of a normal distribution with Ryugyong Hotel in the background&#10;&#10;AI-generated content may be incorrect.">
            <a:extLst>
              <a:ext uri="{FF2B5EF4-FFF2-40B4-BE49-F238E27FC236}">
                <a16:creationId xmlns:a16="http://schemas.microsoft.com/office/drawing/2014/main" id="{1BD4B8DE-EA29-ABF2-65E9-10ADA5BA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18" y="1867988"/>
            <a:ext cx="5708033" cy="44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6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D7BB1-04F8-3EE2-DEEB-E2824D4C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59F-9559-1A12-7D95-80E8C007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9B6D-7BCC-CFB8-66AD-3CBB2245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5114257" cy="3838722"/>
          </a:xfrm>
        </p:spPr>
        <p:txBody>
          <a:bodyPr/>
          <a:lstStyle/>
          <a:p>
            <a:r>
              <a:rPr lang="en-US" dirty="0"/>
              <a:t>what does the distribution of correlations look like for MANY such random samples?</a:t>
            </a:r>
          </a:p>
          <a:p>
            <a:r>
              <a:rPr lang="en-US" dirty="0">
                <a:solidFill>
                  <a:srgbClr val="00B0F0"/>
                </a:solidFill>
              </a:rPr>
              <a:t>sampling distribution</a:t>
            </a:r>
            <a:r>
              <a:rPr lang="en-US" dirty="0"/>
              <a:t>: distribution of all possible values of the </a:t>
            </a:r>
            <a:r>
              <a:rPr lang="en-US" b="1" u="sng" dirty="0"/>
              <a:t>sample statistic</a:t>
            </a:r>
            <a:r>
              <a:rPr lang="en-US" dirty="0"/>
              <a:t> obtained from multiple samples of a given size</a:t>
            </a:r>
            <a:endParaRPr lang="en-US" u="sng" dirty="0"/>
          </a:p>
          <a:p>
            <a:r>
              <a:rPr lang="en-US" dirty="0"/>
              <a:t>now compare this sampling distribution of random slopes from the shuffled dataset to the </a:t>
            </a:r>
            <a:r>
              <a:rPr lang="en-US" u="sng" dirty="0">
                <a:solidFill>
                  <a:srgbClr val="00B050"/>
                </a:solidFill>
              </a:rPr>
              <a:t>correlation in the actual sample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A3A28-285F-6E8A-7159-542E60EC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4AE17-C388-E1DD-0B9B-530217F0C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D20E-A0F6-9D2F-399C-8257AB15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26B9F-9255-344B-89B8-513C5332B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2447778"/>
                <a:ext cx="5114257" cy="38387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u="sng" dirty="0"/>
                  <a:t>if there was no relationship between sleep and cognitive performance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there is an expected distribution of correlations </a:t>
                </a:r>
              </a:p>
              <a:p>
                <a:pPr lvl="1"/>
                <a:r>
                  <a:rPr lang="en-US" dirty="0"/>
                  <a:t>what would be the average distance of a random correlation from the mean correlation? 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standard deviation of sampling distribution of correlations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standard error of correlation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26B9F-9255-344B-89B8-513C5332B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2447778"/>
                <a:ext cx="5114257" cy="3838722"/>
              </a:xfrm>
              <a:blipFill>
                <a:blip r:embed="rId2"/>
                <a:stretch>
                  <a:fillRect l="-743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C7CC719-4024-504D-FDB0-E1495924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6DB33-DBE7-7DD1-F49A-410A1D41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18" y="1090245"/>
            <a:ext cx="565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3D7D7-10CD-9A58-531A-6DFE5848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F3D5-FD72-4086-FEEF-2B49AC5DB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2447778"/>
                <a:ext cx="5114257" cy="3838722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/>
                  <a:t>if there was no relationship between sleep and cognitive performance</a:t>
                </a:r>
                <a:r>
                  <a:rPr lang="en-US" dirty="0"/>
                  <a:t>: is obtaining a sample correlation of 0.31 typical? </a:t>
                </a:r>
              </a:p>
              <a:p>
                <a:r>
                  <a:rPr lang="en-US" dirty="0"/>
                  <a:t>ratio of </a:t>
                </a:r>
                <a:r>
                  <a:rPr lang="en-US" dirty="0">
                    <a:solidFill>
                      <a:srgbClr val="00B050"/>
                    </a:solidFill>
                  </a:rPr>
                  <a:t>observed difference</a:t>
                </a:r>
                <a:r>
                  <a:rPr lang="en-US" dirty="0"/>
                  <a:t> vs. </a:t>
                </a:r>
                <a:r>
                  <a:rPr lang="en-US" dirty="0">
                    <a:solidFill>
                      <a:srgbClr val="7030A0"/>
                    </a:solidFill>
                  </a:rPr>
                  <a:t>expected difference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like a z-score!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F3D5-FD72-4086-FEEF-2B49AC5DB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2447778"/>
                <a:ext cx="5114257" cy="3838722"/>
              </a:xfrm>
              <a:blipFill>
                <a:blip r:embed="rId2"/>
                <a:stretch>
                  <a:fillRect l="-990" r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A24BBCA-C866-2B1E-C219-CF07DA0E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A9E07-B69B-0669-206F-F398BDEB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E2B18-581A-B33A-56B1-169529A3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18" y="1090245"/>
            <a:ext cx="565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6CB4F-204C-6892-459F-5AA5B694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2A3B8-D62C-31ED-E9C9-315614E8E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2447778"/>
                <a:ext cx="5114257" cy="38387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𝑑𝑖𝑓𝑓𝑒𝑟𝑒𝑛𝑐𝑒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if we wanted an EXACT probability for our observed correlation?</a:t>
                </a:r>
              </a:p>
              <a:p>
                <a:r>
                  <a:rPr lang="en-US" dirty="0"/>
                  <a:t>we would need to know the </a:t>
                </a:r>
                <a:r>
                  <a:rPr lang="en-US" u="sng" dirty="0"/>
                  <a:t>exact form of the sampling distribution </a:t>
                </a:r>
                <a:r>
                  <a:rPr lang="en-US" dirty="0"/>
                  <a:t>of the sample statistic we are calculating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2A3B8-D62C-31ED-E9C9-315614E8E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2447778"/>
                <a:ext cx="5114257" cy="3838722"/>
              </a:xfrm>
              <a:blipFill>
                <a:blip r:embed="rId2"/>
                <a:stretch>
                  <a:fillRect l="-990"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1772E5-46F8-83BF-AD5E-EDC5BC3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0A1C-1202-89E5-ED6E-90D34371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C8825-B569-B14A-F63E-15F2C6E4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18" y="1090245"/>
            <a:ext cx="565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E7D5-63D6-5BFE-D567-7192A05F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Student’s 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B674-8333-E8AF-413A-4A9478372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7"/>
                <a:ext cx="5874367" cy="431878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𝑠𝑡𝑎𝑡𝑖𝑠𝑡𝑖𝑐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𝑝𝑜𝑝𝑢𝑙𝑎𝑡𝑖𝑜𝑛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𝑝𝑎𝑟𝑎𝑚𝑒𝑡𝑒𝑟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t</a:t>
                </a:r>
                <a:r>
                  <a:rPr lang="en-US" dirty="0"/>
                  <a:t> distribution approximates the normal distribution</a:t>
                </a:r>
              </a:p>
              <a:p>
                <a:r>
                  <a:rPr lang="en-US" dirty="0"/>
                  <a:t>how good is this approximation? </a:t>
                </a:r>
              </a:p>
              <a:p>
                <a:pPr lvl="1"/>
                <a:r>
                  <a:rPr lang="en-US" dirty="0"/>
                  <a:t>depends on the sample size (n)</a:t>
                </a:r>
              </a:p>
              <a:p>
                <a:pPr lvl="1"/>
                <a:r>
                  <a:rPr lang="en-US" dirty="0"/>
                  <a:t>each t-curve is defined by </a:t>
                </a:r>
                <a:r>
                  <a:rPr lang="en-US" i="1" dirty="0">
                    <a:solidFill>
                      <a:schemeClr val="accent6"/>
                    </a:solidFill>
                  </a:rPr>
                  <a:t>degrees of freedom (</a:t>
                </a:r>
                <a:r>
                  <a:rPr lang="en-US" i="1" dirty="0" err="1">
                    <a:solidFill>
                      <a:schemeClr val="accent6"/>
                    </a:solidFill>
                  </a:rPr>
                  <a:t>df</a:t>
                </a:r>
                <a:r>
                  <a:rPr lang="en-US" i="1" dirty="0">
                    <a:solidFill>
                      <a:schemeClr val="accent6"/>
                    </a:solidFill>
                  </a:rPr>
                  <a:t>)</a:t>
                </a:r>
                <a:r>
                  <a:rPr lang="en-US" dirty="0"/>
                  <a:t> which depend on the sample size and statistic</a:t>
                </a:r>
                <a:endParaRPr lang="en-US" i="1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dirty="0"/>
                  <a:t>for large </a:t>
                </a:r>
                <a:r>
                  <a:rPr lang="en-US" dirty="0" err="1"/>
                  <a:t>dfs</a:t>
                </a:r>
                <a:r>
                  <a:rPr lang="en-US" dirty="0"/>
                  <a:t>, the t distribution approximates the normal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B674-8333-E8AF-413A-4A9478372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7"/>
                <a:ext cx="5874367" cy="4318783"/>
              </a:xfrm>
              <a:blipFill>
                <a:blip r:embed="rId3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B77123C4-DB6A-A993-A0E7-7964A874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26" y="3157000"/>
            <a:ext cx="4226067" cy="243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2.large.jpg">
            <a:extLst>
              <a:ext uri="{FF2B5EF4-FFF2-40B4-BE49-F238E27FC236}">
                <a16:creationId xmlns:a16="http://schemas.microsoft.com/office/drawing/2014/main" id="{28E4A4CB-47AE-B25C-897F-CEC845FCA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0" y="261732"/>
            <a:ext cx="2354514" cy="2122741"/>
          </a:xfrm>
          <a:prstGeom prst="rect">
            <a:avLst/>
          </a:prstGeom>
        </p:spPr>
      </p:pic>
      <p:pic>
        <p:nvPicPr>
          <p:cNvPr id="6" name="Picture 5" descr="William_Sealy_Gosset.jpg">
            <a:extLst>
              <a:ext uri="{FF2B5EF4-FFF2-40B4-BE49-F238E27FC236}">
                <a16:creationId xmlns:a16="http://schemas.microsoft.com/office/drawing/2014/main" id="{3009DF13-DFB0-B249-DFD8-B3B8D395B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41" y="317718"/>
            <a:ext cx="1509175" cy="19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43AE-C78C-16AB-B4A4-5D3740AA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sampling distributions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3FAE7B-3440-340C-66A3-76CA84EFD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119683"/>
              </p:ext>
            </p:extLst>
          </p:nvPr>
        </p:nvGraphicFramePr>
        <p:xfrm>
          <a:off x="2450412" y="2384473"/>
          <a:ext cx="7815022" cy="372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11">
                  <a:extLst>
                    <a:ext uri="{9D8B030D-6E8A-4147-A177-3AD203B41FA5}">
                      <a16:colId xmlns:a16="http://schemas.microsoft.com/office/drawing/2014/main" val="2988017955"/>
                    </a:ext>
                  </a:extLst>
                </a:gridCol>
                <a:gridCol w="3907511">
                  <a:extLst>
                    <a:ext uri="{9D8B030D-6E8A-4147-A177-3AD203B41FA5}">
                      <a16:colId xmlns:a16="http://schemas.microsoft.com/office/drawing/2014/main" val="1032094268"/>
                    </a:ext>
                  </a:extLst>
                </a:gridCol>
              </a:tblGrid>
              <a:tr h="476431">
                <a:tc>
                  <a:txBody>
                    <a:bodyPr/>
                    <a:lstStyle/>
                    <a:p>
                      <a:r>
                        <a:rPr lang="en-US" dirty="0"/>
                        <a:t>sample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91789"/>
                  </a:ext>
                </a:extLst>
              </a:tr>
              <a:tr h="1082972">
                <a:tc>
                  <a:txBody>
                    <a:bodyPr/>
                    <a:lstStyle/>
                    <a:p>
                      <a:r>
                        <a:rPr lang="en-US" dirty="0"/>
                        <a:t>correlation / slopes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Student’s </a:t>
                      </a:r>
                      <a:r>
                        <a:rPr lang="en-US" i="1" dirty="0"/>
                        <a:t>t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1517"/>
                  </a:ext>
                </a:extLst>
              </a:tr>
              <a:tr h="1082972">
                <a:tc>
                  <a:txBody>
                    <a:bodyPr/>
                    <a:lstStyle/>
                    <a:p>
                      <a:r>
                        <a:rPr lang="en-US" dirty="0"/>
                        <a:t>ratio of squared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65958"/>
                  </a:ext>
                </a:extLst>
              </a:tr>
              <a:tr h="1082972">
                <a:tc>
                  <a:txBody>
                    <a:bodyPr/>
                    <a:lstStyle/>
                    <a:p>
                      <a:r>
                        <a:rPr lang="en-US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(central limit theorem)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5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10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E315-9B4F-F6BE-2366-D877F93C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null hypothesis significance testing (NHST)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EFB04-5D1B-ADD9-959E-27050FB65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2246728"/>
                <a:ext cx="4858348" cy="436943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start by </a:t>
                </a:r>
                <a:r>
                  <a:rPr lang="en-US" sz="1600" dirty="0">
                    <a:solidFill>
                      <a:srgbClr val="C00000"/>
                    </a:solidFill>
                  </a:rPr>
                  <a:t>assuming that our hypothesis is wrong</a:t>
                </a:r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>
                    <a:solidFill>
                      <a:srgbClr val="C00000"/>
                    </a:solidFill>
                  </a:rPr>
                  <a:t>null hypothesis: </a:t>
                </a:r>
                <a:r>
                  <a:rPr lang="en-US" sz="1600" dirty="0"/>
                  <a:t>there is no meaningful relationship between Y (performance) and X (sleep)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population parameter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600" dirty="0">
                    <a:solidFill>
                      <a:schemeClr val="accent5"/>
                    </a:solidFill>
                  </a:rPr>
                  <a:t>alternative hypothesis</a:t>
                </a:r>
                <a:r>
                  <a:rPr lang="en-US" sz="1600" dirty="0"/>
                  <a:t>: there is a meaningful relationship between Y (performance) and X (sleep)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population parameter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  <a:p>
                <a:r>
                  <a:rPr lang="en-US" sz="1600" dirty="0"/>
                  <a:t>we generate a </a:t>
                </a:r>
                <a:r>
                  <a:rPr lang="en-US" sz="1600" dirty="0">
                    <a:solidFill>
                      <a:srgbClr val="00B0F0"/>
                    </a:solidFill>
                  </a:rPr>
                  <a:t>sampling distribution </a:t>
                </a:r>
                <a:r>
                  <a:rPr lang="en-US" sz="1600" dirty="0"/>
                  <a:t>under the null hypothesis using the sample statistic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EFB04-5D1B-ADD9-959E-27050FB65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2246728"/>
                <a:ext cx="4858348" cy="4369433"/>
              </a:xfrm>
              <a:blipFill>
                <a:blip r:embed="rId2"/>
                <a:stretch>
                  <a:fillRect l="-781" r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E9596C-C6FB-B4F2-7041-3F4A9B94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D994-E6CB-18AE-5B23-A4B91CC4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p-value</a:t>
            </a:r>
            <a:r>
              <a:rPr lang="en-US" sz="3600" dirty="0"/>
              <a:t>: P (data | null)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76FA-86CA-3FDF-2AAD-D8054959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7" y="2447778"/>
            <a:ext cx="5007863" cy="3838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we have a </a:t>
            </a:r>
            <a:r>
              <a:rPr lang="en-US" dirty="0">
                <a:solidFill>
                  <a:srgbClr val="0070C0"/>
                </a:solidFill>
              </a:rPr>
              <a:t>sampling distribution </a:t>
            </a:r>
            <a:r>
              <a:rPr lang="en-US" dirty="0"/>
              <a:t>under the null hypothesis, we want to know </a:t>
            </a:r>
            <a:r>
              <a:rPr lang="en-US" dirty="0">
                <a:solidFill>
                  <a:schemeClr val="accent1"/>
                </a:solidFill>
              </a:rPr>
              <a:t>how likely is the sample statistic you obtained</a:t>
            </a:r>
          </a:p>
          <a:p>
            <a:r>
              <a:rPr lang="en-US" dirty="0">
                <a:solidFill>
                  <a:srgbClr val="00B0F0"/>
                </a:solidFill>
              </a:rPr>
              <a:t>p-value = probability of observing a sample statistic as or more extreme as the one observed </a:t>
            </a:r>
            <a:r>
              <a:rPr lang="en-US" u="sng" dirty="0">
                <a:solidFill>
                  <a:srgbClr val="00B0F0"/>
                </a:solidFill>
              </a:rPr>
              <a:t>if the null hypothesis was true</a:t>
            </a:r>
            <a:endParaRPr lang="en-US" u="sng" dirty="0"/>
          </a:p>
          <a:p>
            <a:r>
              <a:rPr lang="en-US" dirty="0"/>
              <a:t>if this probability is really low, we can </a:t>
            </a:r>
            <a:r>
              <a:rPr lang="en-US" dirty="0">
                <a:solidFill>
                  <a:schemeClr val="accent4"/>
                </a:solidFill>
              </a:rPr>
              <a:t>infer</a:t>
            </a:r>
            <a:r>
              <a:rPr lang="en-US" dirty="0"/>
              <a:t> that the null hypothesis may not be true, and </a:t>
            </a:r>
            <a:r>
              <a:rPr lang="en-US" dirty="0">
                <a:solidFill>
                  <a:schemeClr val="accent4"/>
                </a:solidFill>
              </a:rPr>
              <a:t>subsequently infer</a:t>
            </a:r>
            <a:r>
              <a:rPr lang="en-US" dirty="0"/>
              <a:t> that your actual hypothesis may be true!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2FC10-B4FE-F798-56B3-06C37E67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5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04E2-7298-2A8C-B0B9-FABCB16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midterm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EF52-4271-8B07-FD8F-A06FB486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grades will be made available </a:t>
            </a:r>
            <a:r>
              <a:rPr lang="en-US" dirty="0">
                <a:solidFill>
                  <a:srgbClr val="7030A0"/>
                </a:solidFill>
              </a:rPr>
              <a:t>latest by Thursday morning</a:t>
            </a:r>
          </a:p>
          <a:p>
            <a:r>
              <a:rPr lang="en-US" dirty="0"/>
              <a:t>review my comments in rubric </a:t>
            </a:r>
          </a:p>
          <a:p>
            <a:r>
              <a:rPr lang="en-US" dirty="0"/>
              <a:t>please come see me if you have questions!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55AA-4439-FF26-057F-4A21130C0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CD0B2-514F-96AC-F20E-76C06F95D9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-level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and critical region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CD0B2-514F-96AC-F20E-76C06F95D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12" t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D914C-B71F-212E-23CA-7FDC49E00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7" y="2447778"/>
                <a:ext cx="4672583" cy="38387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-level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chemeClr val="accent4"/>
                    </a:solidFill>
                  </a:rPr>
                  <a:t>significance-level criteria</a:t>
                </a:r>
                <a:endParaRPr lang="en-US" dirty="0"/>
              </a:p>
              <a:p>
                <a:pPr lvl="1"/>
                <a:r>
                  <a:rPr lang="en-US" dirty="0"/>
                  <a:t>typically set to 0.05, i.e., the extreme 5% of the sampling distribution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D914C-B71F-212E-23CA-7FDC49E00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7" y="2447778"/>
                <a:ext cx="4672583" cy="3838722"/>
              </a:xfrm>
              <a:blipFill>
                <a:blip r:embed="rId3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82A02B-A4A2-8270-CFD1-A8455856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18" y="1867988"/>
            <a:ext cx="5720059" cy="45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95C435-1370-1CE2-C0EB-FA38965344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-level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and critical region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95C435-1370-1CE2-C0EB-FA3896534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12" t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C6CB1-2F4D-C9A3-0443-BEB9AB5E5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2447778"/>
                <a:ext cx="5079751" cy="383872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-level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chemeClr val="accent4"/>
                    </a:solidFill>
                  </a:rPr>
                  <a:t>significance-level criteria</a:t>
                </a:r>
                <a:endParaRPr lang="en-US" dirty="0"/>
              </a:p>
              <a:p>
                <a:pPr lvl="1"/>
                <a:r>
                  <a:rPr lang="en-US" dirty="0"/>
                  <a:t>typically set to 0.05, i.e., the extreme 5% of the sampling distribution  </a:t>
                </a:r>
              </a:p>
              <a:p>
                <a:pPr lvl="1"/>
                <a:r>
                  <a:rPr lang="en-US" dirty="0"/>
                  <a:t>if the observed statistic is within this </a:t>
                </a:r>
                <a:r>
                  <a:rPr lang="en-US" dirty="0">
                    <a:solidFill>
                      <a:schemeClr val="accent1"/>
                    </a:solidFill>
                  </a:rPr>
                  <a:t>critical region</a:t>
                </a:r>
                <a:r>
                  <a:rPr lang="en-US" dirty="0"/>
                  <a:t>, we will reject the null hypothesis in favor of the </a:t>
                </a:r>
                <a:r>
                  <a:rPr lang="en-US" dirty="0">
                    <a:solidFill>
                      <a:srgbClr val="E80CE4"/>
                    </a:solidFill>
                  </a:rPr>
                  <a:t>alternative hypothesis</a:t>
                </a:r>
              </a:p>
              <a:p>
                <a:pPr lvl="1"/>
                <a:r>
                  <a:rPr lang="en-US" dirty="0"/>
                  <a:t>commonly referred to as a </a:t>
                </a:r>
                <a:r>
                  <a:rPr lang="en-US" dirty="0">
                    <a:solidFill>
                      <a:schemeClr val="accent1"/>
                    </a:solidFill>
                  </a:rPr>
                  <a:t>statistically significant result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typically find a critical value based on the underlying sampling distribution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using a </a:t>
                </a:r>
                <a:r>
                  <a:rPr lang="en-US" dirty="0">
                    <a:solidFill>
                      <a:schemeClr val="tx1"/>
                    </a:solidFill>
                    <a:hlinkClick r:id="rId3"/>
                  </a:rPr>
                  <a:t>calculator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C6CB1-2F4D-C9A3-0443-BEB9AB5E5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2447778"/>
                <a:ext cx="5079751" cy="3838722"/>
              </a:xfrm>
              <a:blipFill>
                <a:blip r:embed="rId4"/>
                <a:stretch>
                  <a:fillRect l="-748" r="-998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distribution of correlations&#10;&#10;AI-generated content may be incorrect.">
            <a:extLst>
              <a:ext uri="{FF2B5EF4-FFF2-40B4-BE49-F238E27FC236}">
                <a16:creationId xmlns:a16="http://schemas.microsoft.com/office/drawing/2014/main" id="{10FDDBE5-90B7-8496-D5C3-C2D7CB61E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518" y="1867989"/>
            <a:ext cx="5720059" cy="44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99F6-0064-38E0-AB1A-161ABA6F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vs. two-tailed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3BE2C-31D9-4CEE-4ECC-2B5098DB1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589020" cy="38387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two-tailed tests make </a:t>
                </a:r>
                <a:r>
                  <a:rPr lang="en-US" dirty="0">
                    <a:solidFill>
                      <a:schemeClr val="accent6"/>
                    </a:solidFill>
                  </a:rPr>
                  <a:t>no assumptions about directionality</a:t>
                </a:r>
                <a:r>
                  <a:rPr lang="en-US" dirty="0"/>
                  <a:t> when discussing the hypotheses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splits the null distribution into two regions (corresponding to p &lt; .025 and p &gt; .025)</a:t>
                </a:r>
              </a:p>
              <a:p>
                <a:r>
                  <a:rPr lang="en-US" dirty="0"/>
                  <a:t>one-tailed (directional) tests </a:t>
                </a:r>
                <a:r>
                  <a:rPr lang="en-US" dirty="0">
                    <a:solidFill>
                      <a:srgbClr val="7030A0"/>
                    </a:solidFill>
                  </a:rPr>
                  <a:t>specify a direction in the hypotheses</a:t>
                </a:r>
                <a:r>
                  <a:rPr lang="en-US" dirty="0"/>
                  <a:t>, i.e., an increase or decrease in the population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is restricted to only ONE part of the null distribution, leading to a larger area </a:t>
                </a:r>
              </a:p>
              <a:p>
                <a:pPr lvl="1"/>
                <a:r>
                  <a:rPr lang="en-US" dirty="0"/>
                  <a:t>more sensitive but also less conservative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3BE2C-31D9-4CEE-4ECC-2B5098DB1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589020" cy="3838722"/>
              </a:xfrm>
              <a:blipFill>
                <a:blip r:embed="rId2"/>
                <a:stretch>
                  <a:fillRect l="-680" t="-330" r="-68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distribution of correlations&#10;&#10;AI-generated content may be incorrect.">
            <a:extLst>
              <a:ext uri="{FF2B5EF4-FFF2-40B4-BE49-F238E27FC236}">
                <a16:creationId xmlns:a16="http://schemas.microsoft.com/office/drawing/2014/main" id="{61D8480D-EC60-D268-3E9F-FEFB3F10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780" y="937268"/>
            <a:ext cx="3637709" cy="2830004"/>
          </a:xfrm>
          <a:prstGeom prst="rect">
            <a:avLst/>
          </a:prstGeom>
        </p:spPr>
      </p:pic>
      <p:pic>
        <p:nvPicPr>
          <p:cNvPr id="6" name="Picture 5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A77B00D9-70CF-8E75-C2E5-858A71399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80" y="3870405"/>
            <a:ext cx="3637710" cy="27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0707-38CE-4A30-48D5-461E7D14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9BBE-28BC-6246-D36C-EBD18D30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1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2CAA0-A9FD-5D44-906B-43C0E0F5E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5801-328E-CD7C-FD7D-799A026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NHST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F2011-EDC2-8E39-0E38-84664FD07E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6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74C583-5E57-AF49-8B98-79637BDAB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EE6A8C-548F-BE4A-B30F-C57583B5F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3D8ACC-6715-8E4A-B7E4-80708E116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52149-344E-324F-8495-3BDF8C789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F5E53-22B2-1249-AFE1-7A5886780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FF6EC-09E3-BC61-C1D1-75FADB13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F054-33FD-F120-04F6-CDD35E1A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NHST for </a:t>
            </a:r>
            <a:r>
              <a:rPr lang="en-US" dirty="0">
                <a:solidFill>
                  <a:srgbClr val="00B0F0"/>
                </a:solidFill>
              </a:rPr>
              <a:t>correlations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D7560-FF8B-D636-1C96-AC31993C98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93144-EF9A-FAFC-6AED-698AC71AA318}"/>
                  </a:ext>
                </a:extLst>
              </p:cNvPr>
              <p:cNvSpPr txBox="1"/>
              <p:nvPr/>
            </p:nvSpPr>
            <p:spPr>
              <a:xfrm>
                <a:off x="1285767" y="5352257"/>
                <a:ext cx="1943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find the form of the sampling distribution of correlations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algn="ctr"/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93144-EF9A-FAFC-6AED-698AC71AA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67" y="5352257"/>
                <a:ext cx="19431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8E159-6D8B-4405-02FC-79C6C4676F27}"/>
                  </a:ext>
                </a:extLst>
              </p:cNvPr>
              <p:cNvSpPr txBox="1"/>
              <p:nvPr/>
            </p:nvSpPr>
            <p:spPr>
              <a:xfrm>
                <a:off x="4028966" y="5352258"/>
                <a:ext cx="167216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.05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en-US" sz="1200" dirty="0"/>
                  <a:t> based on one vs. two tailed test and </a:t>
                </a:r>
                <a:r>
                  <a:rPr lang="en-US" sz="1200" dirty="0">
                    <a:solidFill>
                      <a:srgbClr val="FF0000"/>
                    </a:solidFill>
                  </a:rPr>
                  <a:t>degrees of freedom 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8E159-6D8B-4405-02FC-79C6C467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66" y="5352258"/>
                <a:ext cx="1672167" cy="1015663"/>
              </a:xfrm>
              <a:prstGeom prst="rect">
                <a:avLst/>
              </a:prstGeom>
              <a:blipFill>
                <a:blip r:embed="rId8"/>
                <a:stretch>
                  <a:fillRect r="-227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A82DD-4692-B9FE-0739-A13F9D98AB59}"/>
                  </a:ext>
                </a:extLst>
              </p:cNvPr>
              <p:cNvSpPr txBox="1"/>
              <p:nvPr/>
            </p:nvSpPr>
            <p:spPr>
              <a:xfrm>
                <a:off x="6078747" y="5352257"/>
                <a:ext cx="2213187" cy="14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algn="ctr">
                  <a:buAutoNum type="arabicParenBoth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for sampling distribution of correlations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/>
                  <a:t>(2)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/>
                  <a:t>(3) find p-value for t-score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A82DD-4692-B9FE-0739-A13F9D98A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747" y="5352257"/>
                <a:ext cx="2213187" cy="1469313"/>
              </a:xfrm>
              <a:prstGeom prst="rect">
                <a:avLst/>
              </a:prstGeom>
              <a:blipFill>
                <a:blip r:embed="rId9"/>
                <a:stretch>
                  <a:fillRect t="-855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D2FB4A-FC3B-7C66-BCD3-DD02BC4F88F5}"/>
                  </a:ext>
                </a:extLst>
              </p:cNvPr>
              <p:cNvSpPr txBox="1"/>
              <p:nvPr/>
            </p:nvSpPr>
            <p:spPr>
              <a:xfrm>
                <a:off x="8939634" y="5352256"/>
                <a:ext cx="1943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</m:oMath>
                </a14:m>
                <a:r>
                  <a:rPr lang="en-US" sz="1200" dirty="0"/>
                  <a:t> is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:br>
                  <a:rPr lang="en-US" sz="1200" dirty="0"/>
                </a:br>
                <a:r>
                  <a:rPr lang="en-US" sz="1200" dirty="0"/>
                  <a:t>p-value &lt; .05. if so, reject null hypothesis!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D2FB4A-FC3B-7C66-BCD3-DD02BC4F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34" y="5352256"/>
                <a:ext cx="1943100" cy="830997"/>
              </a:xfrm>
              <a:prstGeom prst="rect">
                <a:avLst/>
              </a:prstGeom>
              <a:blipFill>
                <a:blip r:embed="rId10"/>
                <a:stretch>
                  <a:fillRect r="-194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70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74C583-5E57-AF49-8B98-79637BDAB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EE6A8C-548F-BE4A-B30F-C57583B5F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3D8ACC-6715-8E4A-B7E4-80708E116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52149-344E-324F-8495-3BDF8C789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F5E53-22B2-1249-AFE1-7A5886780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B2368-74CF-9E14-E837-848C69D1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6589-45AF-E7C2-C594-F5B1180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NHST for correlation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8DC1-954F-8367-B54F-0CCE7D94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6658385" cy="543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hypothesis</a:t>
            </a:r>
            <a:r>
              <a:rPr lang="en-US" dirty="0"/>
              <a:t>: sleep predicts cognitive performance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5AD3F356-E17B-D761-2A70-D70170CA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78" y="3054699"/>
            <a:ext cx="2859867" cy="3311425"/>
          </a:xfrm>
          <a:prstGeom prst="rect">
            <a:avLst/>
          </a:prstGeom>
        </p:spPr>
      </p:pic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6F191577-41D6-5153-90F7-99526A3A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92" y="3547325"/>
            <a:ext cx="4302292" cy="25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2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79B5-70DD-D1ED-BDC5-4A93627E5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2539-6B03-7692-2F82-C7C76776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NHST for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43F44-3C39-98BD-A0E2-60094893D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060029"/>
                <a:ext cx="5481629" cy="454046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step 1: state the hypotheses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= 0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step 2: set criteria for decision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.05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step 3: collect data</a:t>
                </a:r>
              </a:p>
              <a:p>
                <a:pPr lvl="1"/>
                <a:r>
                  <a:rPr lang="en-US" dirty="0"/>
                  <a:t>compute sample correlation </a:t>
                </a:r>
                <a:r>
                  <a:rPr lang="en-US" i="1" dirty="0"/>
                  <a:t>r</a:t>
                </a:r>
                <a:r>
                  <a:rPr lang="en-US" dirty="0"/>
                  <a:t> = 0.31</a:t>
                </a:r>
              </a:p>
              <a:p>
                <a:pPr lvl="1"/>
                <a:r>
                  <a:rPr lang="en-US" dirty="0"/>
                  <a:t>compute the standard error for correlation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.11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the t-statistic: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=2.76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p-value: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.0073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step 4: decide &amp; report! </a:t>
                </a:r>
              </a:p>
              <a:p>
                <a:pPr lvl="1"/>
                <a:r>
                  <a:rPr lang="en-US" dirty="0"/>
                  <a:t>sleep is significantly correlated with cognitive performance, </a:t>
                </a:r>
                <a:br>
                  <a:rPr lang="en-US" dirty="0"/>
                </a:br>
                <a:r>
                  <a:rPr lang="en-US" i="1" dirty="0"/>
                  <a:t>r</a:t>
                </a:r>
                <a:r>
                  <a:rPr lang="en-US" dirty="0"/>
                  <a:t> = .31, </a:t>
                </a:r>
                <a:r>
                  <a:rPr lang="en-US" i="1" dirty="0"/>
                  <a:t>t</a:t>
                </a:r>
                <a:r>
                  <a:rPr lang="en-US" dirty="0"/>
                  <a:t>(73) = 2.76, </a:t>
                </a:r>
                <a:r>
                  <a:rPr lang="en-US" i="1" dirty="0"/>
                  <a:t>p</a:t>
                </a:r>
                <a:r>
                  <a:rPr lang="en-US" dirty="0"/>
                  <a:t> = .007</a:t>
                </a:r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43F44-3C39-98BD-A0E2-60094893D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060029"/>
                <a:ext cx="5481629" cy="4540468"/>
              </a:xfrm>
              <a:blipFill>
                <a:blip r:embed="rId2"/>
                <a:stretch>
                  <a:fillRect l="-231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9C5D6D70-AD1F-B6DB-63BF-4B8D9009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38" y="1981685"/>
            <a:ext cx="4691313" cy="1820653"/>
          </a:xfrm>
          <a:prstGeom prst="rect">
            <a:avLst/>
          </a:prstGeom>
        </p:spPr>
      </p:pic>
      <p:pic>
        <p:nvPicPr>
          <p:cNvPr id="5" name="Picture 4" descr="A close-up of a text&#10;&#10;AI-generated content may be incorrect.">
            <a:extLst>
              <a:ext uri="{FF2B5EF4-FFF2-40B4-BE49-F238E27FC236}">
                <a16:creationId xmlns:a16="http://schemas.microsoft.com/office/drawing/2014/main" id="{D468AE4A-7BCB-5CEA-6C8D-D9E60078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65" y="4330263"/>
            <a:ext cx="5566225" cy="1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6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46C5-B40B-5A03-A246-88F946FD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reporting</a:t>
            </a:r>
            <a:r>
              <a:rPr lang="en-US" dirty="0"/>
              <a:t> 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14ED-5345-0D27-CEF7-3BE0C614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10473387" cy="3838722"/>
          </a:xfrm>
        </p:spPr>
        <p:txBody>
          <a:bodyPr/>
          <a:lstStyle/>
          <a:p>
            <a:r>
              <a:rPr lang="en-US" dirty="0"/>
              <a:t>verbal description, sample statistic = X.XX, </a:t>
            </a:r>
            <a:r>
              <a:rPr lang="en-US" i="1" dirty="0"/>
              <a:t>test statistic </a:t>
            </a:r>
            <a:r>
              <a:rPr lang="en-US" dirty="0"/>
              <a:t>(sample size) = X.XX, </a:t>
            </a:r>
            <a:r>
              <a:rPr lang="en-US" i="1" dirty="0"/>
              <a:t>p value </a:t>
            </a:r>
            <a:r>
              <a:rPr lang="en-US" dirty="0"/>
              <a:t>= .XXX</a:t>
            </a:r>
          </a:p>
          <a:p>
            <a:r>
              <a:rPr lang="en-US" dirty="0"/>
              <a:t>statistics are always italicized</a:t>
            </a:r>
          </a:p>
          <a:p>
            <a:r>
              <a:rPr lang="en-US" dirty="0"/>
              <a:t>p-values are reported up to third decimal</a:t>
            </a:r>
          </a:p>
          <a:p>
            <a:r>
              <a:rPr lang="en-US" dirty="0"/>
              <a:t>everything else reported up to second decimal</a:t>
            </a:r>
          </a:p>
          <a:p>
            <a:r>
              <a:rPr lang="en-US" dirty="0"/>
              <a:t>sleep is significantly correlated with cognitive performance, 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 = .31, </a:t>
            </a:r>
            <a:r>
              <a:rPr lang="en-US" i="1" dirty="0"/>
              <a:t>t</a:t>
            </a:r>
            <a:r>
              <a:rPr lang="en-US" dirty="0"/>
              <a:t>(73) = 2.76, </a:t>
            </a:r>
            <a:r>
              <a:rPr lang="en-US" i="1" dirty="0"/>
              <a:t>p</a:t>
            </a:r>
            <a:r>
              <a:rPr lang="en-US" dirty="0"/>
              <a:t> = .007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4104-8744-1CE6-6323-A6439FF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activity: NHST for correlation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F22F-5387-77C7-8B88-06E5D08A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838839" cy="3838722"/>
          </a:xfrm>
        </p:spPr>
        <p:txBody>
          <a:bodyPr/>
          <a:lstStyle/>
          <a:p>
            <a:r>
              <a:rPr lang="en-US" dirty="0">
                <a:hlinkClick r:id="rId2"/>
              </a:rPr>
              <a:t>women data</a:t>
            </a:r>
            <a:endParaRPr lang="en-US" dirty="0"/>
          </a:p>
          <a:p>
            <a:r>
              <a:rPr lang="en-US" dirty="0"/>
              <a:t>compute correlation and perform a hypothesis test!</a:t>
            </a:r>
          </a:p>
          <a:p>
            <a:r>
              <a:rPr lang="en-US" dirty="0">
                <a:hlinkClick r:id="rId3"/>
              </a:rPr>
              <a:t>critical value calculator</a:t>
            </a:r>
            <a:endParaRPr lang="en-US" dirty="0"/>
          </a:p>
          <a:p>
            <a:r>
              <a:rPr lang="en-US" dirty="0">
                <a:hlinkClick r:id="rId4"/>
              </a:rPr>
              <a:t>p-value calculator</a:t>
            </a:r>
            <a:endParaRPr lang="en-US" dirty="0"/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4E1754E6-D5A2-9978-B8D8-F69A84912D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6"/>
          <a:stretch/>
        </p:blipFill>
        <p:spPr>
          <a:xfrm>
            <a:off x="6169528" y="2711223"/>
            <a:ext cx="5791200" cy="33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9018-2778-037E-3164-C4530016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5153638" cy="1294228"/>
          </a:xfrm>
        </p:spPr>
        <p:txBody>
          <a:bodyPr/>
          <a:lstStyle/>
          <a:p>
            <a:r>
              <a:rPr lang="en-US" dirty="0"/>
              <a:t>mid-semester </a:t>
            </a:r>
            <a:r>
              <a:rPr lang="en-US" dirty="0">
                <a:solidFill>
                  <a:schemeClr val="accent1"/>
                </a:solidFill>
              </a:rPr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C605-73D0-792A-7B7F-EC6CFD09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106716" cy="3838722"/>
          </a:xfrm>
        </p:spPr>
        <p:txBody>
          <a:bodyPr/>
          <a:lstStyle/>
          <a:p>
            <a:r>
              <a:rPr lang="en-US" dirty="0"/>
              <a:t>everyone schedules a 15-minute meeting post spring break [</a:t>
            </a:r>
            <a:r>
              <a:rPr lang="en-US" dirty="0" err="1">
                <a:hlinkClick r:id="rId2"/>
              </a:rPr>
              <a:t>calendly</a:t>
            </a:r>
            <a:r>
              <a:rPr lang="en-US" dirty="0">
                <a:hlinkClick r:id="rId2"/>
              </a:rPr>
              <a:t> link</a:t>
            </a:r>
            <a:r>
              <a:rPr lang="en-US" dirty="0"/>
              <a:t>]</a:t>
            </a:r>
          </a:p>
          <a:p>
            <a:r>
              <a:rPr lang="en-US" dirty="0"/>
              <a:t>fill out </a:t>
            </a:r>
            <a:r>
              <a:rPr lang="en-US" b="1" dirty="0"/>
              <a:t>anonymous</a:t>
            </a:r>
            <a:r>
              <a:rPr lang="en-US" dirty="0"/>
              <a:t> mid semester survey [opens on Friday]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EE2B-31B3-EAE8-CEA6-5A809DF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74" y="415297"/>
            <a:ext cx="5579165" cy="60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8DE0-C295-CB72-9DBD-B894B5E1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activity: NHST for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6797D-02C0-F489-3332-E4B7AFA3B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060029"/>
                <a:ext cx="5481629" cy="454046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step 1: state the hypotheses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= 0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step 2: set criteria for decision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.05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step 3: collect data</a:t>
                </a:r>
              </a:p>
              <a:p>
                <a:pPr lvl="1"/>
                <a:r>
                  <a:rPr lang="en-US" dirty="0"/>
                  <a:t>compute the correlation </a:t>
                </a:r>
                <a:r>
                  <a:rPr lang="en-US" i="1" dirty="0"/>
                  <a:t>r</a:t>
                </a:r>
                <a:r>
                  <a:rPr lang="en-US" dirty="0"/>
                  <a:t> = 0.995</a:t>
                </a:r>
              </a:p>
              <a:p>
                <a:pPr lvl="1"/>
                <a:r>
                  <a:rPr lang="en-US" dirty="0"/>
                  <a:t>compute the standard error for correlation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.026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the t-statistic: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.995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.026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=37.855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p-value: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 .0001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step 4: decide! </a:t>
                </a:r>
              </a:p>
              <a:p>
                <a:pPr lvl="1"/>
                <a:r>
                  <a:rPr lang="en-US" dirty="0"/>
                  <a:t>height significantly correlates with weight, </a:t>
                </a:r>
                <a:br>
                  <a:rPr lang="en-US" dirty="0"/>
                </a:br>
                <a:r>
                  <a:rPr lang="en-US" i="1" dirty="0"/>
                  <a:t>r</a:t>
                </a:r>
                <a:r>
                  <a:rPr lang="en-US" dirty="0"/>
                  <a:t> = .995, </a:t>
                </a:r>
                <a:r>
                  <a:rPr lang="en-US" i="1" dirty="0"/>
                  <a:t>t</a:t>
                </a:r>
                <a:r>
                  <a:rPr lang="en-US" dirty="0"/>
                  <a:t>(13) = 37.86, </a:t>
                </a:r>
                <a:r>
                  <a:rPr lang="en-US" i="1" dirty="0"/>
                  <a:t>p</a:t>
                </a:r>
                <a:r>
                  <a:rPr lang="en-US" dirty="0"/>
                  <a:t> &lt; .001</a:t>
                </a:r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6797D-02C0-F489-3332-E4B7AFA3B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060029"/>
                <a:ext cx="5481629" cy="4540468"/>
              </a:xfrm>
              <a:blipFill>
                <a:blip r:embed="rId2"/>
                <a:stretch>
                  <a:fillRect l="-231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alculator&#10;&#10;Description automatically generated">
            <a:extLst>
              <a:ext uri="{FF2B5EF4-FFF2-40B4-BE49-F238E27FC236}">
                <a16:creationId xmlns:a16="http://schemas.microsoft.com/office/drawing/2014/main" id="{AD2DD778-0368-69B3-86D9-83C120AA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72" y="4034752"/>
            <a:ext cx="3221990" cy="2048359"/>
          </a:xfrm>
          <a:prstGeom prst="rect">
            <a:avLst/>
          </a:prstGeom>
        </p:spPr>
      </p:pic>
      <p:pic>
        <p:nvPicPr>
          <p:cNvPr id="8" name="Picture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20986164-1CD8-CFB6-6BA3-24CCDC723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379" y="2133829"/>
            <a:ext cx="5127498" cy="174200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214048-723E-4673-A15A-41095D9CB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365" y="3987587"/>
            <a:ext cx="2073438" cy="2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4BF-4BF9-42D9-90FE-AAC2E283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E16D-AC83-4187-0824-25707DEB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more </a:t>
            </a:r>
            <a:r>
              <a:rPr lang="en-US" dirty="0"/>
              <a:t>hypothesis testing</a:t>
            </a:r>
          </a:p>
          <a:p>
            <a:endParaRPr lang="en-US" dirty="0"/>
          </a:p>
        </p:txBody>
      </p:sp>
      <p:pic>
        <p:nvPicPr>
          <p:cNvPr id="5" name="Picture 4" descr="A screenshot of a test&#10;&#10;AI-generated content may be incorrect.">
            <a:extLst>
              <a:ext uri="{FF2B5EF4-FFF2-40B4-BE49-F238E27FC236}">
                <a16:creationId xmlns:a16="http://schemas.microsoft.com/office/drawing/2014/main" id="{F9050F6C-7E5B-5E02-CFE3-66942276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40" y="3131386"/>
            <a:ext cx="4731578" cy="2937980"/>
          </a:xfrm>
          <a:prstGeom prst="rect">
            <a:avLst/>
          </a:prstGeom>
        </p:spPr>
      </p:pic>
      <p:pic>
        <p:nvPicPr>
          <p:cNvPr id="7" name="Picture 6" descr="A screenshot of a quiz&#10;&#10;AI-generated content may be incorrect.">
            <a:extLst>
              <a:ext uri="{FF2B5EF4-FFF2-40B4-BE49-F238E27FC236}">
                <a16:creationId xmlns:a16="http://schemas.microsoft.com/office/drawing/2014/main" id="{C2CBF543-90F9-0B75-C542-371A0F37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48" y="756051"/>
            <a:ext cx="4731578" cy="5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5426-D997-A136-ED45-E8350ADE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n-US" sz="400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9E1710-606A-16FB-8B46-C33DD30A0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148321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55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75C900-E584-4B05-B2E8-A4A04A873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AAD69-0E69-4C1D-BFA2-138320C3C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E1F274-DBBC-4081-85DA-142D96744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E940C2-E37E-464A-9CED-C80842728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BE355A-4D2F-8E43-BB3E-A60BF2F86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A00A94-6150-A945-9AF0-9FBFAF92E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3BBF-A4D2-F4EF-85A5-6ECDDEE1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B394-3D27-84E7-808A-CF54B952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6658385" cy="38387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hypothesis</a:t>
            </a:r>
            <a:r>
              <a:rPr lang="en-US" dirty="0"/>
              <a:t>: sleep predicts cognitive performance</a:t>
            </a:r>
          </a:p>
          <a:p>
            <a:r>
              <a:rPr lang="en-US" dirty="0"/>
              <a:t>recorded number of hours of sleep via sleep tracker </a:t>
            </a:r>
          </a:p>
          <a:p>
            <a:r>
              <a:rPr lang="en-US" dirty="0"/>
              <a:t>cognitive performance via phone game</a:t>
            </a:r>
          </a:p>
          <a:p>
            <a:r>
              <a:rPr lang="en-US" dirty="0"/>
              <a:t>model formulation</a:t>
            </a:r>
          </a:p>
          <a:p>
            <a:pPr lvl="1"/>
            <a:r>
              <a:rPr lang="en-US" dirty="0"/>
              <a:t>cognitive performance ~ sleep + error</a:t>
            </a:r>
          </a:p>
          <a:p>
            <a:r>
              <a:rPr lang="en-US" dirty="0"/>
              <a:t>sample correlation,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dirty="0"/>
              <a:t> = .31</a:t>
            </a: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E268E905-0387-918E-C79B-497D172C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97" y="314159"/>
            <a:ext cx="2859867" cy="3311425"/>
          </a:xfrm>
          <a:prstGeom prst="rect">
            <a:avLst/>
          </a:prstGeom>
        </p:spPr>
      </p:pic>
      <p:pic>
        <p:nvPicPr>
          <p:cNvPr id="9" name="Picture 8" descr="A graph with blue dots&#10;&#10;AI-generated content may be incorrect.">
            <a:extLst>
              <a:ext uri="{FF2B5EF4-FFF2-40B4-BE49-F238E27FC236}">
                <a16:creationId xmlns:a16="http://schemas.microsoft.com/office/drawing/2014/main" id="{BE1E9EF6-3A80-1B14-9D2A-16952B617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84" y="3952274"/>
            <a:ext cx="4302292" cy="25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0111-CA54-4961-B7D2-6E509F1A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samples to populations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B6885-B79A-A5FD-4F8C-7C6CF2B15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812996" cy="38387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have a sample statistic (known: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our population parameter (unknown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): it could be close or very far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</a:t>
                </a:r>
                <a:r>
                  <a:rPr lang="en-US" dirty="0">
                    <a:solidFill>
                      <a:srgbClr val="0070C0"/>
                    </a:solidFill>
                  </a:rPr>
                  <a:t>simulate</a:t>
                </a:r>
                <a:r>
                  <a:rPr lang="en-US" dirty="0"/>
                  <a:t> what the population parameter would look like using our sample statistic</a:t>
                </a:r>
              </a:p>
              <a:p>
                <a:r>
                  <a:rPr lang="en-US" dirty="0"/>
                  <a:t>basic </a:t>
                </a:r>
                <a:r>
                  <a:rPr lang="en-US" dirty="0">
                    <a:solidFill>
                      <a:srgbClr val="7030A0"/>
                    </a:solidFill>
                  </a:rPr>
                  <a:t>idea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samples are small subsets of the population</a:t>
                </a:r>
              </a:p>
              <a:p>
                <a:pPr lvl="1"/>
                <a:r>
                  <a:rPr lang="en-US" dirty="0"/>
                  <a:t>we mimic collecting MANY such samples of the same size and look at the distribution of </a:t>
                </a:r>
                <a:r>
                  <a:rPr lang="en-US" u="sng" dirty="0"/>
                  <a:t>all possible sample statistics</a:t>
                </a:r>
                <a:r>
                  <a:rPr lang="en-US" dirty="0"/>
                  <a:t> we could obtain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B6885-B79A-A5FD-4F8C-7C6CF2B15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812996" cy="3838722"/>
              </a:xfrm>
              <a:blipFill>
                <a:blip r:embed="rId2"/>
                <a:stretch>
                  <a:fillRect l="-654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93308FB-7B1E-955E-EA9A-A28CA441B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958933"/>
              </p:ext>
            </p:extLst>
          </p:nvPr>
        </p:nvGraphicFramePr>
        <p:xfrm>
          <a:off x="6816477" y="2257878"/>
          <a:ext cx="5098774" cy="383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3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5D3D-2662-C859-3A57-6D917B20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06FD-3245-EE3B-8792-9B25553F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6214002" cy="1183696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 with data</a:t>
            </a:r>
            <a:endParaRPr lang="en-US" dirty="0"/>
          </a:p>
          <a:p>
            <a:r>
              <a:rPr lang="en-US" dirty="0"/>
              <a:t>confirm correlation, slope, and intercept </a:t>
            </a:r>
          </a:p>
        </p:txBody>
      </p:sp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1D3ADE83-C044-4D06-4EF4-76ED5533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84" y="3952274"/>
            <a:ext cx="4302292" cy="2591567"/>
          </a:xfrm>
          <a:prstGeom prst="rect">
            <a:avLst/>
          </a:prstGeom>
        </p:spPr>
      </p:pic>
      <p:pic>
        <p:nvPicPr>
          <p:cNvPr id="7" name="Picture 6" descr="A close up of a number&#10;&#10;AI-generated content may be incorrect.">
            <a:extLst>
              <a:ext uri="{FF2B5EF4-FFF2-40B4-BE49-F238E27FC236}">
                <a16:creationId xmlns:a16="http://schemas.microsoft.com/office/drawing/2014/main" id="{45009480-0CAC-AEB3-B280-8DDA4A720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6" y="4473528"/>
            <a:ext cx="7061200" cy="901700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7CB2BFAE-5E1B-E704-8309-E1131A7C2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872" y="1376582"/>
            <a:ext cx="3488116" cy="21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80D4E-E2E9-0B96-D2EE-A91030BAD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DD54-0231-4273-C98E-2FC73542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5291-18B1-9194-E461-BD60E2746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805034" cy="3838722"/>
              </a:xfrm>
            </p:spPr>
            <p:txBody>
              <a:bodyPr/>
              <a:lstStyle/>
              <a:p>
                <a:r>
                  <a:rPr lang="en-US" dirty="0"/>
                  <a:t>what if there was no true relationship between sleep and cognitive performance in the population?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mimic this “no relationship” using the sample we have?  </a:t>
                </a:r>
              </a:p>
              <a:p>
                <a:r>
                  <a:rPr lang="en-US" dirty="0"/>
                  <a:t>we could keep the </a:t>
                </a:r>
                <a:r>
                  <a:rPr lang="en-US" dirty="0" err="1">
                    <a:solidFill>
                      <a:schemeClr val="accent4"/>
                    </a:solidFill>
                  </a:rPr>
                  <a:t>sleep_hours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column the same but </a:t>
                </a:r>
                <a:r>
                  <a:rPr lang="en-US" dirty="0">
                    <a:solidFill>
                      <a:srgbClr val="7030A0"/>
                    </a:solidFill>
                  </a:rPr>
                  <a:t>shuffle</a:t>
                </a:r>
                <a:r>
                  <a:rPr lang="en-US" dirty="0"/>
                  <a:t> the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cognitive_performance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column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5291-18B1-9194-E461-BD60E2746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805034" cy="3838722"/>
              </a:xfrm>
              <a:blipFill>
                <a:blip r:embed="rId2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0681C5-9D5D-85DC-622C-D0C5E48B61FD}"/>
              </a:ext>
            </a:extLst>
          </p:cNvPr>
          <p:cNvSpPr txBox="1"/>
          <p:nvPr/>
        </p:nvSpPr>
        <p:spPr>
          <a:xfrm>
            <a:off x="9023250" y="8211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F9B51AE-55A7-BDDB-A56E-E16B0CEB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72" y="1376582"/>
            <a:ext cx="3488116" cy="214239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AD90CE-17AE-D5B3-814E-0E37767BA344}"/>
              </a:ext>
            </a:extLst>
          </p:cNvPr>
          <p:cNvGrpSpPr/>
          <p:nvPr/>
        </p:nvGrpSpPr>
        <p:grpSpPr>
          <a:xfrm>
            <a:off x="7840602" y="3520378"/>
            <a:ext cx="3666655" cy="2573618"/>
            <a:chOff x="7840602" y="3520378"/>
            <a:chExt cx="3666655" cy="25736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65A576-9F49-5B89-4DB6-FF2D40EBEBF2}"/>
                </a:ext>
              </a:extLst>
            </p:cNvPr>
            <p:cNvSpPr txBox="1"/>
            <p:nvPr/>
          </p:nvSpPr>
          <p:spPr>
            <a:xfrm>
              <a:off x="9149811" y="3520378"/>
              <a:ext cx="104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shuffled</a:t>
              </a:r>
            </a:p>
          </p:txBody>
        </p:sp>
        <p:pic>
          <p:nvPicPr>
            <p:cNvPr id="7" name="Picture 6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1423E13D-19BB-3853-98D4-11587349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0602" y="3847052"/>
              <a:ext cx="3666655" cy="2246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2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8C8A2-9A42-817F-3607-02D3FF14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74A5-C94B-194E-9664-9D4863D8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W7 Activity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0FC2-0D62-407A-3F91-61CBC58E2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805034" cy="3838722"/>
              </a:xfrm>
            </p:spPr>
            <p:txBody>
              <a:bodyPr/>
              <a:lstStyle/>
              <a:p>
                <a:r>
                  <a:rPr lang="en-US" dirty="0"/>
                  <a:t>what if there was no true relationship between sleep and cognitive performance in the population?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mimic this “no relationship” using the sample we have?  </a:t>
                </a:r>
              </a:p>
              <a:p>
                <a:r>
                  <a:rPr lang="en-US" dirty="0"/>
                  <a:t>we could keep the </a:t>
                </a:r>
                <a:r>
                  <a:rPr lang="en-US" dirty="0" err="1">
                    <a:solidFill>
                      <a:schemeClr val="accent4"/>
                    </a:solidFill>
                  </a:rPr>
                  <a:t>sleep_hours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column the same but </a:t>
                </a:r>
                <a:r>
                  <a:rPr lang="en-US" dirty="0">
                    <a:solidFill>
                      <a:srgbClr val="7030A0"/>
                    </a:solidFill>
                  </a:rPr>
                  <a:t>shuffle</a:t>
                </a:r>
                <a:r>
                  <a:rPr lang="en-US" dirty="0"/>
                  <a:t> the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cognitive_performance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column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5291-18B1-9194-E461-BD60E2746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805034" cy="3838722"/>
              </a:xfrm>
              <a:blipFill>
                <a:blip r:embed="rId2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F23E12-2265-5BFB-D87A-BD9FE7B9F669}"/>
              </a:ext>
            </a:extLst>
          </p:cNvPr>
          <p:cNvSpPr txBox="1"/>
          <p:nvPr/>
        </p:nvSpPr>
        <p:spPr>
          <a:xfrm>
            <a:off x="9023250" y="8211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2D2A444-0CD2-C62C-2A32-C7B57E26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72" y="1376582"/>
            <a:ext cx="3488116" cy="2142392"/>
          </a:xfrm>
          <a:prstGeom prst="rect">
            <a:avLst/>
          </a:prstGeom>
        </p:spPr>
      </p:pic>
      <p:pic>
        <p:nvPicPr>
          <p:cNvPr id="6" name="Picture 5" descr="A graph of blue dots&#10;&#10;AI-generated content may be incorrect.">
            <a:extLst>
              <a:ext uri="{FF2B5EF4-FFF2-40B4-BE49-F238E27FC236}">
                <a16:creationId xmlns:a16="http://schemas.microsoft.com/office/drawing/2014/main" id="{4957FB07-3863-010A-49CE-99D085CF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872" y="3889710"/>
            <a:ext cx="3488116" cy="2789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E4430-5D20-418B-2D92-DD92D3F92011}"/>
              </a:ext>
            </a:extLst>
          </p:cNvPr>
          <p:cNvSpPr txBox="1"/>
          <p:nvPr/>
        </p:nvSpPr>
        <p:spPr>
          <a:xfrm>
            <a:off x="9149811" y="35203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shuffled</a:t>
            </a:r>
          </a:p>
        </p:txBody>
      </p:sp>
    </p:spTree>
    <p:extLst>
      <p:ext uri="{BB962C8B-B14F-4D97-AF65-F5344CB8AC3E}">
        <p14:creationId xmlns:p14="http://schemas.microsoft.com/office/powerpoint/2010/main" val="1954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1574</Words>
  <Application>Microsoft Macintosh PowerPoint</Application>
  <PresentationFormat>Widescreen</PresentationFormat>
  <Paragraphs>195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Neue Haas Grotesk Text Pro</vt:lpstr>
      <vt:lpstr>BjornVTI</vt:lpstr>
      <vt:lpstr>Data analysis</vt:lpstr>
      <vt:lpstr>logistics: midterm 1</vt:lpstr>
      <vt:lpstr>mid-semester check-in</vt:lpstr>
      <vt:lpstr>today’s agenda</vt:lpstr>
      <vt:lpstr>an experiment </vt:lpstr>
      <vt:lpstr>from samples to populations</vt:lpstr>
      <vt:lpstr>W7 Activity 1</vt:lpstr>
      <vt:lpstr>W7 Activity 1</vt:lpstr>
      <vt:lpstr>W7 Activity 1</vt:lpstr>
      <vt:lpstr>W7 Activity 1</vt:lpstr>
      <vt:lpstr>W7 Activity 1</vt:lpstr>
      <vt:lpstr>W7 Activity 1</vt:lpstr>
      <vt:lpstr>W7 Activity 1</vt:lpstr>
      <vt:lpstr>W7 Activity 1</vt:lpstr>
      <vt:lpstr>W7 Activity 1</vt:lpstr>
      <vt:lpstr>Student’s t distribution</vt:lpstr>
      <vt:lpstr>typical sampling distributions</vt:lpstr>
      <vt:lpstr>null hypothesis significance testing (NHST)</vt:lpstr>
      <vt:lpstr>p-value: P (data | null)</vt:lpstr>
      <vt:lpstr>α-level and critical region</vt:lpstr>
      <vt:lpstr>α-level and critical region</vt:lpstr>
      <vt:lpstr>one vs. two-tailed tests</vt:lpstr>
      <vt:lpstr>W7 Activity 2</vt:lpstr>
      <vt:lpstr>summary of NHST</vt:lpstr>
      <vt:lpstr>NHST for correlations</vt:lpstr>
      <vt:lpstr>example: NHST for correlation</vt:lpstr>
      <vt:lpstr>example: NHST for correlation</vt:lpstr>
      <vt:lpstr>reporting statistical results</vt:lpstr>
      <vt:lpstr>activity: NHST for correlation</vt:lpstr>
      <vt:lpstr>activity: NHST for correlation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Abhilasha Kumar</dc:creator>
  <cp:lastModifiedBy>Abhilasha Kumar</cp:lastModifiedBy>
  <cp:revision>741</cp:revision>
  <dcterms:created xsi:type="dcterms:W3CDTF">2023-12-08T18:39:16Z</dcterms:created>
  <dcterms:modified xsi:type="dcterms:W3CDTF">2025-03-04T17:59:58Z</dcterms:modified>
</cp:coreProperties>
</file>