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 base notamment sur un scénario.</a:t>
            </a:r>
          </a:p>
          <a:p>
            <a:pPr/>
            <a:r>
              <a:t>Par cette technique, on recherche à obtenir les mêmes comportements qu’un utilisateur lambda afin de voir comment réagis l’appli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" name="Shape 1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Donc très rapide</a:t>
            </a:r>
          </a:p>
          <a:p>
            <a:pPr/>
            <a:r>
              <a:t>Objets : Accès au DOM, fenêtre, timer , …</a:t>
            </a:r>
          </a:p>
          <a:p>
            <a:pPr/>
            <a:r>
              <a:t>Fiable et ergonomique : Une fenêtre montre en temps réel les erreurs précises et l’avancement. De plus, permet de pauses automatiques.</a:t>
            </a:r>
          </a:p>
          <a:p>
            <a:pPr/>
          </a:p>
          <a:p>
            <a:pPr/>
            <a:r>
              <a:t>Devoir recharger : Recharge automatiquement après modification, MAIS parfois (rarement tout de même) il ne recharge plus automatiquement et il faut le relancer.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4" name="Shape 2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Protractor</a:t>
            </a:r>
            <a:r>
              <a:t> : angular mais pas seulement</a:t>
            </a:r>
          </a:p>
          <a:p>
            <a:pPr/>
          </a:p>
          <a:p>
            <a:pPr/>
            <a:r>
              <a:rPr b="1"/>
              <a:t>Selenium</a:t>
            </a:r>
            <a:r>
              <a:t> : langages comme Java, C#, Python, …</a:t>
            </a:r>
          </a:p>
          <a:p>
            <a:pPr/>
          </a:p>
          <a:p>
            <a:pPr/>
            <a:r>
              <a:rPr b="1"/>
              <a:t>Donc pourquoi Cypress </a:t>
            </a:r>
            <a:r>
              <a:t>: plus rapide, plus lisible, maintenable facilement, interactif, meilleure interface de test, meilleure documentation.</a:t>
            </a:r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re et sous-ti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g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exte du titre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Texte du titre</a:t>
            </a:r>
          </a:p>
        </p:txBody>
      </p:sp>
      <p:sp>
        <p:nvSpPr>
          <p:cNvPr id="14" name="Texte niveau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5" name="Numéro de diapositive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e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103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0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 photo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Légende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aisissez une citation ici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Saisissez une citation ici.</a:t>
            </a:r>
          </a:p>
        </p:txBody>
      </p:sp>
      <p:sp>
        <p:nvSpPr>
          <p:cNvPr id="123" name="Gilles Allain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Gilles Allain</a:t>
            </a:r>
          </a:p>
        </p:txBody>
      </p:sp>
      <p:sp>
        <p:nvSpPr>
          <p:cNvPr id="124" name="Texte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12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utre citation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aisissez une citation ici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Saisissez une citation ici.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Gilles Allain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Gilles Allain</a:t>
            </a:r>
          </a:p>
        </p:txBody>
      </p:sp>
      <p:sp>
        <p:nvSpPr>
          <p:cNvPr id="13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ierg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ierge - Au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g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exte du titre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Texte du titre</a:t>
            </a:r>
          </a:p>
        </p:txBody>
      </p:sp>
      <p:sp>
        <p:nvSpPr>
          <p:cNvPr id="25" name="Texte niveau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6" name="Numéro de diapositive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utres 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g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exte du titre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Texte du titre</a:t>
            </a:r>
          </a:p>
        </p:txBody>
      </p:sp>
      <p:sp>
        <p:nvSpPr>
          <p:cNvPr id="35" name="Texte niveau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6" name="Numéro de diapositive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 - Centré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e du titre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Texte du titre</a:t>
            </a:r>
          </a:p>
        </p:txBody>
      </p:sp>
      <p:sp>
        <p:nvSpPr>
          <p:cNvPr id="44" name="Numéro de diapositive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g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exte du titre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Texte du titre</a:t>
            </a:r>
          </a:p>
        </p:txBody>
      </p:sp>
      <p:sp>
        <p:nvSpPr>
          <p:cNvPr id="54" name="Texte niveau 1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5" name="Numéro de diapositive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e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63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e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72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73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 - Au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e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82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83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e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exte du titre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94" name="Texte niveau 1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>
                <a:solidFill>
                  <a:srgbClr val="838787"/>
                </a:solidFill>
              </a:defRPr>
            </a:lvl1pPr>
            <a:lvl2pPr>
              <a:buClr>
                <a:schemeClr val="accent1"/>
              </a:buClr>
              <a:buChar char="▸"/>
              <a:defRPr sz="2800">
                <a:solidFill>
                  <a:srgbClr val="838787"/>
                </a:solidFill>
              </a:defRPr>
            </a:lvl2pPr>
            <a:lvl3pPr>
              <a:buClr>
                <a:schemeClr val="accent1"/>
              </a:buClr>
              <a:buChar char="▸"/>
              <a:defRPr sz="2800">
                <a:solidFill>
                  <a:srgbClr val="838787"/>
                </a:solidFill>
              </a:defRPr>
            </a:lvl3pPr>
            <a:lvl4pPr>
              <a:buClr>
                <a:schemeClr val="accent1"/>
              </a:buClr>
              <a:buChar char="▸"/>
              <a:defRPr sz="2800">
                <a:solidFill>
                  <a:srgbClr val="838787"/>
                </a:solidFill>
              </a:defRPr>
            </a:lvl4pPr>
            <a:lvl5pPr>
              <a:buClr>
                <a:schemeClr val="accent1"/>
              </a:buClr>
              <a:buChar char="▸"/>
              <a:defRPr sz="2800">
                <a:solidFill>
                  <a:srgbClr val="838787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9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g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exte du titre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Texte niveau 1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ypress.io"/>
          <p:cNvSpPr txBox="1"/>
          <p:nvPr>
            <p:ph type="ctrTitle"/>
          </p:nvPr>
        </p:nvSpPr>
        <p:spPr>
          <a:xfrm>
            <a:off x="406400" y="4158630"/>
            <a:ext cx="12192000" cy="2705101"/>
          </a:xfrm>
          <a:prstGeom prst="rect">
            <a:avLst/>
          </a:prstGeom>
        </p:spPr>
        <p:txBody>
          <a:bodyPr/>
          <a:lstStyle/>
          <a:p>
            <a:pPr/>
            <a:r>
              <a:t>cypress.io</a:t>
            </a:r>
          </a:p>
        </p:txBody>
      </p:sp>
      <p:sp>
        <p:nvSpPr>
          <p:cNvPr id="167" name="Cordier - rohrBacher"/>
          <p:cNvSpPr txBox="1"/>
          <p:nvPr>
            <p:ph type="subTitle" sz="quarter" idx="1"/>
          </p:nvPr>
        </p:nvSpPr>
        <p:spPr>
          <a:xfrm>
            <a:off x="406400" y="5499100"/>
            <a:ext cx="12192000" cy="1803400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r>
              <a:t>Cordier - rohrBacher</a:t>
            </a:r>
          </a:p>
        </p:txBody>
      </p:sp>
      <p:sp>
        <p:nvSpPr>
          <p:cNvPr id="168" name="Numéro de diapositive"/>
          <p:cNvSpPr txBox="1"/>
          <p:nvPr>
            <p:ph type="sldNum" sz="quarter" idx="2"/>
          </p:nvPr>
        </p:nvSpPr>
        <p:spPr>
          <a:xfrm>
            <a:off x="12340738" y="431800"/>
            <a:ext cx="2606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ypress.io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6AAA9"/>
                </a:solidFill>
              </a:defRPr>
            </a:lvl1pPr>
          </a:lstStyle>
          <a:p>
            <a:pPr/>
            <a:r>
              <a:t>cypress.io</a:t>
            </a:r>
          </a:p>
        </p:txBody>
      </p:sp>
      <p:sp>
        <p:nvSpPr>
          <p:cNvPr id="171" name="Sommaire"/>
          <p:cNvSpPr txBox="1"/>
          <p:nvPr>
            <p:ph type="title"/>
          </p:nvPr>
        </p:nvSpPr>
        <p:spPr>
          <a:xfrm>
            <a:off x="406400" y="1549400"/>
            <a:ext cx="62992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Sommaire</a:t>
            </a:r>
          </a:p>
        </p:txBody>
      </p:sp>
      <p:sp>
        <p:nvSpPr>
          <p:cNvPr id="172" name="Tests bout-en-bout (end-to-end)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Tests bout-en-bout (</a:t>
            </a:r>
            <a:r>
              <a:rPr i="1">
                <a:latin typeface="Avenir Next"/>
                <a:ea typeface="Avenir Next"/>
                <a:cs typeface="Avenir Next"/>
                <a:sym typeface="Avenir Next"/>
              </a:rPr>
              <a:t>end-to-end</a:t>
            </a:r>
            <a:r>
              <a:t>)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Qu’est-ce que Cypress.io ?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Avantages et inconvénients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Etude de l’existant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Exemple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Conclusion</a:t>
            </a:r>
          </a:p>
        </p:txBody>
      </p:sp>
      <p:pic>
        <p:nvPicPr>
          <p:cNvPr id="173" name="Image" descr="Imag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35843" y="1512361"/>
            <a:ext cx="5638714" cy="2939413"/>
          </a:xfrm>
          <a:prstGeom prst="rect">
            <a:avLst/>
          </a:prstGeom>
        </p:spPr>
      </p:pic>
      <p:sp>
        <p:nvSpPr>
          <p:cNvPr id="174" name="Numéro de diapositive"/>
          <p:cNvSpPr txBox="1"/>
          <p:nvPr>
            <p:ph type="sldNum" sz="quarter" idx="2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ypress.io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cypress.io</a:t>
            </a:r>
          </a:p>
        </p:txBody>
      </p:sp>
      <p:sp>
        <p:nvSpPr>
          <p:cNvPr id="177" name="Les tests bout-en-bout (end-to-end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Les tests bout-en-bout (end-to-end)</a:t>
            </a:r>
          </a:p>
        </p:txBody>
      </p:sp>
      <p:sp>
        <p:nvSpPr>
          <p:cNvPr id="178" name="Technique utilisée pour vérifier qu’une application se comporte comme prévu du début à la fi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Technique utilisée pour vérifier qu’une application se comporte comme prévu du début à la fin.</a:t>
            </a:r>
          </a:p>
          <a:p>
            <a:pPr marL="0" indent="0">
              <a:buClrTx/>
              <a:buSzTx/>
              <a:buFontTx/>
              <a:buNone/>
            </a:pPr>
          </a:p>
          <a:p>
            <a:pPr marL="0" indent="0">
              <a:buClrTx/>
              <a:buSzTx/>
              <a:buFontTx/>
              <a:buNone/>
            </a:pPr>
            <a:r>
              <a:t>Permet de tester l’application comme un utilisateur standard sur un vrai navigateur.</a:t>
            </a:r>
          </a:p>
          <a:p>
            <a:pPr marL="0" indent="0">
              <a:buClrTx/>
              <a:buSzTx/>
              <a:buFontTx/>
              <a:buNone/>
              <a:defRPr i="1">
                <a:latin typeface="Avenir Next"/>
                <a:ea typeface="Avenir Next"/>
                <a:cs typeface="Avenir Next"/>
                <a:sym typeface="Avenir Next"/>
              </a:defRPr>
            </a:pPr>
            <a:r>
              <a:t>Aussi appelé « test fonctionnel »</a:t>
            </a:r>
          </a:p>
        </p:txBody>
      </p:sp>
      <p:pic>
        <p:nvPicPr>
          <p:cNvPr id="17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56911" y="5982164"/>
            <a:ext cx="4612617" cy="3459463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Numéro de diapositive"/>
          <p:cNvSpPr txBox="1"/>
          <p:nvPr>
            <p:ph type="sldNum" sz="quarter" idx="2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ypress.io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cypress.io</a:t>
            </a:r>
          </a:p>
        </p:txBody>
      </p:sp>
      <p:sp>
        <p:nvSpPr>
          <p:cNvPr id="185" name="Qu’est-ce que Cypress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Qu’est-ce que Cypress ?</a:t>
            </a:r>
          </a:p>
        </p:txBody>
      </p:sp>
      <p:sp>
        <p:nvSpPr>
          <p:cNvPr id="186" name="Framework JavaScript de test d’application web end-to-end…"/>
          <p:cNvSpPr txBox="1"/>
          <p:nvPr>
            <p:ph type="body" idx="1"/>
          </p:nvPr>
        </p:nvSpPr>
        <p:spPr>
          <a:xfrm>
            <a:off x="406400" y="2908300"/>
            <a:ext cx="12192000" cy="6445095"/>
          </a:xfrm>
          <a:prstGeom prst="rect">
            <a:avLst/>
          </a:prstGeom>
        </p:spPr>
        <p:txBody>
          <a:bodyPr/>
          <a:lstStyle/>
          <a:p>
            <a:pPr marL="0" indent="0" defTabSz="461518">
              <a:spcBef>
                <a:spcPts val="2200"/>
              </a:spcBef>
              <a:buClrTx/>
              <a:buSzTx/>
              <a:buFontTx/>
              <a:buNone/>
              <a:defRPr sz="2844"/>
            </a:pPr>
            <a:r>
              <a:t>Framework JavaScript de test d’application web end-to-end</a:t>
            </a:r>
          </a:p>
          <a:p>
            <a:pPr marL="0" indent="0" defTabSz="461518">
              <a:spcBef>
                <a:spcPts val="2200"/>
              </a:spcBef>
              <a:buClrTx/>
              <a:buSzTx/>
              <a:buFontTx/>
              <a:buNone/>
              <a:defRPr sz="2844"/>
            </a:pPr>
            <a:r>
              <a:t>Mise en place de test plus simple :</a:t>
            </a:r>
          </a:p>
          <a:p>
            <a:pPr lvl="3" marL="0" indent="0" defTabSz="461518">
              <a:spcBef>
                <a:spcPts val="2200"/>
              </a:spcBef>
              <a:buClrTx/>
              <a:buSzTx/>
              <a:buFontTx/>
              <a:buNone/>
              <a:defRPr sz="2844"/>
            </a:pPr>
            <a:r>
              <a:t>    - </a:t>
            </a: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Mise en place de l’outil</a:t>
            </a:r>
            <a:r>
              <a:t> (</a:t>
            </a:r>
            <a:r>
              <a:rPr i="1">
                <a:latin typeface="Avenir Next"/>
                <a:ea typeface="Avenir Next"/>
                <a:cs typeface="Avenir Next"/>
                <a:sym typeface="Avenir Next"/>
              </a:rPr>
              <a:t>aucun serveur ni dépendance</a:t>
            </a:r>
            <a:r>
              <a:t>)</a:t>
            </a:r>
          </a:p>
          <a:p>
            <a:pPr lvl="3" marL="0" indent="0" defTabSz="461518">
              <a:spcBef>
                <a:spcPts val="2200"/>
              </a:spcBef>
              <a:buClrTx/>
              <a:buSzTx/>
              <a:buFontTx/>
              <a:buNone/>
              <a:defRPr sz="2844"/>
            </a:pPr>
            <a:r>
              <a:t>    - </a:t>
            </a: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Ecriture des tests</a:t>
            </a:r>
            <a:r>
              <a:t> : Simple à lire et à comprendre</a:t>
            </a:r>
          </a:p>
          <a:p>
            <a:pPr lvl="3" marL="0" indent="0" defTabSz="461518">
              <a:spcBef>
                <a:spcPts val="2200"/>
              </a:spcBef>
              <a:buClrTx/>
              <a:buSzTx/>
              <a:buFontTx/>
              <a:buNone/>
              <a:defRPr sz="2844"/>
            </a:pPr>
            <a:r>
              <a:t>    - </a:t>
            </a: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Exécution des tests</a:t>
            </a:r>
            <a:r>
              <a:t> : Exécuter dans le navigateur donc rapide et en temps réel</a:t>
            </a:r>
          </a:p>
          <a:p>
            <a:pPr marL="0" indent="0" defTabSz="461518">
              <a:spcBef>
                <a:spcPts val="2200"/>
              </a:spcBef>
              <a:buClrTx/>
              <a:buSzTx/>
              <a:buFontTx/>
              <a:buNone/>
              <a:defRPr sz="2844"/>
            </a:pPr>
            <a:r>
              <a:t>    - </a:t>
            </a: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Déboggage</a:t>
            </a:r>
            <a:r>
              <a:t> : Messages d’erreur « précis »</a:t>
            </a:r>
          </a:p>
          <a:p>
            <a:pPr marL="0" indent="0" defTabSz="461518">
              <a:spcBef>
                <a:spcPts val="2200"/>
              </a:spcBef>
              <a:buClrTx/>
              <a:buSzTx/>
              <a:buFontTx/>
              <a:buNone/>
              <a:defRPr sz="2844"/>
            </a:pPr>
          </a:p>
        </p:txBody>
      </p:sp>
      <p:sp>
        <p:nvSpPr>
          <p:cNvPr id="187" name="Numéro de diapositive"/>
          <p:cNvSpPr txBox="1"/>
          <p:nvPr>
            <p:ph type="sldNum" sz="quarter" idx="2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ypress.io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cypress.io</a:t>
            </a:r>
          </a:p>
        </p:txBody>
      </p:sp>
      <p:sp>
        <p:nvSpPr>
          <p:cNvPr id="190" name="Avantages et inconvéni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Avantages et inconvénients</a:t>
            </a:r>
          </a:p>
        </p:txBody>
      </p:sp>
      <p:sp>
        <p:nvSpPr>
          <p:cNvPr id="191" name="Fonctionne avec un serveur Node.js, permet de répondre aux événement en temps réel…"/>
          <p:cNvSpPr txBox="1"/>
          <p:nvPr>
            <p:ph type="body" idx="1"/>
          </p:nvPr>
        </p:nvSpPr>
        <p:spPr>
          <a:xfrm>
            <a:off x="406400" y="2908300"/>
            <a:ext cx="12192000" cy="644509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Fonctionne avec un serveur Node.js, permet de répondre aux événement en temps réel</a:t>
            </a:r>
          </a:p>
          <a:p>
            <a:pPr marL="0" indent="0">
              <a:buClrTx/>
              <a:buSzTx/>
              <a:buFontTx/>
              <a:buNone/>
            </a:pPr>
            <a:r>
              <a:rPr>
                <a:solidFill>
                  <a:schemeClr val="accent3"/>
                </a:solidFill>
              </a:rPr>
              <a:t>+</a:t>
            </a:r>
            <a:r>
              <a:t> Aucune dépendance</a:t>
            </a:r>
          </a:p>
          <a:p>
            <a:pPr marL="0" indent="0">
              <a:buClrTx/>
              <a:buSzTx/>
              <a:buFontTx/>
              <a:buNone/>
            </a:pPr>
            <a:r>
              <a:rPr>
                <a:solidFill>
                  <a:schemeClr val="accent3"/>
                </a:solidFill>
              </a:rPr>
              <a:t>+</a:t>
            </a:r>
            <a:r>
              <a:t> Accès natif aux objets</a:t>
            </a:r>
          </a:p>
          <a:p>
            <a:pPr marL="0" indent="0">
              <a:buClrTx/>
              <a:buSzTx/>
              <a:buFontTx/>
              <a:buNone/>
            </a:pPr>
            <a:r>
              <a:rPr>
                <a:solidFill>
                  <a:schemeClr val="accent3"/>
                </a:solidFill>
              </a:rPr>
              <a:t>+</a:t>
            </a:r>
            <a:r>
              <a:t> Fiable, rapide et ergonomique</a:t>
            </a:r>
          </a:p>
          <a:p>
            <a:pPr marL="0" indent="0">
              <a:buClrTx/>
              <a:buSzTx/>
              <a:buFontTx/>
              <a:buNone/>
            </a:pPr>
            <a:r>
              <a:rPr>
                <a:solidFill>
                  <a:schemeClr val="accent5"/>
                </a:solidFill>
              </a:rPr>
              <a:t>-</a:t>
            </a:r>
            <a:r>
              <a:t> Seulement sur Chrome, Chromium et Electron</a:t>
            </a:r>
          </a:p>
          <a:p>
            <a:pPr marL="0" indent="0">
              <a:buClrTx/>
              <a:buSzTx/>
              <a:buFontTx/>
              <a:buNone/>
            </a:pPr>
            <a:r>
              <a:rPr>
                <a:solidFill>
                  <a:schemeClr val="accent5"/>
                </a:solidFill>
              </a:rPr>
              <a:t>-</a:t>
            </a:r>
            <a:r>
              <a:t> Devoir « recharger » parfois</a:t>
            </a:r>
          </a:p>
        </p:txBody>
      </p:sp>
      <p:sp>
        <p:nvSpPr>
          <p:cNvPr id="192" name="Numéro de diapositive"/>
          <p:cNvSpPr txBox="1"/>
          <p:nvPr>
            <p:ph type="sldNum" sz="quarter" idx="2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69760" y="4081384"/>
            <a:ext cx="2248017" cy="22480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ypress.io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cypress.io</a:t>
            </a:r>
          </a:p>
        </p:txBody>
      </p:sp>
      <p:sp>
        <p:nvSpPr>
          <p:cNvPr id="198" name="Etude de l’exista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Etude de l’existant</a:t>
            </a:r>
          </a:p>
        </p:txBody>
      </p:sp>
      <p:sp>
        <p:nvSpPr>
          <p:cNvPr id="199" name="Protractor :…"/>
          <p:cNvSpPr txBox="1"/>
          <p:nvPr>
            <p:ph type="body" idx="1"/>
          </p:nvPr>
        </p:nvSpPr>
        <p:spPr>
          <a:xfrm>
            <a:off x="406400" y="2908300"/>
            <a:ext cx="12192000" cy="644509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Protractor</a:t>
            </a:r>
            <a:r>
              <a:t> : </a:t>
            </a:r>
          </a:p>
          <a:p>
            <a:pPr marL="0" indent="0">
              <a:buClrTx/>
              <a:buSzTx/>
              <a:buFontTx/>
              <a:buNone/>
            </a:pPr>
            <a:r>
              <a:t>Plus adapté à Angular, choix d’une librairie de test, plus de navigateurs compatibles MAIS erreur non précise et lent.</a:t>
            </a:r>
          </a:p>
          <a:p>
            <a:pPr marL="0" indent="0">
              <a:buClrTx/>
              <a:buSzTx/>
              <a:buFontTx/>
              <a:buNone/>
            </a:pPr>
          </a:p>
          <a:p>
            <a:pPr marL="0" indent="0">
              <a:buClrTx/>
              <a:buSzTx/>
              <a:buFontTx/>
              <a:buNone/>
            </a:pP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Selenium</a:t>
            </a:r>
            <a:r>
              <a:t> :</a:t>
            </a:r>
          </a:p>
          <a:p>
            <a:pPr marL="0" indent="0">
              <a:buClrTx/>
              <a:buSzTx/>
              <a:buFontTx/>
              <a:buNone/>
            </a:pPr>
            <a:r>
              <a:t>Doit être configuré, moins simple à lire et à comprendre, plus lent, compatible avec de nombreux langages</a:t>
            </a:r>
          </a:p>
        </p:txBody>
      </p:sp>
      <p:sp>
        <p:nvSpPr>
          <p:cNvPr id="200" name="Numéro de diapositive"/>
          <p:cNvSpPr txBox="1"/>
          <p:nvPr>
            <p:ph type="sldNum" sz="quarter" idx="2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1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59179" b="0"/>
          <a:stretch>
            <a:fillRect/>
          </a:stretch>
        </p:blipFill>
        <p:spPr>
          <a:xfrm>
            <a:off x="7113858" y="1440408"/>
            <a:ext cx="2048806" cy="1987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57879" t="0" r="0" b="0"/>
          <a:stretch>
            <a:fillRect/>
          </a:stretch>
        </p:blipFill>
        <p:spPr>
          <a:xfrm>
            <a:off x="9829800" y="1471166"/>
            <a:ext cx="2048721" cy="19261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test.png" descr="test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8771" t="0" r="18771" b="0"/>
          <a:stretch>
            <a:fillRect/>
          </a:stretch>
        </p:blipFill>
        <p:spPr>
          <a:xfrm>
            <a:off x="0" y="1625600"/>
            <a:ext cx="13004800" cy="9753600"/>
          </a:xfrm>
          <a:prstGeom prst="rect">
            <a:avLst/>
          </a:prstGeom>
        </p:spPr>
      </p:pic>
      <p:sp>
        <p:nvSpPr>
          <p:cNvPr id="207" name="Exemple"/>
          <p:cNvSpPr txBox="1"/>
          <p:nvPr>
            <p:ph type="title"/>
          </p:nvPr>
        </p:nvSpPr>
        <p:spPr>
          <a:xfrm>
            <a:off x="9912" y="240990"/>
            <a:ext cx="12192001" cy="1813468"/>
          </a:xfrm>
          <a:prstGeom prst="rect">
            <a:avLst/>
          </a:prstGeom>
        </p:spPr>
        <p:txBody>
          <a:bodyPr/>
          <a:lstStyle>
            <a:lvl1pPr defTabSz="455675">
              <a:defRPr sz="13259"/>
            </a:lvl1pPr>
          </a:lstStyle>
          <a:p>
            <a:pPr/>
            <a:r>
              <a:t>Exemple</a:t>
            </a:r>
          </a:p>
        </p:txBody>
      </p:sp>
      <p:sp>
        <p:nvSpPr>
          <p:cNvPr id="208" name="Numéro de diapositive"/>
          <p:cNvSpPr txBox="1"/>
          <p:nvPr>
            <p:ph type="sldNum" sz="quarter" idx="2"/>
          </p:nvPr>
        </p:nvSpPr>
        <p:spPr>
          <a:xfrm>
            <a:off x="12340738" y="431800"/>
            <a:ext cx="2606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ypress.io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cypress.io</a:t>
            </a:r>
          </a:p>
        </p:txBody>
      </p:sp>
      <p:sp>
        <p:nvSpPr>
          <p:cNvPr id="211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Conclusion</a:t>
            </a:r>
          </a:p>
        </p:txBody>
      </p:sp>
      <p:sp>
        <p:nvSpPr>
          <p:cNvPr id="212" name="Numéro de diapositive"/>
          <p:cNvSpPr txBox="1"/>
          <p:nvPr>
            <p:ph type="sldNum" sz="quarter" idx="2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3" name="- Framework de test end-to-end en JavaScript…"/>
          <p:cNvSpPr txBox="1"/>
          <p:nvPr>
            <p:ph type="body" idx="1"/>
          </p:nvPr>
        </p:nvSpPr>
        <p:spPr>
          <a:xfrm>
            <a:off x="406400" y="2908300"/>
            <a:ext cx="12192000" cy="644509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- Framework de test end-to-end en JavaScript</a:t>
            </a:r>
          </a:p>
          <a:p>
            <a:pPr marL="0" indent="0">
              <a:buClrTx/>
              <a:buSzTx/>
              <a:buFontTx/>
              <a:buNone/>
            </a:pPr>
            <a:r>
              <a:t>- Performant, structuré et lisible</a:t>
            </a:r>
          </a:p>
          <a:p>
            <a:pPr marL="0" indent="0">
              <a:buClrTx/>
              <a:buSzTx/>
              <a:buFontTx/>
              <a:buNone/>
            </a:pPr>
            <a:r>
              <a:t>- Possibilité d’interagir avec l’exécution des tests</a:t>
            </a:r>
          </a:p>
          <a:p>
            <a:pPr marL="0" indent="0">
              <a:buClrTx/>
              <a:buSzTx/>
              <a:buFontTx/>
              <a:buNone/>
            </a:pPr>
            <a:r>
              <a:t>- </a:t>
            </a:r>
            <a:r>
              <a:rPr i="1">
                <a:latin typeface="Avenir Next"/>
                <a:ea typeface="Avenir Next"/>
                <a:cs typeface="Avenir Next"/>
                <a:sym typeface="Avenir Next"/>
              </a:rPr>
              <a:t>Plus gros inconvénient</a:t>
            </a:r>
            <a:r>
              <a:t> : Incompatibilité avec les navigateurs web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