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176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2008" cy="72008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7" Type="http://schemas.openxmlformats.org/officeDocument/2006/relationships/tableStyles" Target="tableStyles.xml" /><Relationship Id="rId16" Type="http://schemas.openxmlformats.org/officeDocument/2006/relationships/theme" Target="theme/theme1.xml" /><Relationship Id="rId15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0458833" y="6480556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7" name="Footer Placeholder 4"/>
          <p:cNvSpPr txBox="1">
            <a:spLocks/>
          </p:cNvSpPr>
          <p:nvPr userDrawn="1"/>
        </p:nvSpPr>
        <p:spPr>
          <a:xfrm>
            <a:off x="126534" y="6433728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400" kern="1200" cap="none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Faculty of Business and Law | School of (Insert name)</a:t>
            </a:r>
          </a:p>
        </p:txBody>
      </p:sp>
      <p:sp>
        <p:nvSpPr>
          <p:cNvPr id="28" name="Rectangle 27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31" name="Rectangle 30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31526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93958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903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61599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pyright (MUST BE SLIDE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344" y="2117415"/>
            <a:ext cx="7705312" cy="389210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55343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</p:spTree>
    <p:extLst>
      <p:ext uri="{BB962C8B-B14F-4D97-AF65-F5344CB8AC3E}">
        <p14:creationId xmlns:p14="http://schemas.microsoft.com/office/powerpoint/2010/main" val="298672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03967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95792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07022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52973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50544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75793063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JP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anchor="b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bIns="45720" lIns="0" rIns="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dirty="0" lang="en-AU" sz="1000">
                <a:solidFill>
                  <a:schemeClr val="bg1"/>
                </a:solidFill>
                <a:latin typeface="+mn-lt"/>
              </a:rPr>
              <a:t>CRICOS</a:t>
            </a:r>
            <a:r>
              <a:rPr baseline="0" dirty="0" lang="en-AU" sz="1000">
                <a:solidFill>
                  <a:schemeClr val="bg1"/>
                </a:solidFill>
                <a:latin typeface="+mn-lt"/>
              </a:rPr>
              <a:t> Provider Code 00301J</a:t>
            </a:r>
            <a:endParaRPr dirty="0" lang="en-AU" sz="100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60798726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6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hdr="0" sldNum="0"/>
  <p:txStyles>
    <p:titleStyle>
      <a:lvl1pPr algn="l" defTabSz="914400" eaLnBrk="1" hangingPunct="1" latinLnBrk="0" rtl="0">
        <a:lnSpc>
          <a:spcPct val="85000"/>
        </a:lnSpc>
        <a:spcBef>
          <a:spcPct val="0"/>
        </a:spcBef>
        <a:buNone/>
        <a:defRPr baseline="0" kern="1200" spc="-50" sz="48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91440" latinLnBrk="0" marL="91440" rtl="0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charset="0" panose="020F0502020204030204" pitchFamily="34" typeface="Calibri"/>
        <a:buChar char=" "/>
        <a:defRPr kern="1200" sz="20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914400" eaLnBrk="1" hangingPunct="1" indent="-182880" latinLnBrk="0" marL="38404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8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914400" eaLnBrk="1" hangingPunct="1" indent="-182880" latinLnBrk="0" marL="56692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914400" eaLnBrk="1" hangingPunct="1" indent="-182880" latinLnBrk="0" marL="74980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914400" eaLnBrk="1" hangingPunct="1" indent="-182880" latinLnBrk="0" marL="93268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11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13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15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17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image" Target="../media/image4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hyperlink" Target="https://home.openweathermap.org/users/sign_up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/>
          <a:lstStyle/>
          <a:p>
            <a:pPr lvl="0" indent="0" marL="0">
              <a:buNone/>
            </a:pPr>
            <a:r>
              <a:rPr/>
              <a:t>Fetching Data Using OpenWeatherMap API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100051" y="4455620"/>
            <a:ext cx="10058400" cy="114300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Michael Borck</a:t>
            </a:r>
          </a:p>
        </p:txBody>
      </p:sp>
      <p:sp>
        <p:nvSpPr>
          <p:cNvPr id="30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Breakout Room 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Emphasize the importance of teamwork and collaboration in the project.</a:t>
            </a:r>
          </a:p>
          <a:p>
            <a:pPr lvl="0"/>
            <a:r>
              <a:rPr/>
              <a:t>Encourage students to work together to fetch and parse data for different cities.</a:t>
            </a:r>
          </a:p>
          <a:p>
            <a:pPr lvl="0"/>
            <a:r>
              <a:rPr/>
              <a:t>Encourage students to share their findings and discuss challenges.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Q&amp;A and Wrap-Up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 this session, we learned how to fetch weather data from the OpenWeatherMap API, parse the JSON response, and save the data to a CSV file. We also covered basic error handling to manage failed API requests.</a:t>
            </a:r>
          </a:p>
          <a:p>
            <a:pPr lvl="0"/>
            <a:r>
              <a:rPr/>
              <a:t>Any questions”</a:t>
            </a:r>
          </a:p>
          <a:p>
            <a:pPr lvl="0"/>
            <a:r>
              <a:rPr/>
              <a:t>The importance of practicing and experimenting with the concepts learned in the session.</a:t>
            </a:r>
          </a:p>
          <a:p>
            <a:pPr lvl="0"/>
            <a:r>
              <a:rPr/>
              <a:t>Next session, we will focus on managing data with CSV and SQL.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Experiment with fetching weather data for different cities.</a:t>
            </a:r>
          </a:p>
          <a:p>
            <a:pPr lvl="0"/>
            <a:r>
              <a:rPr/>
              <a:t>Explore the OpenWeatherMap API documentation to see what other data you can fetch.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ages/curtin-copy-righ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46400" y="1841500"/>
            <a:ext cx="6362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Emphasize the importance of understanding APIs and data fetching in Python.</a:t>
            </a:r>
          </a:p>
          <a:p>
            <a:pPr lvl="0"/>
            <a:r>
              <a:rPr/>
              <a:t>Highlight the skills that will be learned in this session:</a:t>
            </a:r>
          </a:p>
          <a:p>
            <a:pPr lvl="1"/>
            <a:r>
              <a:rPr/>
              <a:t>Fetching data using the OpenWeatherMap API.</a:t>
            </a:r>
          </a:p>
          <a:p>
            <a:pPr lvl="1"/>
            <a:r>
              <a:rPr/>
              <a:t>Parsing JSON data.</a:t>
            </a:r>
          </a:p>
          <a:p>
            <a:pPr lvl="1"/>
            <a:r>
              <a:rPr/>
              <a:t>Handling errors.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Review 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Review the provided notebook on basics of Python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 to OpenWeatherMap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OpenWeatherMap API provides weather data for various locations. You need to sign up and get an API key to access the data.</a:t>
            </a:r>
          </a:p>
          <a:p>
            <a:pPr lvl="0"/>
            <a:r>
              <a:rPr/>
              <a:t>Steps to Get API Key:</a:t>
            </a:r>
          </a:p>
          <a:p>
            <a:pPr lvl="1" indent="-457200" marL="914400">
              <a:buAutoNum type="arabicPeriod"/>
            </a:pPr>
            <a:r>
              <a:rPr/>
              <a:t>Go to </a:t>
            </a:r>
            <a:r>
              <a:rPr>
                <a:hlinkClick r:id="rId2"/>
              </a:rPr>
              <a:t>OpenWeatherMap</a:t>
            </a:r>
            <a:r>
              <a:rPr/>
              <a:t> and sign up for an account.</a:t>
            </a:r>
          </a:p>
          <a:p>
            <a:pPr lvl="1" indent="-457200" marL="914400">
              <a:buAutoNum type="arabicPeriod"/>
            </a:pPr>
            <a:r>
              <a:rPr/>
              <a:t>After signing up, navigate to the API keys section and generate a new API key.</a:t>
            </a:r>
          </a:p>
          <a:p>
            <a:pPr lvl="1" indent="-457200" marL="914400">
              <a:buAutoNum type="arabicPeriod"/>
            </a:pPr>
            <a:r>
              <a:rPr/>
              <a:t>Keep this API key safe, as you will need it to make API requests.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Fetching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Demonstrate how to use the </a:t>
            </a:r>
            <a:r>
              <a:rPr>
                <a:latin typeface="Courier"/>
              </a:rPr>
              <a:t>requests</a:t>
            </a:r>
            <a:r>
              <a:rPr/>
              <a:t> library to fetch data from the OpenWeatherMap API.</a:t>
            </a:r>
          </a:p>
          <a:p>
            <a:pPr lvl="0"/>
            <a:r>
              <a:rPr/>
              <a:t>Introduce the concept of HTTP requests and responses.</a:t>
            </a:r>
          </a:p>
          <a:p>
            <a:pPr lvl="0"/>
            <a:r>
              <a:rPr/>
              <a:t>Show how to handle errors and exceptions in Python.</a:t>
            </a:r>
          </a:p>
          <a:p>
            <a:pPr lvl="0" indent="0">
              <a:buNone/>
            </a:pPr>
            <a:r>
              <a:rPr>
                <a:solidFill>
                  <a:srgbClr val="00769E"/>
                </a:solidFill>
                <a:latin typeface="Courier"/>
              </a:rPr>
              <a:t>import</a:t>
            </a:r>
            <a:r>
              <a:rPr>
                <a:solidFill>
                  <a:srgbClr val="003B4F"/>
                </a:solidFill>
                <a:latin typeface="Courier"/>
              </a:rPr>
              <a:t> requests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def fetch_weather_data(api_key, location):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url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f"http://api.openweathermap.org/data/2.5/weather?q=</a:t>
            </a:r>
            <a:r>
              <a:rPr>
                <a:solidFill>
                  <a:srgbClr val="5E5E5E"/>
                </a:solidFill>
                <a:latin typeface="Courier"/>
              </a:rPr>
              <a:t>{</a:t>
            </a:r>
            <a:r>
              <a:rPr>
                <a:solidFill>
                  <a:srgbClr val="003B4F"/>
                </a:solidFill>
                <a:latin typeface="Courier"/>
              </a:rPr>
              <a:t>location</a:t>
            </a:r>
            <a:r>
              <a:rPr>
                <a:solidFill>
                  <a:srgbClr val="5E5E5E"/>
                </a:solidFill>
                <a:latin typeface="Courier"/>
              </a:rPr>
              <a:t>}</a:t>
            </a:r>
            <a:r>
              <a:rPr>
                <a:solidFill>
                  <a:srgbClr val="20794D"/>
                </a:solidFill>
                <a:latin typeface="Courier"/>
              </a:rPr>
              <a:t>&amp;appid=</a:t>
            </a:r>
            <a:r>
              <a:rPr>
                <a:solidFill>
                  <a:srgbClr val="5E5E5E"/>
                </a:solidFill>
                <a:latin typeface="Courier"/>
              </a:rPr>
              <a:t>{</a:t>
            </a:r>
            <a:r>
              <a:rPr>
                <a:solidFill>
                  <a:srgbClr val="003B4F"/>
                </a:solidFill>
                <a:latin typeface="Courier"/>
              </a:rPr>
              <a:t>api_key</a:t>
            </a:r>
            <a:r>
              <a:rPr>
                <a:solidFill>
                  <a:srgbClr val="5E5E5E"/>
                </a:solidFill>
                <a:latin typeface="Courier"/>
              </a:rPr>
              <a:t>}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response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requests.get(url)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if response.status_code 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200</a:t>
            </a:r>
            <a:r>
              <a:rPr>
                <a:solidFill>
                  <a:srgbClr val="003B4F"/>
                </a:solidFill>
                <a:latin typeface="Courier"/>
              </a:rPr>
              <a:t>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data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response.json()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return data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else: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print(</a:t>
            </a:r>
            <a:r>
              <a:rPr>
                <a:solidFill>
                  <a:srgbClr val="20794D"/>
                </a:solidFill>
                <a:latin typeface="Courier"/>
              </a:rPr>
              <a:t>f"Failed to fetch data: </a:t>
            </a:r>
            <a:r>
              <a:rPr>
                <a:solidFill>
                  <a:srgbClr val="5E5E5E"/>
                </a:solidFill>
                <a:latin typeface="Courier"/>
              </a:rPr>
              <a:t>{</a:t>
            </a:r>
            <a:r>
              <a:rPr>
                <a:solidFill>
                  <a:srgbClr val="003B4F"/>
                </a:solidFill>
                <a:latin typeface="Courier"/>
              </a:rPr>
              <a:t>response</a:t>
            </a:r>
            <a:r>
              <a:rPr>
                <a:solidFill>
                  <a:srgbClr val="5E5E5E"/>
                </a:solidFill>
                <a:latin typeface="Courier"/>
              </a:rPr>
              <a:t>.</a:t>
            </a:r>
            <a:r>
              <a:rPr>
                <a:solidFill>
                  <a:srgbClr val="003B4F"/>
                </a:solidFill>
                <a:latin typeface="Courier"/>
              </a:rPr>
              <a:t>status_code</a:t>
            </a:r>
            <a:r>
              <a:rPr>
                <a:solidFill>
                  <a:srgbClr val="5E5E5E"/>
                </a:solidFill>
                <a:latin typeface="Courier"/>
              </a:rPr>
              <a:t>}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return </a:t>
            </a:r>
            <a:r>
              <a:rPr>
                <a:solidFill>
                  <a:srgbClr val="111111"/>
                </a:solidFill>
                <a:latin typeface="Courier"/>
              </a:rPr>
              <a:t>None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api_key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'your_api_key_here'</a:t>
            </a:r>
            <a:br/>
            <a:r>
              <a:rPr>
                <a:solidFill>
                  <a:srgbClr val="003B4F"/>
                </a:solidFill>
                <a:latin typeface="Courier"/>
              </a:rPr>
              <a:t>location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'London'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data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fetch_weather_data(api_key, location)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data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Parsing JSON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Introduce the concept of JSON data and how it is used to represent data.</a:t>
            </a:r>
          </a:p>
          <a:p>
            <a:pPr lvl="0"/>
            <a:r>
              <a:rPr/>
              <a:t>Demonstrate how to use the </a:t>
            </a:r>
            <a:r>
              <a:rPr>
                <a:latin typeface="Courier"/>
              </a:rPr>
              <a:t>json</a:t>
            </a:r>
            <a:r>
              <a:rPr/>
              <a:t> library to parse JSON data in Python.</a:t>
            </a:r>
          </a:p>
          <a:p>
            <a:pPr lvl="0"/>
            <a:r>
              <a:rPr/>
              <a:t>Highlight the importance of data parsing and how it is used in the weather dashboard project.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def parse_weather_data(data):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if data: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weather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{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</a:t>
            </a:r>
            <a:r>
              <a:rPr>
                <a:solidFill>
                  <a:srgbClr val="20794D"/>
                </a:solidFill>
                <a:latin typeface="Courier"/>
              </a:rPr>
              <a:t>"Location"</a:t>
            </a:r>
            <a:r>
              <a:rPr>
                <a:solidFill>
                  <a:srgbClr val="003B4F"/>
                </a:solidFill>
                <a:latin typeface="Courier"/>
              </a:rPr>
              <a:t>: data[</a:t>
            </a:r>
            <a:r>
              <a:rPr>
                <a:solidFill>
                  <a:srgbClr val="20794D"/>
                </a:solidFill>
                <a:latin typeface="Courier"/>
              </a:rPr>
              <a:t>"name"</a:t>
            </a:r>
            <a:r>
              <a:rPr>
                <a:solidFill>
                  <a:srgbClr val="003B4F"/>
                </a:solidFill>
                <a:latin typeface="Courier"/>
              </a:rPr>
              <a:t>],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</a:t>
            </a:r>
            <a:r>
              <a:rPr>
                <a:solidFill>
                  <a:srgbClr val="20794D"/>
                </a:solidFill>
                <a:latin typeface="Courier"/>
              </a:rPr>
              <a:t>"Temperature (K)"</a:t>
            </a:r>
            <a:r>
              <a:rPr>
                <a:solidFill>
                  <a:srgbClr val="003B4F"/>
                </a:solidFill>
                <a:latin typeface="Courier"/>
              </a:rPr>
              <a:t>: data[</a:t>
            </a:r>
            <a:r>
              <a:rPr>
                <a:solidFill>
                  <a:srgbClr val="20794D"/>
                </a:solidFill>
                <a:latin typeface="Courier"/>
              </a:rPr>
              <a:t>"main"</a:t>
            </a:r>
            <a:r>
              <a:rPr>
                <a:solidFill>
                  <a:srgbClr val="003B4F"/>
                </a:solidFill>
                <a:latin typeface="Courier"/>
              </a:rPr>
              <a:t>][</a:t>
            </a:r>
            <a:r>
              <a:rPr>
                <a:solidFill>
                  <a:srgbClr val="20794D"/>
                </a:solidFill>
                <a:latin typeface="Courier"/>
              </a:rPr>
              <a:t>"temp"</a:t>
            </a:r>
            <a:r>
              <a:rPr>
                <a:solidFill>
                  <a:srgbClr val="003B4F"/>
                </a:solidFill>
                <a:latin typeface="Courier"/>
              </a:rPr>
              <a:t>],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</a:t>
            </a:r>
            <a:r>
              <a:rPr>
                <a:solidFill>
                  <a:srgbClr val="20794D"/>
                </a:solidFill>
                <a:latin typeface="Courier"/>
              </a:rPr>
              <a:t>"Humidity (%)"</a:t>
            </a:r>
            <a:r>
              <a:rPr>
                <a:solidFill>
                  <a:srgbClr val="003B4F"/>
                </a:solidFill>
                <a:latin typeface="Courier"/>
              </a:rPr>
              <a:t>: data[</a:t>
            </a:r>
            <a:r>
              <a:rPr>
                <a:solidFill>
                  <a:srgbClr val="20794D"/>
                </a:solidFill>
                <a:latin typeface="Courier"/>
              </a:rPr>
              <a:t>"main"</a:t>
            </a:r>
            <a:r>
              <a:rPr>
                <a:solidFill>
                  <a:srgbClr val="003B4F"/>
                </a:solidFill>
                <a:latin typeface="Courier"/>
              </a:rPr>
              <a:t>][</a:t>
            </a:r>
            <a:r>
              <a:rPr>
                <a:solidFill>
                  <a:srgbClr val="20794D"/>
                </a:solidFill>
                <a:latin typeface="Courier"/>
              </a:rPr>
              <a:t>"humidity"</a:t>
            </a:r>
            <a:r>
              <a:rPr>
                <a:solidFill>
                  <a:srgbClr val="003B4F"/>
                </a:solidFill>
                <a:latin typeface="Courier"/>
              </a:rPr>
              <a:t>],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</a:t>
            </a:r>
            <a:r>
              <a:rPr>
                <a:solidFill>
                  <a:srgbClr val="20794D"/>
                </a:solidFill>
                <a:latin typeface="Courier"/>
              </a:rPr>
              <a:t>"Weather"</a:t>
            </a:r>
            <a:r>
              <a:rPr>
                <a:solidFill>
                  <a:srgbClr val="003B4F"/>
                </a:solidFill>
                <a:latin typeface="Courier"/>
              </a:rPr>
              <a:t>: data[</a:t>
            </a:r>
            <a:r>
              <a:rPr>
                <a:solidFill>
                  <a:srgbClr val="20794D"/>
                </a:solidFill>
                <a:latin typeface="Courier"/>
              </a:rPr>
              <a:t>"weather"</a:t>
            </a:r>
            <a:r>
              <a:rPr>
                <a:solidFill>
                  <a:srgbClr val="003B4F"/>
                </a:solidFill>
                <a:latin typeface="Courier"/>
              </a:rPr>
              <a:t>][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][</a:t>
            </a:r>
            <a:r>
              <a:rPr>
                <a:solidFill>
                  <a:srgbClr val="20794D"/>
                </a:solidFill>
                <a:latin typeface="Courier"/>
              </a:rPr>
              <a:t>"description"</a:t>
            </a:r>
            <a:r>
              <a:rPr>
                <a:solidFill>
                  <a:srgbClr val="003B4F"/>
                </a:solidFill>
                <a:latin typeface="Courier"/>
              </a:rPr>
              <a:t>]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}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return weather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else: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return </a:t>
            </a:r>
            <a:r>
              <a:rPr>
                <a:solidFill>
                  <a:srgbClr val="111111"/>
                </a:solidFill>
                <a:latin typeface="Courier"/>
              </a:rPr>
              <a:t>None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parsed_data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parse_weather_data(data)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parsed_data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Saving Data to a CSV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We’ll save the fetched data to a CSV file using pandas.</a:t>
            </a:r>
          </a:p>
          <a:p>
            <a:pPr lvl="0" indent="0">
              <a:buNone/>
            </a:pPr>
            <a:r>
              <a:rPr>
                <a:solidFill>
                  <a:srgbClr val="00769E"/>
                </a:solidFill>
                <a:latin typeface="Courier"/>
              </a:rPr>
              <a:t>import</a:t>
            </a:r>
            <a:r>
              <a:rPr>
                <a:solidFill>
                  <a:srgbClr val="003B4F"/>
                </a:solidFill>
                <a:latin typeface="Courier"/>
              </a:rPr>
              <a:t> pandas </a:t>
            </a:r>
            <a:r>
              <a:rPr>
                <a:solidFill>
                  <a:srgbClr val="00769E"/>
                </a:solidFill>
                <a:latin typeface="Courier"/>
              </a:rPr>
              <a:t>as</a:t>
            </a:r>
            <a:r>
              <a:rPr>
                <a:solidFill>
                  <a:srgbClr val="003B4F"/>
                </a:solidFill>
                <a:latin typeface="Courier"/>
              </a:rPr>
              <a:t> pd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def save_to_csv(data, filename):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df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pd.DataFrame([data])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df.to_csv(filename, index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111111"/>
                </a:solidFill>
                <a:latin typeface="Courier"/>
              </a:rPr>
              <a:t>False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save_to_csv(parsed_data, </a:t>
            </a:r>
            <a:r>
              <a:rPr>
                <a:solidFill>
                  <a:srgbClr val="20794D"/>
                </a:solidFill>
                <a:latin typeface="Courier"/>
              </a:rPr>
              <a:t>'data/raw/weather_data.csv'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df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pd.read_csv(</a:t>
            </a:r>
            <a:r>
              <a:rPr>
                <a:solidFill>
                  <a:srgbClr val="20794D"/>
                </a:solidFill>
                <a:latin typeface="Courier"/>
              </a:rPr>
              <a:t>'data/raw/weather_data.csv'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df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Error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Introduce the concept of error handling in Python and its importance.</a:t>
            </a:r>
          </a:p>
          <a:p>
            <a:pPr lvl="0"/>
            <a:r>
              <a:rPr/>
              <a:t>Demonstrate how to use try-except blocks to handle errors in Python.</a:t>
            </a:r>
          </a:p>
          <a:p>
            <a:pPr lvl="0"/>
            <a:r>
              <a:rPr/>
              <a:t>Highlight the importance of error handling in the weather dashboard project.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invalid_location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'InvalidCity'</a:t>
            </a:r>
            <a:br/>
            <a:r>
              <a:rPr>
                <a:solidFill>
                  <a:srgbClr val="003B4F"/>
                </a:solidFill>
                <a:latin typeface="Courier"/>
              </a:rPr>
              <a:t>invalid_data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fetch_weather_data(api_key, invalid_location)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invalid_data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theme/theme1.xml><?xml version="1.0" encoding="utf-8"?>
<a:theme xmlns:a="http://schemas.openxmlformats.org/drawingml/2006/main" name="Business and Law (Final)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and Law (Final)" id="{46095CD9-7AC4-4EE0-8330-8C1921691816}" vid="{F51C139E-28C2-4DA1-AA5C-40231222256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and Law (Final)</Template>
  <TotalTime>73</TotalTime>
  <Words>12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SansaSoft Pro Normal</vt:lpstr>
      <vt:lpstr>Business and Law (Final)</vt:lpstr>
      <vt:lpstr>PowerPoint Presentation</vt:lpstr>
    </vt:vector>
  </TitlesOfParts>
  <Company>Curtin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Fetching Data Using OpenWeatherMap API</dc:title>
  <dc:creator>Michael Borck</dc:creator>
  <cp:keywords/>
  <dcterms:created xsi:type="dcterms:W3CDTF">2024-06-06T01:03:25Z</dcterms:created>
  <dcterms:modified xsi:type="dcterms:W3CDTF">2024-06-06T01:03:25Z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