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 Warriors: The Art of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Catch Bugs Early, Write Better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unittest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class TestAdd(unittest.TestCase):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def test_add(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'__main__'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unittest.main()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pytest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test_add():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doctest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doctest</a:t>
            </a:r>
            <a:r>
              <a:rPr/>
              <a:t> allows writing tests within docstrings.</a:t>
            </a:r>
          </a:p>
          <a:p>
            <a:pPr lvl="0"/>
            <a:r>
              <a:rPr/>
              <a:t>Verify code functionality directly in documentation.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your_script.py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</a:t>
            </a:r>
            <a:r>
              <a:rPr>
                <a:latin typeface="Courier"/>
              </a:rPr>
              <a:t>doctest</a:t>
            </a:r>
            <a:r>
              <a:rPr/>
              <a:t>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the </a:t>
            </a:r>
            <a:r>
              <a:rPr>
                <a:latin typeface="Courier"/>
              </a:rPr>
              <a:t>fetch_weather_data</a:t>
            </a:r>
            <a:r>
              <a:rPr/>
              <a:t> function in </a:t>
            </a:r>
            <a:r>
              <a:rPr>
                <a:latin typeface="Courier"/>
              </a:rPr>
              <a:t>fetch_data.py</a:t>
            </a:r>
            <a:r>
              <a:rPr/>
              <a:t>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fetch_data.py with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Fetch weather data from the OpenWeatherMap API. 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fetch_weather_data('invalid_api_key', 'London') is None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isinstance(fetch_weather_data('valid_api_key', 'London'), dict)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....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...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fetch_data.py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Data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data processing functions to ensure correctness.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convert_temp_kelvin_to_celsius(kelvin):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Convert temperature from Kelvin to Celsius.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convert_temp_kelvin_to_celsius(273.15)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convert_temp_kelvin_to_celsius(0)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-273.15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convert_temp_kelvin_to_celsius(373.15)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100.0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kelvin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All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all </a:t>
            </a:r>
            <a:r>
              <a:rPr>
                <a:latin typeface="Courier"/>
              </a:rPr>
              <a:t>doctests</a:t>
            </a:r>
            <a:r>
              <a:rPr/>
              <a:t> in the project using: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/*</a:t>
            </a:r>
            <a:r>
              <a:rPr>
                <a:solidFill>
                  <a:srgbClr val="003B4F"/>
                </a:solidFill>
                <a:latin typeface="Courier"/>
              </a:rPr>
              <a:t>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the importance of testing in software development.</a:t>
            </a:r>
          </a:p>
          <a:p>
            <a:pPr lvl="0"/>
            <a:r>
              <a:rPr/>
              <a:t>Understand how to write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Run tests using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Integrating </a:t>
            </a:r>
            <a:r>
              <a:rPr>
                <a:latin typeface="Courier"/>
              </a:rPr>
              <a:t>doctest</a:t>
            </a:r>
            <a:r>
              <a:rPr/>
              <a:t> into Your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all functions have appropriate </a:t>
            </a:r>
            <a:r>
              <a:rPr>
                <a:latin typeface="Courier"/>
              </a:rPr>
              <a:t>doctests</a:t>
            </a:r>
            <a:r>
              <a:rPr/>
              <a:t>.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regularly to verify functionality.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</a:t>
            </a:r>
            <a:r>
              <a:rPr>
                <a:latin typeface="Courier"/>
              </a:rPr>
              <a:t>doctest</a:t>
            </a:r>
            <a:r>
              <a:rPr/>
              <a:t> cases to cover edge cases and different scenarios.</a:t>
            </a:r>
          </a:p>
          <a:p>
            <a:pPr lvl="0"/>
            <a:r>
              <a:rPr/>
              <a:t>Explore the official </a:t>
            </a:r>
            <a:r>
              <a:rPr>
                <a:latin typeface="Courier"/>
              </a:rPr>
              <a:t>doctest</a:t>
            </a:r>
            <a:r>
              <a:rPr/>
              <a:t> documentation for more advanced usage.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Learned the importance of testing.</a:t>
            </a:r>
          </a:p>
          <a:p>
            <a:pPr lvl="0"/>
            <a:r>
              <a:rPr/>
              <a:t>Wrote and ran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Tested weather fetching and data processing functions.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debugging</a:t>
            </a:r>
          </a:p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code correctness</a:t>
            </a:r>
          </a:p>
          <a:p>
            <a:pPr lvl="0"/>
            <a:r>
              <a:rPr/>
              <a:t>Improve software quality</a:t>
            </a:r>
          </a:p>
          <a:p>
            <a:pPr lvl="0"/>
            <a:r>
              <a:rPr/>
              <a:t>Detect bugs early</a:t>
            </a:r>
          </a:p>
          <a:p>
            <a:pPr lvl="0"/>
            <a:r>
              <a:rPr/>
              <a:t>Validate functionality</a:t>
            </a:r>
          </a:p>
          <a:p>
            <a:pPr lvl="0"/>
            <a:r>
              <a:rPr/>
              <a:t>Facilitate maintenance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an individual isolated component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multiple units work together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End-to-End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 as user, test entire stack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Acceptance 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Verify user story works as expected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Different Types of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Syntax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violates the syntax rules of the programming language.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print("Hello World</a:t>
                      </a:r>
                      <a:r>
                        <a:rPr/>
                        <a:t> (missing closing parenthesis)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Runtime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during the execution of the program, causing it to terminate abruptly.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 by zero: </a:t>
                      </a:r>
                      <a:r>
                        <a:rPr>
                          <a:latin typeface="Courier"/>
                        </a:rPr>
                        <a:t>1 / 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Logical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runs without crashing but produces incorrect results.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</a:t>
                      </a:r>
                      <a:r>
                        <a:rPr>
                          <a:latin typeface="Courier"/>
                        </a:rPr>
                        <a:t>=</a:t>
                      </a:r>
                      <a:r>
                        <a:rPr/>
                        <a:t> instead of </a:t>
                      </a:r>
                      <a:r>
                        <a:rPr>
                          <a:latin typeface="Courier"/>
                        </a:rPr>
                        <a:t>==</a:t>
                      </a:r>
                      <a:r>
                        <a:rPr/>
                        <a:t> in a conditional statement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Runtime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Type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operation or function is applied to an object of inappropriate type.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Trying to add a string and an integer: </a:t>
                      </a:r>
                      <a:r>
                        <a:rPr>
                          <a:latin typeface="Courier"/>
                        </a:rPr>
                        <a:t>"2" + 2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Name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variable or function name is not found.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an undefined variable: </a:t>
                      </a:r>
                      <a:r>
                        <a:rPr>
                          <a:latin typeface="Courier"/>
                        </a:rPr>
                        <a:t>print(x)</a:t>
                      </a:r>
                      <a:r>
                        <a:rPr/>
                        <a:t> (where </a:t>
                      </a:r>
                      <a:r>
                        <a:rPr>
                          <a:latin typeface="Courier"/>
                        </a:rPr>
                        <a:t>x</a:t>
                      </a:r>
                      <a:r>
                        <a:rPr/>
                        <a:t> is not defined)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Index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trying to access an element outside the bounds of a list.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list index: </a:t>
                      </a:r>
                      <a:r>
                        <a:rPr>
                          <a:latin typeface="Courier"/>
                        </a:rPr>
                        <a:t>my_list[10]</a:t>
                      </a:r>
                      <a:r>
                        <a:rPr/>
                        <a:t> (for a list of length &lt; 11)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Attribute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invalid attribute reference or assignment is made.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attribute: </a:t>
                      </a:r>
                      <a:r>
                        <a:rPr>
                          <a:latin typeface="Courier"/>
                        </a:rPr>
                        <a:t>my_obj.non_existent_attribute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Value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function receives an argument of the right type but inappropriate value.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Converting an invalid string to an integer: </a:t>
                      </a:r>
                      <a:r>
                        <a:rPr>
                          <a:latin typeface="Courier"/>
                        </a:rPr>
                        <a:t>int("abc")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Tools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assert</a:t>
            </a:r>
          </a:p>
          <a:p>
            <a:pPr lvl="0"/>
            <a:r>
              <a:rPr>
                <a:latin typeface="Courier"/>
              </a:rPr>
              <a:t>unittest</a:t>
            </a:r>
          </a:p>
          <a:p>
            <a:pPr lvl="0"/>
            <a:r>
              <a:rPr>
                <a:latin typeface="Courier"/>
              </a:rPr>
              <a:t>pytest</a:t>
            </a:r>
          </a:p>
          <a:p>
            <a:pPr lvl="0"/>
            <a:r>
              <a:rPr>
                <a:latin typeface="Courier"/>
              </a:rPr>
              <a:t>doctest</a:t>
            </a:r>
          </a:p>
          <a:p>
            <a:pPr lvl="0" indent="0" marL="0">
              <a:buNone/>
            </a:pPr>
            <a:r>
              <a:rPr/>
              <a:t>Certainly! Here are two slides on using </a:t>
            </a:r>
            <a:r>
              <a:rPr>
                <a:latin typeface="Courier"/>
              </a:rPr>
              <a:t>assert</a:t>
            </a:r>
            <a:r>
              <a:rPr/>
              <a:t> outside of any testing framework:</a:t>
            </a:r>
          </a:p>
          <a:p>
            <a:pPr lvl="0" indent="0" marL="0">
              <a:buNone/>
            </a:pPr>
            <a:r>
              <a:rPr b="1"/>
              <a:t>What is </a:t>
            </a:r>
            <a:r>
              <a:rPr b="1">
                <a:latin typeface="Courier"/>
              </a:rPr>
              <a:t>assert</a:t>
            </a:r>
            <a:r>
              <a:rPr b="1"/>
              <a:t>?</a:t>
            </a:r>
            <a:r>
              <a:rPr/>
              <a:t> - A built-in statement used to test conditions - Raises an </a:t>
            </a:r>
            <a:r>
              <a:rPr>
                <a:latin typeface="Courier"/>
              </a:rPr>
              <a:t>AssertionError</a:t>
            </a:r>
            <a:r>
              <a:rPr/>
              <a:t> if the condition is </a:t>
            </a:r>
            <a:r>
              <a:rPr>
                <a:latin typeface="Courier"/>
              </a:rPr>
              <a:t>False</a:t>
            </a:r>
            <a:r>
              <a:rPr/>
              <a:t> - Quick and easy way to test code - Useful for catching bugs early - Immediate feedback on failed conditions - Enhances code reliability and correctness</a:t>
            </a:r>
          </a:p>
          <a:p>
            <a:pPr lvl="0" indent="0" marL="0">
              <a:buNone/>
            </a:pPr>
            <a:r>
              <a:rPr b="1"/>
              <a:t>Basic Usage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result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f"Expected 5, got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assert</a:t>
            </a:r>
            <a:r>
              <a:rPr/>
              <a:t> for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multiply(a,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3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Checking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divide(a,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b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"Denominator cannot be zero"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Warriors: The Art of Testing</dc:title>
  <dc:creator>Michael Borck</dc:creator>
  <cp:keywords/>
  <dcterms:created xsi:type="dcterms:W3CDTF">2024-06-13T00:13:23Z</dcterms:created>
  <dcterms:modified xsi:type="dcterms:W3CDTF">2024-06-13T00:13:23Z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Catch Bugs Early, Write Better Code</vt:lpwstr>
  </property>
  <property fmtid="{D5CDD505-2E9C-101B-9397-08002B2CF9AE}" pid="10" name="toc-title">
    <vt:lpwstr>Table of contents</vt:lpwstr>
  </property>
</Properties>
</file>