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20000"/>
    <p:restoredTop sz="94660"/>
  </p:normalViewPr>
  <p:slideViewPr>
    <p:cSldViewPr snapToGrid="0">
      <p:cViewPr varScale="1">
        <p:scale>
          <a:sx d="100" n="128"/>
          <a:sy d="100" n="128"/>
        </p:scale>
        <p:origin x="200"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 Id="rId4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2" name="Rectangle 21"/>
          <p:cNvSpPr/>
          <p:nvPr userDrawn="1"/>
        </p:nvSpPr>
        <p:spPr>
          <a:xfrm>
            <a:off x="10458833" y="6480556"/>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7" name="Footer Placeholder 4"/>
          <p:cNvSpPr txBox="1">
            <a:spLocks/>
          </p:cNvSpPr>
          <p:nvPr userDrawn="1"/>
        </p:nvSpPr>
        <p:spPr>
          <a:xfrm>
            <a:off x="126534" y="6433728"/>
            <a:ext cx="10032642" cy="365125"/>
          </a:xfrm>
          <a:prstGeom prst="rect">
            <a:avLst/>
          </a:prstGeom>
        </p:spPr>
        <p:txBody>
          <a:bodyPr vert="horz" lIns="91440" tIns="45720" rIns="91440" bIns="45720" rtlCol="0" anchor="ctr"/>
          <a:lstStyle>
            <a:defPPr>
              <a:defRPr lang="en-US"/>
            </a:defPPr>
            <a:lvl1pPr marL="0" algn="l" defTabSz="914400" rtl="0" eaLnBrk="1" latinLnBrk="0" hangingPunct="1">
              <a:defRPr sz="1400" kern="1200" cap="none"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Faculty of Business and Law | School of (Insert name)</a:t>
            </a:r>
          </a:p>
        </p:txBody>
      </p:sp>
      <p:sp>
        <p:nvSpPr>
          <p:cNvPr id="28" name="Rectangle 27"/>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31" name="Rectangle 30"/>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3152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69395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AU" b="1" dirty="0"/>
              <a:t>Faculty of Business and Law </a:t>
            </a:r>
            <a:r>
              <a:rPr lang="en-AU" dirty="0"/>
              <a:t>| School of Marketing and Management</a:t>
            </a:r>
          </a:p>
        </p:txBody>
      </p:sp>
      <p:sp>
        <p:nvSpPr>
          <p:cNvPr id="9" name="Rectangle 8"/>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spTree>
    <p:extLst>
      <p:ext uri="{BB962C8B-B14F-4D97-AF65-F5344CB8AC3E}">
        <p14:creationId xmlns:p14="http://schemas.microsoft.com/office/powerpoint/2010/main" val="365690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86159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Copyright (MUST BE SLIDE 2)">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43344" y="2117415"/>
            <a:ext cx="7705312" cy="389210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25534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Tree>
    <p:extLst>
      <p:ext uri="{BB962C8B-B14F-4D97-AF65-F5344CB8AC3E}">
        <p14:creationId xmlns:p14="http://schemas.microsoft.com/office/powerpoint/2010/main" val="29867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10396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2" name="Rectangle 11"/>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9579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p:cNvSpPr>
            <a:spLocks noGrp="1"/>
          </p:cNvSpPr>
          <p:nvPr>
            <p:ph type="ftr" sz="quarter" idx="10"/>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410702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Rectangle 4"/>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9" name="Rectangle 8"/>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15297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45054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97579306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anchor="b"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1097280" y="1845734"/>
            <a:ext cx="10058400" cy="4023360"/>
          </a:xfrm>
          <a:prstGeom prst="rect">
            <a:avLst/>
          </a:prstGeom>
        </p:spPr>
        <p:txBody>
          <a:bodyPr bIns="45720" lIns="0" rIns="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p:nvSpPr>
        <p:spPr>
          <a:xfrm>
            <a:off x="10458833" y="6506288"/>
            <a:ext cx="1733167" cy="246221"/>
          </a:xfrm>
          <a:prstGeom prst="rect">
            <a:avLst/>
          </a:prstGeom>
        </p:spPr>
        <p:txBody>
          <a:bodyPr wrap="none">
            <a:spAutoFit/>
          </a:bodyPr>
          <a:lstStyle/>
          <a:p>
            <a:r>
              <a:rPr dirty="0" lang="en-AU" sz="1000">
                <a:solidFill>
                  <a:schemeClr val="bg1"/>
                </a:solidFill>
                <a:latin typeface="+mn-lt"/>
              </a:rPr>
              <a:t>CRICOS</a:t>
            </a:r>
            <a:r>
              <a:rPr baseline="0" dirty="0" lang="en-AU" sz="1000">
                <a:solidFill>
                  <a:schemeClr val="bg1"/>
                </a:solidFill>
                <a:latin typeface="+mn-lt"/>
              </a:rPr>
              <a:t> Provider Code 00301J</a:t>
            </a:r>
            <a:endParaRPr dirty="0" lang="en-AU" sz="1000">
              <a:solidFill>
                <a:schemeClr val="bg1"/>
              </a:solidFill>
              <a:latin typeface="+mn-lt"/>
            </a:endParaRPr>
          </a:p>
        </p:txBody>
      </p:sp>
    </p:spTree>
    <p:extLst>
      <p:ext uri="{BB962C8B-B14F-4D97-AF65-F5344CB8AC3E}">
        <p14:creationId xmlns:p14="http://schemas.microsoft.com/office/powerpoint/2010/main" val="1460798726"/>
      </p:ext>
    </p:extLst>
  </p:cSld>
  <p:clrMap accent1="accent1" accent2="accent2" accent3="accent3" accent4="accent4" accent5="accent5" accent6="accent6" bg1="lt1" bg2="lt2" folHlink="folHlink" hlink="hlink" tx1="dk1" tx2="dk2"/>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hdr="0" sldNum="0"/>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lvl="0" indent="0" marL="0">
              <a:buNone/>
            </a:pPr>
            <a:r>
              <a:rPr/>
              <a:t>Mastering Web Scraping and APIs in Python</a:t>
            </a:r>
          </a:p>
        </p:txBody>
      </p:sp>
      <p:sp>
        <p:nvSpPr>
          <p:cNvPr id="3" name="Subtitle 2"/>
          <p:cNvSpPr>
            <a:spLocks noGrp="1"/>
          </p:cNvSpPr>
          <p:nvPr>
            <p:ph idx="1" type="subTitle"/>
          </p:nvPr>
        </p:nvSpPr>
        <p:spPr>
          <a:xfrm>
            <a:off x="1100051" y="4455620"/>
            <a:ext cx="10058400" cy="1143000"/>
          </a:xfrm>
        </p:spPr>
        <p:txBody>
          <a:bodyPr/>
          <a:lstStyle/>
          <a:p>
            <a:pPr lvl="0" indent="0" marL="0">
              <a:buNone/>
            </a:pPr>
            <a:r>
              <a:rPr/>
              <a:t>Unlock the Power of Data Extraction and Integration</a:t>
            </a:r>
            <a:br/>
            <a:br/>
            <a:r>
              <a:rPr/>
              <a:t>Michael Borck</a:t>
            </a:r>
          </a:p>
        </p:txBody>
      </p:sp>
      <p:sp>
        <p:nvSpPr>
          <p:cNvPr id="30"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457200" marL="457200">
              <a:buAutoNum type="arabicPeriod"/>
            </a:pPr>
            <a:r>
              <a:rPr b="1"/>
              <a:t>Respect for Website Owners:</a:t>
            </a:r>
          </a:p>
          <a:p>
            <a:pPr lvl="1"/>
            <a:r>
              <a:rPr b="1"/>
              <a:t>Permission:</a:t>
            </a:r>
            <a:r>
              <a:rPr/>
              <a:t> Always check if the website allows scraping. Look for a </a:t>
            </a:r>
            <a:r>
              <a:rPr>
                <a:latin typeface="Courier"/>
              </a:rPr>
              <a:t>robots.txt</a:t>
            </a:r>
            <a:r>
              <a:rPr/>
              <a:t> file to understand the site’s policy.</a:t>
            </a:r>
          </a:p>
          <a:p>
            <a:pPr lvl="1"/>
            <a:r>
              <a:rPr b="1"/>
              <a:t>Respect Load:</a:t>
            </a:r>
            <a:r>
              <a:rPr/>
              <a:t> Avoid placing excessive load on a website by making too many requests in a short period. Use delays and rate limiting.</a:t>
            </a:r>
          </a:p>
          <a:p>
            <a:pPr lvl="0" indent="-457200" marL="457200">
              <a:buAutoNum type="arabicPeriod"/>
            </a:pPr>
            <a:r>
              <a:rPr b="1"/>
              <a:t>Data Privacy:</a:t>
            </a:r>
          </a:p>
          <a:p>
            <a:pPr lvl="1"/>
            <a:r>
              <a:rPr b="1"/>
              <a:t>Sensitive Data:</a:t>
            </a:r>
            <a:r>
              <a:rPr/>
              <a:t> Be cautious when scraping personal or sensitive information. Ensure compliance with data protection regulations.</a:t>
            </a:r>
          </a:p>
          <a:p>
            <a:pPr lvl="1"/>
            <a:r>
              <a:rPr b="1"/>
              <a:t>User Consent:</a:t>
            </a:r>
            <a:r>
              <a:rPr/>
              <a:t> If scraping user-generated content, consider the privacy and consent of the individuals who created the content.</a:t>
            </a:r>
          </a:p>
          <a:p>
            <a:pPr lvl="0" indent="-457200" marL="457200">
              <a:buAutoNum type="arabicPeriod"/>
            </a:pPr>
            <a:r>
              <a:rPr b="1"/>
              <a:t>Transparency:</a:t>
            </a:r>
          </a:p>
          <a:p>
            <a:pPr lvl="1"/>
            <a:r>
              <a:rPr b="1"/>
              <a:t>Disclosure:</a:t>
            </a:r>
            <a:r>
              <a:rPr/>
              <a:t> Be transparent about your data collection methods if asked. Avoid deceptive practices like masking the scraper as a regular user.</a:t>
            </a:r>
          </a:p>
          <a:p>
            <a:pPr lvl="0" indent="0" marL="1270000">
              <a:buNone/>
            </a:pPr>
            <a:r>
              <a:rPr sz="2000"/>
              <a:t>Can you think of an example where web scraping could potentially be unethical or illegal? What steps would you take to ensure compliance?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for Using APIs</a:t>
            </a:r>
          </a:p>
        </p:txBody>
      </p:sp>
      <p:sp>
        <p:nvSpPr>
          <p:cNvPr id="3" name="Content Placeholder 2"/>
          <p:cNvSpPr>
            <a:spLocks noGrp="1"/>
          </p:cNvSpPr>
          <p:nvPr>
            <p:ph idx="1"/>
          </p:nvPr>
        </p:nvSpPr>
        <p:spPr/>
        <p:txBody>
          <a:bodyPr/>
          <a:lstStyle/>
          <a:p>
            <a:pPr lvl="0" indent="0" marL="0">
              <a:buNone/>
            </a:pPr>
            <a:r>
              <a:rPr b="1"/>
              <a:t>What is the Requests Library?</a:t>
            </a:r>
          </a:p>
          <a:p>
            <a:pPr lvl="0"/>
            <a:r>
              <a:rPr b="1"/>
              <a:t>Definition:</a:t>
            </a:r>
            <a:r>
              <a:rPr/>
              <a:t> Requests is a simple and elegant HTTP library for Python, designed to make HTTP requests easy and more human-friendly.</a:t>
            </a:r>
          </a:p>
          <a:p>
            <a:pPr lvl="0"/>
            <a:r>
              <a:rPr b="1"/>
              <a:t>Installation:</a:t>
            </a:r>
            <a:r>
              <a:rPr/>
              <a:t> Can be easily installed using </a:t>
            </a:r>
            <a:r>
              <a:rPr>
                <a:latin typeface="Courier"/>
              </a:rPr>
              <a:t>pip install requests</a:t>
            </a:r>
            <a:r>
              <a:rPr/>
              <a:t>.</a:t>
            </a:r>
          </a:p>
          <a:p>
            <a:pPr lvl="0" indent="0" marL="0">
              <a:buNone/>
            </a:pPr>
            <a:r>
              <a:rPr b="1"/>
              <a:t>Key Features:</a:t>
            </a:r>
          </a:p>
          <a:p>
            <a:pPr lvl="0"/>
            <a:r>
              <a:rPr b="1"/>
              <a:t>Ease of Use:</a:t>
            </a:r>
            <a:r>
              <a:rPr/>
              <a:t> Simple syntax for making HTTP requests, such as GET, POST, PUT, DELETE, etc.</a:t>
            </a:r>
          </a:p>
          <a:p>
            <a:pPr lvl="0"/>
            <a:r>
              <a:rPr b="1"/>
              <a:t>Robustness:</a:t>
            </a:r>
            <a:r>
              <a:rPr/>
              <a:t> Handles various complexities like sessions, cookies, and headers seamlessly.</a:t>
            </a:r>
          </a:p>
          <a:p>
            <a:pPr lvl="0"/>
            <a:r>
              <a:rPr b="1"/>
              <a:t>Extensibility:</a:t>
            </a:r>
            <a:r>
              <a:rPr/>
              <a:t> Supports adding custom authentication and handling redirects.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Example of Using Requests:**</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'https://api.openweathermap.org/data/2.5/weather?q=London&amp;appid=YOUR_API_KEY'</a:t>
            </a:r>
            <a:r>
              <a:rPr>
                <a:solidFill>
                  <a:srgbClr val="003B4F"/>
                </a:solidFill>
                <a:latin typeface="Courier"/>
              </a:rPr>
              <a:t>)</a:t>
            </a:r>
            <a:br/>
            <a:r>
              <a:rPr>
                <a:solidFill>
                  <a:srgbClr val="003B4F"/>
                </a:solidFill>
                <a:latin typeface="Courier"/>
              </a:rPr>
              <a:t>print(response.status_code)  </a:t>
            </a:r>
            <a:r>
              <a:rPr>
                <a:solidFill>
                  <a:srgbClr val="5E5E5E"/>
                </a:solidFill>
                <a:latin typeface="Courier"/>
              </a:rPr>
              <a:t># Outputs: 200 (if successful)</a:t>
            </a:r>
            <a:br/>
            <a:r>
              <a:rPr>
                <a:solidFill>
                  <a:srgbClr val="003B4F"/>
                </a:solidFill>
                <a:latin typeface="Courier"/>
              </a:rPr>
              <a:t>print(response.text)  </a:t>
            </a:r>
            <a:r>
              <a:rPr>
                <a:solidFill>
                  <a:srgbClr val="5E5E5E"/>
                </a:solidFill>
                <a:latin typeface="Courier"/>
              </a:rPr>
              <a:t># Outputs the response content as a string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a:t>
            </a:r>
          </a:p>
        </p:txBody>
      </p:sp>
      <p:sp>
        <p:nvSpPr>
          <p:cNvPr id="3" name="Content Placeholder 2"/>
          <p:cNvSpPr>
            <a:spLocks noGrp="1"/>
          </p:cNvSpPr>
          <p:nvPr>
            <p:ph idx="1"/>
          </p:nvPr>
        </p:nvSpPr>
        <p:spPr/>
        <p:txBody>
          <a:bodyPr/>
          <a:lstStyle/>
          <a:p>
            <a:pPr lvl="0" indent="0" marL="0">
              <a:buNone/>
            </a:pPr>
            <a:r>
              <a:rPr/>
              <a:t>JSON (JavaScript Object Notation) is a lightweight data-interchange format that is easy for humans to read and write and easy for machines to parse and generate.</a:t>
            </a:r>
          </a:p>
          <a:p>
            <a:pPr lvl="0" indent="0" marL="0">
              <a:buNone/>
            </a:pPr>
            <a:r>
              <a:rPr/>
              <a:t>Commonly used format for API responses because of its simplicity and readability.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Parsing JSON Responses: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data </a:t>
            </a:r>
            <a:r>
              <a:rPr>
                <a:solidFill>
                  <a:srgbClr val="5E5E5E"/>
                </a:solidFill>
                <a:latin typeface="Courier"/>
              </a:rPr>
              <a:t>=</a:t>
            </a:r>
            <a:r>
              <a:rPr>
                <a:solidFill>
                  <a:srgbClr val="003B4F"/>
                </a:solidFill>
                <a:latin typeface="Courier"/>
              </a:rPr>
              <a:t> response.json()  </a:t>
            </a:r>
            <a:r>
              <a:rPr>
                <a:solidFill>
                  <a:srgbClr val="5E5E5E"/>
                </a:solidFill>
                <a:latin typeface="Courier"/>
              </a:rPr>
              <a:t># Converts response content to a Python dictionary</a:t>
            </a:r>
            <a:br/>
            <a:r>
              <a:rPr>
                <a:solidFill>
                  <a:srgbClr val="003B4F"/>
                </a:solidFill>
                <a:latin typeface="Courier"/>
              </a:rPr>
              <a:t>print(data)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Specific Data:</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Extracting temperature information from the JSON response</a:t>
            </a:r>
            <a:br/>
            <a:r>
              <a:rPr>
                <a:solidFill>
                  <a:srgbClr val="003B4F"/>
                </a:solidFill>
                <a:latin typeface="Courier"/>
              </a:rPr>
              <a:t>temperature </a:t>
            </a:r>
            <a:r>
              <a:rPr>
                <a:solidFill>
                  <a:srgbClr val="5E5E5E"/>
                </a:solidFill>
                <a:latin typeface="Courier"/>
              </a:rPr>
              <a:t>=</a:t>
            </a:r>
            <a:r>
              <a:rPr>
                <a:solidFill>
                  <a:srgbClr val="003B4F"/>
                </a:solidFill>
                <a:latin typeface="Courier"/>
              </a:rPr>
              <a:t> data[</a:t>
            </a:r>
            <a:r>
              <a:rPr>
                <a:solidFill>
                  <a:srgbClr val="20794D"/>
                </a:solidFill>
                <a:latin typeface="Courier"/>
              </a:rPr>
              <a:t>'main'</a:t>
            </a:r>
            <a:r>
              <a:rPr>
                <a:solidFill>
                  <a:srgbClr val="003B4F"/>
                </a:solidFill>
                <a:latin typeface="Courier"/>
              </a:rPr>
              <a:t>][</a:t>
            </a:r>
            <a:r>
              <a:rPr>
                <a:solidFill>
                  <a:srgbClr val="20794D"/>
                </a:solidFill>
                <a:latin typeface="Courier"/>
              </a:rPr>
              <a:t>'temp'</a:t>
            </a:r>
            <a:r>
              <a:rPr>
                <a:solidFill>
                  <a:srgbClr val="003B4F"/>
                </a:solidFill>
                <a:latin typeface="Courier"/>
              </a:rPr>
              <a:t>]</a:t>
            </a:r>
            <a:br/>
            <a:r>
              <a:rPr>
                <a:solidFill>
                  <a:srgbClr val="003B4F"/>
                </a:solidFill>
                <a:latin typeface="Courier"/>
              </a:rPr>
              <a:t>print(</a:t>
            </a:r>
            <a:r>
              <a:rPr>
                <a:solidFill>
                  <a:srgbClr val="20794D"/>
                </a:solidFill>
                <a:latin typeface="Courier"/>
              </a:rPr>
              <a:t>f"The temperature in London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K"</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Introduction to BeautifulSoup:</a:t>
            </a:r>
          </a:p>
        </p:txBody>
      </p:sp>
      <p:sp>
        <p:nvSpPr>
          <p:cNvPr id="3" name="Content Placeholder 2"/>
          <p:cNvSpPr>
            <a:spLocks noGrp="1"/>
          </p:cNvSpPr>
          <p:nvPr>
            <p:ph idx="1"/>
          </p:nvPr>
        </p:nvSpPr>
        <p:spPr/>
        <p:txBody>
          <a:bodyPr/>
          <a:lstStyle/>
          <a:p>
            <a:pPr lvl="0" indent="0" marL="0">
              <a:buNone/>
            </a:pPr>
            <a:r>
              <a:rPr/>
              <a:t>BeautifulSoup is a Python library used for parsing HTML and XML documents. It creates a parse tree for parsed pages that can be used to extract data easily.</a:t>
            </a:r>
          </a:p>
          <a:p>
            <a:pPr lvl="0" indent="0">
              <a:buNone/>
            </a:pPr>
            <a:r>
              <a:rPr>
                <a:solidFill>
                  <a:srgbClr val="003B4F"/>
                </a:solidFill>
                <a:latin typeface="Courier"/>
              </a:rPr>
              <a:t>pip install beautifulsoup4</a:t>
            </a:r>
            <a:br/>
            <a:r>
              <a:rPr>
                <a:solidFill>
                  <a:srgbClr val="003B4F"/>
                </a:solidFill>
                <a:latin typeface="Courier"/>
              </a:rPr>
              <a:t>pip install requests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Setting Up the Environment:</a:t>
            </a:r>
          </a:p>
        </p:txBody>
      </p:sp>
      <p:sp>
        <p:nvSpPr>
          <p:cNvPr id="3" name="Content Placeholder 2"/>
          <p:cNvSpPr>
            <a:spLocks noGrp="1"/>
          </p:cNvSpPr>
          <p:nvPr>
            <p:ph idx="1"/>
          </p:nvPr>
        </p:nvSpPr>
        <p:spPr/>
        <p:txBody>
          <a:bodyPr/>
          <a:lstStyle/>
          <a:p>
            <a:pPr lvl="0"/>
            <a:r>
              <a:rPr b="1"/>
              <a:t>Import Necessary Libraries:</a:t>
            </a:r>
          </a:p>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Fetching a Web Page:</a:t>
            </a:r>
          </a:p>
        </p:txBody>
      </p:sp>
      <p:sp>
        <p:nvSpPr>
          <p:cNvPr id="3" name="Content Placeholder 2"/>
          <p:cNvSpPr>
            <a:spLocks noGrp="1"/>
          </p:cNvSpPr>
          <p:nvPr>
            <p:ph idx="1"/>
          </p:nvPr>
        </p:nvSpPr>
        <p:spPr/>
        <p:txBody>
          <a:bodyPr/>
          <a:lstStyle/>
          <a:p>
            <a:pPr lvl="0" indent="0">
              <a:buNone/>
            </a:pPr>
            <a:r>
              <a:rPr>
                <a:solidFill>
                  <a:srgbClr val="003B4F"/>
                </a:solidFill>
                <a:latin typeface="Courier"/>
              </a:rPr>
              <a:t>url </a:t>
            </a:r>
            <a:r>
              <a:rPr>
                <a:solidFill>
                  <a:srgbClr val="5E5E5E"/>
                </a:solidFill>
                <a:latin typeface="Courier"/>
              </a:rPr>
              <a:t>=</a:t>
            </a:r>
            <a:r>
              <a:rPr>
                <a:solidFill>
                  <a:srgbClr val="003B4F"/>
                </a:solidFill>
                <a:latin typeface="Courier"/>
              </a:rPr>
              <a:t> </a:t>
            </a:r>
            <a:r>
              <a:rPr>
                <a:solidFill>
                  <a:srgbClr val="20794D"/>
                </a:solidFill>
                <a:latin typeface="Courier"/>
              </a:rPr>
              <a:t>'http://example.com'</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requests.get(url)</a:t>
            </a:r>
            <a:br/>
            <a:r>
              <a:rPr>
                <a:solidFill>
                  <a:srgbClr val="003B4F"/>
                </a:solidFill>
                <a:latin typeface="Courier"/>
              </a:rPr>
              <a:t>html_content </a:t>
            </a:r>
            <a:r>
              <a:rPr>
                <a:solidFill>
                  <a:srgbClr val="5E5E5E"/>
                </a:solidFill>
                <a:latin typeface="Courier"/>
              </a:rPr>
              <a:t>=</a:t>
            </a:r>
            <a:r>
              <a:rPr>
                <a:solidFill>
                  <a:srgbClr val="003B4F"/>
                </a:solidFill>
                <a:latin typeface="Courier"/>
              </a:rPr>
              <a:t> response.content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Creating a BeautifulSoup Object:</a:t>
            </a:r>
          </a:p>
        </p:txBody>
      </p:sp>
      <p:sp>
        <p:nvSpPr>
          <p:cNvPr id="3" name="Content Placeholder 2"/>
          <p:cNvSpPr>
            <a:spLocks noGrp="1"/>
          </p:cNvSpPr>
          <p:nvPr>
            <p:ph idx="1"/>
          </p:nvPr>
        </p:nvSpPr>
        <p:spPr/>
        <p:txBody>
          <a:bodyPr/>
          <a:lstStyle/>
          <a:p>
            <a:pPr lvl="0" indent="0">
              <a:buNone/>
            </a:pPr>
            <a:r>
              <a:rPr>
                <a:solidFill>
                  <a:srgbClr val="003B4F"/>
                </a:solidFill>
                <a:latin typeface="Courier"/>
              </a:rPr>
              <a:t>soup </a:t>
            </a:r>
            <a:r>
              <a:rPr>
                <a:solidFill>
                  <a:srgbClr val="5E5E5E"/>
                </a:solidFill>
                <a:latin typeface="Courier"/>
              </a:rPr>
              <a:t>=</a:t>
            </a:r>
            <a:r>
              <a:rPr>
                <a:solidFill>
                  <a:srgbClr val="003B4F"/>
                </a:solidFill>
                <a:latin typeface="Courier"/>
              </a:rPr>
              <a:t> BeautifulSoup(html_content, </a:t>
            </a:r>
            <a:r>
              <a:rPr>
                <a:solidFill>
                  <a:srgbClr val="20794D"/>
                </a:solidFill>
                <a:latin typeface="Courier"/>
              </a:rPr>
              <a:t>'html.parser'</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Web Scraping?</a:t>
            </a:r>
          </a:p>
        </p:txBody>
      </p:sp>
      <p:sp>
        <p:nvSpPr>
          <p:cNvPr id="3" name="Content Placeholder 2"/>
          <p:cNvSpPr>
            <a:spLocks noGrp="1"/>
          </p:cNvSpPr>
          <p:nvPr>
            <p:ph idx="1"/>
          </p:nvPr>
        </p:nvSpPr>
        <p:spPr/>
        <p:txBody>
          <a:bodyPr/>
          <a:lstStyle/>
          <a:p>
            <a:pPr lvl="0" indent="0" marL="0">
              <a:buNone/>
            </a:pPr>
            <a:r>
              <a:rPr/>
              <a:t>Web scraping is an automated method used to extract large amounts of data from websites. It involves fetching the web page and extracting specific information according to the user’s needs. How Does It Work?</a:t>
            </a:r>
          </a:p>
          <a:p>
            <a:pPr lvl="0" indent="0" marL="0">
              <a:buNone/>
            </a:pPr>
            <a:r>
              <a:rPr/>
              <a:t>Web scraping tools (like BeautifulSoup, Scrapy) parse the HTML of web pages. They identify and extract the data elements based on HTML tags, attributes, or other patterns. Common Uses of Web Scraping:</a:t>
            </a:r>
          </a:p>
          <a:p>
            <a:pPr lvl="0" indent="0" marL="0">
              <a:buNone/>
            </a:pPr>
            <a:r>
              <a:rPr/>
              <a:t>Web scraping is a powerful tool for extracting data from websites, enabling a wide range of applications from market analysis to sentiment analysis. Understanding its definition and common uses will help you identify potential use cases for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Understanding HTML Structure:</a:t>
            </a:r>
          </a:p>
        </p:txBody>
      </p:sp>
      <p:sp>
        <p:nvSpPr>
          <p:cNvPr id="3" name="Content Placeholder 2"/>
          <p:cNvSpPr>
            <a:spLocks noGrp="1"/>
          </p:cNvSpPr>
          <p:nvPr>
            <p:ph idx="1"/>
          </p:nvPr>
        </p:nvSpPr>
        <p:spPr/>
        <p:txBody>
          <a:bodyPr/>
          <a:lstStyle/>
          <a:p>
            <a:pPr lvl="0" indent="0">
              <a:buNone/>
            </a:pPr>
            <a:r>
              <a:rPr>
                <a:solidFill>
                  <a:srgbClr val="AD0000"/>
                </a:solidFill>
                <a:latin typeface="Courier"/>
              </a:rPr>
              <a:t>&lt;</a:t>
            </a:r>
            <a:r>
              <a:rPr>
                <a:solidFill>
                  <a:srgbClr val="003B4F"/>
                </a:solidFill>
                <a:latin typeface="Courier"/>
              </a:rPr>
              <a:t>html</a:t>
            </a:r>
            <a:r>
              <a:rPr>
                <a:solidFill>
                  <a:srgbClr val="AD0000"/>
                </a:solidFill>
                <a:latin typeface="Courier"/>
              </a:rPr>
              <a:t>&gt;</a:t>
            </a:r>
            <a:br/>
            <a:r>
              <a:rPr>
                <a:solidFill>
                  <a:srgbClr val="AD0000"/>
                </a:solidFill>
                <a:latin typeface="Courier"/>
              </a:rPr>
              <a:t>&lt;</a:t>
            </a:r>
            <a:r>
              <a:rPr>
                <a:solidFill>
                  <a:srgbClr val="003B4F"/>
                </a:solidFill>
                <a:latin typeface="Courier"/>
              </a:rPr>
              <a:t>head</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title</a:t>
            </a:r>
            <a:r>
              <a:rPr>
                <a:solidFill>
                  <a:srgbClr val="AD0000"/>
                </a:solidFill>
                <a:latin typeface="Courier"/>
              </a:rPr>
              <a:t>&gt;</a:t>
            </a:r>
            <a:r>
              <a:rPr>
                <a:solidFill>
                  <a:srgbClr val="003B4F"/>
                </a:solidFill>
                <a:latin typeface="Courier"/>
              </a:rPr>
              <a:t>Example Domain</a:t>
            </a:r>
            <a:r>
              <a:rPr>
                <a:solidFill>
                  <a:srgbClr val="AD0000"/>
                </a:solidFill>
                <a:latin typeface="Courier"/>
              </a:rPr>
              <a:t>&lt;/</a:t>
            </a:r>
            <a:r>
              <a:rPr>
                <a:solidFill>
                  <a:srgbClr val="003B4F"/>
                </a:solidFill>
                <a:latin typeface="Courier"/>
              </a:rPr>
              <a:t>title</a:t>
            </a:r>
            <a:r>
              <a:rPr>
                <a:solidFill>
                  <a:srgbClr val="AD0000"/>
                </a:solidFill>
                <a:latin typeface="Courier"/>
              </a:rPr>
              <a:t>&gt;</a:t>
            </a:r>
            <a:br/>
            <a:r>
              <a:rPr>
                <a:solidFill>
                  <a:srgbClr val="AD0000"/>
                </a:solidFill>
                <a:latin typeface="Courier"/>
              </a:rPr>
              <a:t>&lt;/</a:t>
            </a:r>
            <a:r>
              <a:rPr>
                <a:solidFill>
                  <a:srgbClr val="003B4F"/>
                </a:solidFill>
                <a:latin typeface="Courier"/>
              </a:rPr>
              <a:t>head</a:t>
            </a:r>
            <a:r>
              <a:rPr>
                <a:solidFill>
                  <a:srgbClr val="AD0000"/>
                </a:solidFill>
                <a:latin typeface="Courier"/>
              </a:rPr>
              <a:t>&gt;</a:t>
            </a:r>
            <a:br/>
            <a:r>
              <a:rPr>
                <a:solidFill>
                  <a:srgbClr val="AD0000"/>
                </a:solidFill>
                <a:latin typeface="Courier"/>
              </a:rPr>
              <a:t>&lt;</a:t>
            </a:r>
            <a:r>
              <a:rPr>
                <a:solidFill>
                  <a:srgbClr val="003B4F"/>
                </a:solidFill>
                <a:latin typeface="Courier"/>
              </a:rPr>
              <a:t>body</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h1</a:t>
            </a:r>
            <a:r>
              <a:rPr>
                <a:solidFill>
                  <a:srgbClr val="AD0000"/>
                </a:solidFill>
                <a:latin typeface="Courier"/>
              </a:rPr>
              <a:t>&gt;</a:t>
            </a:r>
            <a:r>
              <a:rPr>
                <a:solidFill>
                  <a:srgbClr val="003B4F"/>
                </a:solidFill>
                <a:latin typeface="Courier"/>
              </a:rPr>
              <a:t>Example Domain</a:t>
            </a:r>
            <a:r>
              <a:rPr>
                <a:solidFill>
                  <a:srgbClr val="AD0000"/>
                </a:solidFill>
                <a:latin typeface="Courier"/>
              </a:rPr>
              <a:t>&lt;/</a:t>
            </a:r>
            <a:r>
              <a:rPr>
                <a:solidFill>
                  <a:srgbClr val="003B4F"/>
                </a:solidFill>
                <a:latin typeface="Courier"/>
              </a:rPr>
              <a:t>h1</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p</a:t>
            </a:r>
            <a:r>
              <a:rPr>
                <a:solidFill>
                  <a:srgbClr val="AD0000"/>
                </a:solidFill>
                <a:latin typeface="Courier"/>
              </a:rPr>
              <a:t>&gt;</a:t>
            </a:r>
            <a:r>
              <a:rPr>
                <a:solidFill>
                  <a:srgbClr val="003B4F"/>
                </a:solidFill>
                <a:latin typeface="Courier"/>
              </a:rPr>
              <a:t>This domain is for use in illustrative examples in documents.</a:t>
            </a:r>
            <a:r>
              <a:rPr>
                <a:solidFill>
                  <a:srgbClr val="AD0000"/>
                </a:solidFill>
                <a:latin typeface="Courier"/>
              </a:rPr>
              <a:t>&lt;/</a:t>
            </a:r>
            <a:r>
              <a:rPr>
                <a:solidFill>
                  <a:srgbClr val="003B4F"/>
                </a:solidFill>
                <a:latin typeface="Courier"/>
              </a:rPr>
              <a:t>p</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a href</a:t>
            </a:r>
            <a:r>
              <a:rPr>
                <a:solidFill>
                  <a:srgbClr val="5E5E5E"/>
                </a:solidFill>
                <a:latin typeface="Courier"/>
              </a:rPr>
              <a:t>=</a:t>
            </a:r>
            <a:r>
              <a:rPr>
                <a:solidFill>
                  <a:srgbClr val="20794D"/>
                </a:solidFill>
                <a:latin typeface="Courier"/>
              </a:rPr>
              <a:t>"https://www.iana.org/domains/example"</a:t>
            </a:r>
            <a:r>
              <a:rPr>
                <a:solidFill>
                  <a:srgbClr val="AD0000"/>
                </a:solidFill>
                <a:latin typeface="Courier"/>
              </a:rPr>
              <a:t>&gt;</a:t>
            </a:r>
            <a:r>
              <a:rPr>
                <a:solidFill>
                  <a:srgbClr val="003B4F"/>
                </a:solidFill>
                <a:latin typeface="Courier"/>
              </a:rPr>
              <a:t>More information...</a:t>
            </a:r>
            <a:r>
              <a:rPr>
                <a:solidFill>
                  <a:srgbClr val="AD0000"/>
                </a:solidFill>
                <a:latin typeface="Courier"/>
              </a:rPr>
              <a:t>&lt;/</a:t>
            </a:r>
            <a:r>
              <a:rPr>
                <a:solidFill>
                  <a:srgbClr val="003B4F"/>
                </a:solidFill>
                <a:latin typeface="Courier"/>
              </a:rPr>
              <a:t>a</a:t>
            </a:r>
            <a:r>
              <a:rPr>
                <a:solidFill>
                  <a:srgbClr val="AD0000"/>
                </a:solidFill>
                <a:latin typeface="Courier"/>
              </a:rPr>
              <a:t>&gt;</a:t>
            </a:r>
            <a:br/>
            <a:r>
              <a:rPr>
                <a:solidFill>
                  <a:srgbClr val="AD0000"/>
                </a:solidFill>
                <a:latin typeface="Courier"/>
              </a:rPr>
              <a:t>&lt;/</a:t>
            </a:r>
            <a:r>
              <a:rPr>
                <a:solidFill>
                  <a:srgbClr val="003B4F"/>
                </a:solidFill>
                <a:latin typeface="Courier"/>
              </a:rPr>
              <a:t>body</a:t>
            </a:r>
            <a:r>
              <a:rPr>
                <a:solidFill>
                  <a:srgbClr val="AD0000"/>
                </a:solidFill>
                <a:latin typeface="Courier"/>
              </a:rPr>
              <a:t>&gt;</a:t>
            </a:r>
            <a:br/>
            <a:r>
              <a:rPr>
                <a:solidFill>
                  <a:srgbClr val="AD0000"/>
                </a:solidFill>
                <a:latin typeface="Courier"/>
              </a:rPr>
              <a:t>&lt;/</a:t>
            </a:r>
            <a:r>
              <a:rPr>
                <a:solidFill>
                  <a:srgbClr val="003B4F"/>
                </a:solidFill>
                <a:latin typeface="Courier"/>
              </a:rPr>
              <a:t>html</a:t>
            </a:r>
            <a:r>
              <a:rPr>
                <a:solidFill>
                  <a:srgbClr val="AD0000"/>
                </a:solidFill>
                <a:latin typeface="Courier"/>
              </a:rPr>
              <a:t>&gt;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Extracting Data:</a:t>
            </a:r>
          </a:p>
        </p:txBody>
      </p:sp>
      <p:sp>
        <p:nvSpPr>
          <p:cNvPr id="3" name="Content Placeholder 2"/>
          <p:cNvSpPr>
            <a:spLocks noGrp="1"/>
          </p:cNvSpPr>
          <p:nvPr>
            <p:ph idx="1"/>
          </p:nvPr>
        </p:nvSpPr>
        <p:spPr/>
        <p:txBody>
          <a:bodyPr/>
          <a:lstStyle/>
          <a:p>
            <a:pPr lvl="0"/>
            <a:r>
              <a:rPr b="1"/>
              <a:t>Finding Elements by Tag Name:</a:t>
            </a:r>
          </a:p>
          <a:p>
            <a:pPr lvl="1" indent="0">
              <a:buNone/>
            </a:pPr>
            <a:r>
              <a:rPr>
                <a:solidFill>
                  <a:srgbClr val="003B4F"/>
                </a:solidFill>
                <a:latin typeface="Courier"/>
              </a:rPr>
              <a:t>title </a:t>
            </a:r>
            <a:r>
              <a:rPr>
                <a:solidFill>
                  <a:srgbClr val="5E5E5E"/>
                </a:solidFill>
                <a:latin typeface="Courier"/>
              </a:rPr>
              <a:t>=</a:t>
            </a:r>
            <a:r>
              <a:rPr>
                <a:solidFill>
                  <a:srgbClr val="003B4F"/>
                </a:solidFill>
                <a:latin typeface="Courier"/>
              </a:rPr>
              <a:t> soup.title</a:t>
            </a:r>
            <a:br/>
            <a:r>
              <a:rPr>
                <a:solidFill>
                  <a:srgbClr val="003B4F"/>
                </a:solidFill>
                <a:latin typeface="Courier"/>
              </a:rPr>
              <a:t>print(title.text)  </a:t>
            </a:r>
            <a:r>
              <a:rPr>
                <a:solidFill>
                  <a:srgbClr val="5E5E5E"/>
                </a:solidFill>
                <a:latin typeface="Courier"/>
              </a:rPr>
              <a:t># Outputs: Example Domain</a:t>
            </a:r>
          </a:p>
          <a:p>
            <a:pPr lvl="0"/>
            <a:r>
              <a:rPr b="1"/>
              <a:t>Finding Elements by CSS Class:</a:t>
            </a:r>
          </a:p>
          <a:p>
            <a:pPr lvl="1" indent="0">
              <a:buNone/>
            </a:pPr>
            <a:r>
              <a:rPr>
                <a:solidFill>
                  <a:srgbClr val="003B4F"/>
                </a:solidFill>
                <a:latin typeface="Courier"/>
              </a:rPr>
              <a:t>paragraph </a:t>
            </a:r>
            <a:r>
              <a:rPr>
                <a:solidFill>
                  <a:srgbClr val="5E5E5E"/>
                </a:solidFill>
                <a:latin typeface="Courier"/>
              </a:rPr>
              <a:t>=</a:t>
            </a:r>
            <a:r>
              <a:rPr>
                <a:solidFill>
                  <a:srgbClr val="003B4F"/>
                </a:solidFill>
                <a:latin typeface="Courier"/>
              </a:rPr>
              <a:t> soup.find(</a:t>
            </a:r>
            <a:r>
              <a:rPr>
                <a:solidFill>
                  <a:srgbClr val="20794D"/>
                </a:solidFill>
                <a:latin typeface="Courier"/>
              </a:rPr>
              <a:t>'p'</a:t>
            </a:r>
            <a:r>
              <a:rPr>
                <a:solidFill>
                  <a:srgbClr val="003B4F"/>
                </a:solidFill>
                <a:latin typeface="Courier"/>
              </a:rPr>
              <a:t>)</a:t>
            </a:r>
            <a:br/>
            <a:r>
              <a:rPr>
                <a:solidFill>
                  <a:srgbClr val="003B4F"/>
                </a:solidFill>
                <a:latin typeface="Courier"/>
              </a:rPr>
              <a:t>print(paragraph.text)  </a:t>
            </a:r>
            <a:r>
              <a:rPr>
                <a:solidFill>
                  <a:srgbClr val="5E5E5E"/>
                </a:solidFill>
                <a:latin typeface="Courier"/>
              </a:rPr>
              <a:t># Outputs: This domain is for use in illustrative examples in documents.</a:t>
            </a:r>
          </a:p>
          <a:p>
            <a:pPr lvl="0"/>
            <a:r>
              <a:rPr b="1"/>
              <a:t>Finding Elements by Attributes:</a:t>
            </a:r>
          </a:p>
          <a:p>
            <a:pPr lvl="1" indent="0">
              <a:buNone/>
            </a:pPr>
            <a:r>
              <a:rPr>
                <a:solidFill>
                  <a:srgbClr val="003B4F"/>
                </a:solidFill>
                <a:latin typeface="Courier"/>
              </a:rPr>
              <a:t>link </a:t>
            </a:r>
            <a:r>
              <a:rPr>
                <a:solidFill>
                  <a:srgbClr val="5E5E5E"/>
                </a:solidFill>
                <a:latin typeface="Courier"/>
              </a:rPr>
              <a:t>=</a:t>
            </a:r>
            <a:r>
              <a:rPr>
                <a:solidFill>
                  <a:srgbClr val="003B4F"/>
                </a:solidFill>
                <a:latin typeface="Courier"/>
              </a:rPr>
              <a:t> soup.find(</a:t>
            </a:r>
            <a:r>
              <a:rPr>
                <a:solidFill>
                  <a:srgbClr val="20794D"/>
                </a:solidFill>
                <a:latin typeface="Courier"/>
              </a:rPr>
              <a:t>'a'</a:t>
            </a:r>
            <a:r>
              <a:rPr>
                <a:solidFill>
                  <a:srgbClr val="003B4F"/>
                </a:solidFill>
                <a:latin typeface="Courier"/>
              </a:rPr>
              <a:t>, href</a:t>
            </a:r>
            <a:r>
              <a:rPr>
                <a:solidFill>
                  <a:srgbClr val="5E5E5E"/>
                </a:solidFill>
                <a:latin typeface="Courier"/>
              </a:rPr>
              <a:t>=</a:t>
            </a:r>
            <a:r>
              <a:rPr>
                <a:solidFill>
                  <a:srgbClr val="111111"/>
                </a:solidFill>
                <a:latin typeface="Courier"/>
              </a:rPr>
              <a:t>True</a:t>
            </a:r>
            <a:r>
              <a:rPr>
                <a:solidFill>
                  <a:srgbClr val="003B4F"/>
                </a:solidFill>
                <a:latin typeface="Courier"/>
              </a:rPr>
              <a:t>)</a:t>
            </a:r>
            <a:br/>
            <a:r>
              <a:rPr>
                <a:solidFill>
                  <a:srgbClr val="003B4F"/>
                </a:solidFill>
                <a:latin typeface="Courier"/>
              </a:rPr>
              <a:t>print(link[</a:t>
            </a:r>
            <a:r>
              <a:rPr>
                <a:solidFill>
                  <a:srgbClr val="20794D"/>
                </a:solidFill>
                <a:latin typeface="Courier"/>
              </a:rPr>
              <a:t>'href'</a:t>
            </a:r>
            <a:r>
              <a:rPr>
                <a:solidFill>
                  <a:srgbClr val="003B4F"/>
                </a:solidFill>
                <a:latin typeface="Courier"/>
              </a:rPr>
              <a:t>])  </a:t>
            </a:r>
            <a:r>
              <a:rPr>
                <a:solidFill>
                  <a:srgbClr val="5E5E5E"/>
                </a:solidFill>
                <a:latin typeface="Courier"/>
              </a:rPr>
              <a:t># Outputs: https://www.iana.org/domains/example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Navigating the Parse Tree:</a:t>
            </a:r>
          </a:p>
        </p:txBody>
      </p:sp>
      <p:sp>
        <p:nvSpPr>
          <p:cNvPr id="3" name="Content Placeholder 2"/>
          <p:cNvSpPr>
            <a:spLocks noGrp="1"/>
          </p:cNvSpPr>
          <p:nvPr>
            <p:ph idx="1"/>
          </p:nvPr>
        </p:nvSpPr>
        <p:spPr/>
        <p:txBody>
          <a:bodyPr/>
          <a:lstStyle/>
          <a:p>
            <a:pPr lvl="0" indent="0">
              <a:buNone/>
            </a:pPr>
            <a:r>
              <a:rPr>
                <a:solidFill>
                  <a:srgbClr val="003B4F"/>
                </a:solidFill>
                <a:latin typeface="Courier"/>
              </a:rPr>
              <a:t>body </a:t>
            </a:r>
            <a:r>
              <a:rPr>
                <a:solidFill>
                  <a:srgbClr val="5E5E5E"/>
                </a:solidFill>
                <a:latin typeface="Courier"/>
              </a:rPr>
              <a:t>=</a:t>
            </a:r>
            <a:r>
              <a:rPr>
                <a:solidFill>
                  <a:srgbClr val="003B4F"/>
                </a:solidFill>
                <a:latin typeface="Courier"/>
              </a:rPr>
              <a:t> soup.body</a:t>
            </a:r>
            <a:br/>
            <a:r>
              <a:rPr>
                <a:solidFill>
                  <a:srgbClr val="003B4F"/>
                </a:solidFill>
                <a:latin typeface="Courier"/>
              </a:rPr>
              <a:t>print(body.h1.text)  </a:t>
            </a:r>
            <a:r>
              <a:rPr>
                <a:solidFill>
                  <a:srgbClr val="5E5E5E"/>
                </a:solidFill>
                <a:latin typeface="Courier"/>
              </a:rPr>
              <a:t># Outputs: Example Domain</a:t>
            </a:r>
            <a:br/>
            <a:r>
              <a:rPr>
                <a:solidFill>
                  <a:srgbClr val="003B4F"/>
                </a:solidFill>
                <a:latin typeface="Courier"/>
              </a:rPr>
              <a:t>print(body.p.text)   </a:t>
            </a:r>
            <a:r>
              <a:rPr>
                <a:solidFill>
                  <a:srgbClr val="5E5E5E"/>
                </a:solidFill>
                <a:latin typeface="Courier"/>
              </a:rPr>
              <a:t># Outputs: This domain is for use in illustrative examples in documents.</a:t>
            </a:r>
          </a:p>
          <a:p>
            <a:pPr lvl="0" indent="0" marL="1270000">
              <a:buNone/>
            </a:pPr>
            <a:r>
              <a:rPr sz="2000"/>
              <a:t>What challenges might you face when scraping data from more complex web pages?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Web Scraping</a:t>
            </a:r>
          </a:p>
        </p:txBody>
      </p:sp>
      <p:sp>
        <p:nvSpPr>
          <p:cNvPr id="3" name="Content Placeholder 2"/>
          <p:cNvSpPr>
            <a:spLocks noGrp="1"/>
          </p:cNvSpPr>
          <p:nvPr>
            <p:ph idx="1"/>
          </p:nvPr>
        </p:nvSpPr>
        <p:spPr/>
        <p:txBody>
          <a:bodyPr/>
          <a:lstStyle/>
          <a:p>
            <a:pPr lvl="0" indent="0" marL="0">
              <a:buNone/>
            </a:pPr>
            <a:r>
              <a:rPr/>
              <a:t>Web scraping is the automated process of extracting data from websites. It involves fetching the HTML of a web page and parsing it to extract the desired information.</a:t>
            </a:r>
          </a:p>
          <a:p>
            <a:pPr lvl="0"/>
            <a:r>
              <a:rPr b="1"/>
              <a:t>Requests Library:</a:t>
            </a:r>
            <a:r>
              <a:rPr/>
              <a:t> Used to send HTTP requests to retrieve the HTML content of web pages.</a:t>
            </a:r>
          </a:p>
          <a:p>
            <a:pPr lvl="0"/>
            <a:r>
              <a:rPr b="1"/>
              <a:t>Key Functions:</a:t>
            </a:r>
            <a:r>
              <a:rPr/>
              <a:t> </a:t>
            </a:r>
            <a:r>
              <a:rPr>
                <a:latin typeface="Courier"/>
              </a:rPr>
              <a:t>requests.get(url)</a:t>
            </a:r>
            <a:r>
              <a:rPr/>
              <a:t>, handling response status codes, and accessing response content.</a:t>
            </a:r>
          </a:p>
          <a:p>
            <a:pPr lvl="0"/>
            <a:r>
              <a:rPr b="1"/>
              <a:t>BeautifulSoup Library:</a:t>
            </a:r>
            <a:r>
              <a:rPr/>
              <a:t> Used to parse HTML and XML documents, making it easier to navigate and extract data.</a:t>
            </a:r>
          </a:p>
          <a:p>
            <a:pPr lvl="0"/>
            <a:r>
              <a:rPr b="1"/>
              <a:t>Key Functions:</a:t>
            </a:r>
            <a:r>
              <a:rPr/>
              <a:t> </a:t>
            </a:r>
            <a:r>
              <a:rPr>
                <a:latin typeface="Courier"/>
              </a:rPr>
              <a:t>BeautifulSoup(html_content, 'html.parser')</a:t>
            </a:r>
            <a:r>
              <a:rPr/>
              <a:t>, finding elements (</a:t>
            </a:r>
            <a:r>
              <a:rPr>
                <a:latin typeface="Courier"/>
              </a:rPr>
              <a:t>find</a:t>
            </a:r>
            <a:r>
              <a:rPr/>
              <a:t>, </a:t>
            </a:r>
            <a:r>
              <a:rPr>
                <a:latin typeface="Courier"/>
              </a:rPr>
              <a:t>find_all</a:t>
            </a:r>
            <a:r>
              <a:rPr/>
              <a:t>), and navigating the parse tree.</a:t>
            </a:r>
          </a:p>
          <a:p>
            <a:pPr lvl="0"/>
            <a:r>
              <a:rPr b="1"/>
              <a:t>Fetching Web Page Content:</a:t>
            </a:r>
          </a:p>
          <a:p>
            <a:pPr lvl="0" indent="0">
              <a:buNone/>
            </a:pPr>
            <a:r>
              <a:rPr>
                <a:solidFill>
                  <a:srgbClr val="00769E"/>
                </a:solidFill>
                <a:latin typeface="Courier"/>
              </a:rPr>
              <a:t>import</a:t>
            </a:r>
            <a:r>
              <a:rPr>
                <a:solidFill>
                  <a:srgbClr val="003B4F"/>
                </a:solidFill>
                <a:latin typeface="Courier"/>
              </a:rPr>
              <a:t> requests</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'http://example.com'</a:t>
            </a:r>
            <a:r>
              <a:rPr>
                <a:solidFill>
                  <a:srgbClr val="003B4F"/>
                </a:solidFill>
                <a:latin typeface="Courier"/>
              </a:rPr>
              <a:t>)</a:t>
            </a:r>
            <a:br/>
            <a:r>
              <a:rPr>
                <a:solidFill>
                  <a:srgbClr val="003B4F"/>
                </a:solidFill>
                <a:latin typeface="Courier"/>
              </a:rPr>
              <a:t>html_content </a:t>
            </a:r>
            <a:r>
              <a:rPr>
                <a:solidFill>
                  <a:srgbClr val="5E5E5E"/>
                </a:solidFill>
                <a:latin typeface="Courier"/>
              </a:rPr>
              <a:t>=</a:t>
            </a:r>
            <a:r>
              <a:rPr>
                <a:solidFill>
                  <a:srgbClr val="003B4F"/>
                </a:solidFill>
                <a:latin typeface="Courier"/>
              </a:rPr>
              <a:t> response.content</a:t>
            </a:r>
          </a:p>
          <a:p>
            <a:pPr lvl="0"/>
            <a:r>
              <a:rPr b="1"/>
              <a:t>Parsing HTML Content:</a:t>
            </a:r>
          </a:p>
          <a:p>
            <a:pPr lvl="0" indent="0">
              <a:buNone/>
            </a:pP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br/>
            <a:r>
              <a:rPr>
                <a:solidFill>
                  <a:srgbClr val="003B4F"/>
                </a:solidFill>
                <a:latin typeface="Courier"/>
              </a:rPr>
              <a:t>soup </a:t>
            </a:r>
            <a:r>
              <a:rPr>
                <a:solidFill>
                  <a:srgbClr val="5E5E5E"/>
                </a:solidFill>
                <a:latin typeface="Courier"/>
              </a:rPr>
              <a:t>=</a:t>
            </a:r>
            <a:r>
              <a:rPr>
                <a:solidFill>
                  <a:srgbClr val="003B4F"/>
                </a:solidFill>
                <a:latin typeface="Courier"/>
              </a:rPr>
              <a:t> BeautifulSoup(html_content, </a:t>
            </a:r>
            <a:r>
              <a:rPr>
                <a:solidFill>
                  <a:srgbClr val="20794D"/>
                </a:solidFill>
                <a:latin typeface="Courier"/>
              </a:rPr>
              <a:t>'html.parser'</a:t>
            </a:r>
            <a:r>
              <a:rPr>
                <a:solidFill>
                  <a:srgbClr val="003B4F"/>
                </a:solidFill>
                <a:latin typeface="Courier"/>
              </a:rPr>
              <a:t>)</a:t>
            </a:r>
          </a:p>
          <a:p>
            <a:pPr lvl="0"/>
            <a:r>
              <a:rPr b="1"/>
              <a:t>Extracting Data:</a:t>
            </a:r>
          </a:p>
          <a:p>
            <a:pPr lvl="0" indent="0">
              <a:buNone/>
            </a:pPr>
            <a:r>
              <a:rPr>
                <a:solidFill>
                  <a:srgbClr val="003B4F"/>
                </a:solidFill>
                <a:latin typeface="Courier"/>
              </a:rPr>
              <a:t>title </a:t>
            </a:r>
            <a:r>
              <a:rPr>
                <a:solidFill>
                  <a:srgbClr val="5E5E5E"/>
                </a:solidFill>
                <a:latin typeface="Courier"/>
              </a:rPr>
              <a:t>=</a:t>
            </a:r>
            <a:r>
              <a:rPr>
                <a:solidFill>
                  <a:srgbClr val="003B4F"/>
                </a:solidFill>
                <a:latin typeface="Courier"/>
              </a:rPr>
              <a:t> soup.title.text</a:t>
            </a:r>
            <a:br/>
            <a:r>
              <a:rPr>
                <a:solidFill>
                  <a:srgbClr val="003B4F"/>
                </a:solidFill>
                <a:latin typeface="Courier"/>
              </a:rPr>
              <a:t>print(title)  </a:t>
            </a:r>
            <a:r>
              <a:rPr>
                <a:solidFill>
                  <a:srgbClr val="5E5E5E"/>
                </a:solidFill>
                <a:latin typeface="Courier"/>
              </a:rPr>
              <a:t># Outputs: Example Domain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in web scraping?</a:t>
            </a:r>
          </a:p>
          <a:p>
            <a:pPr lvl="0"/>
            <a:r>
              <a:rPr b="1"/>
              <a:t>Question 2:</a:t>
            </a:r>
            <a:r>
              <a:rPr/>
              <a:t> How do you parse HTML content using BeautifulSoup?</a:t>
            </a:r>
          </a:p>
          <a:p>
            <a:pPr lvl="0"/>
            <a:r>
              <a:rPr b="1"/>
              <a:t>Question 3:</a:t>
            </a:r>
            <a:r>
              <a:rPr/>
              <a:t> What method would you use to find all paragraph (</a:t>
            </a:r>
            <a:r>
              <a:rPr>
                <a:latin typeface="Courier"/>
              </a:rPr>
              <a:t>&lt;p&gt;</a:t>
            </a:r>
            <a:r>
              <a:rPr/>
              <a:t>) tags in a web page using BeautifulSoup?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in web scraping?</a:t>
            </a:r>
          </a:p>
          <a:p>
            <a:pPr lvl="1"/>
            <a:r>
              <a:rPr b="1"/>
              <a:t>Answer:</a:t>
            </a:r>
            <a:r>
              <a:rPr/>
              <a:t> To send HTTP requests and retrieve HTML content of web pages.</a:t>
            </a:r>
          </a:p>
          <a:p>
            <a:pPr lvl="0"/>
            <a:r>
              <a:rPr b="1"/>
              <a:t>Question 2:</a:t>
            </a:r>
            <a:r>
              <a:rPr/>
              <a:t> How do you parse HTML content using BeautifulSoup?</a:t>
            </a:r>
          </a:p>
          <a:p>
            <a:pPr lvl="1"/>
            <a:r>
              <a:rPr b="1"/>
              <a:t>Answer:</a:t>
            </a:r>
            <a:r>
              <a:rPr/>
              <a:t> By creating a BeautifulSoup object with the HTML content and specifying a parser (</a:t>
            </a:r>
            <a:r>
              <a:rPr>
                <a:latin typeface="Courier"/>
              </a:rPr>
              <a:t>html.parser</a:t>
            </a:r>
            <a:r>
              <a:rPr/>
              <a:t>).</a:t>
            </a:r>
          </a:p>
          <a:p>
            <a:pPr lvl="0"/>
            <a:r>
              <a:rPr b="1"/>
              <a:t>Question 3:</a:t>
            </a:r>
            <a:r>
              <a:rPr/>
              <a:t> What method would you use to find all paragraph (</a:t>
            </a:r>
            <a:r>
              <a:rPr>
                <a:latin typeface="Courier"/>
              </a:rPr>
              <a:t>&lt;p&gt;</a:t>
            </a:r>
            <a:r>
              <a:rPr/>
              <a:t>) tags in a web page using BeautifulSoup?</a:t>
            </a:r>
          </a:p>
          <a:p>
            <a:pPr lvl="1"/>
            <a:r>
              <a:rPr b="1"/>
              <a:t>Answer:</a:t>
            </a:r>
            <a:r>
              <a:rPr/>
              <a:t> </a:t>
            </a:r>
            <a:r>
              <a:rPr>
                <a:latin typeface="Courier"/>
              </a:rPr>
              <a:t>soup.find_all('p')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Using APIs</a:t>
            </a:r>
          </a:p>
        </p:txBody>
      </p:sp>
      <p:sp>
        <p:nvSpPr>
          <p:cNvPr id="3" name="Content Placeholder 2"/>
          <p:cNvSpPr>
            <a:spLocks noGrp="1"/>
          </p:cNvSpPr>
          <p:nvPr>
            <p:ph idx="1"/>
          </p:nvPr>
        </p:nvSpPr>
        <p:spPr/>
        <p:txBody>
          <a:bodyPr/>
          <a:lstStyle/>
          <a:p>
            <a:pPr lvl="0" indent="0" marL="0">
              <a:buNone/>
            </a:pPr>
            <a:r>
              <a:rPr/>
              <a:t>An API (Application Programming Interface) is a set of rules and protocols that allows different software applications to communicate with each other. APIs facilitate the exchange of data and functionality between systems.</a:t>
            </a:r>
          </a:p>
          <a:p>
            <a:pPr lvl="0"/>
            <a:r>
              <a:rPr b="1"/>
              <a:t>Requests Library:</a:t>
            </a:r>
          </a:p>
          <a:p>
            <a:pPr lvl="0"/>
            <a:r>
              <a:rPr b="1"/>
              <a:t>Purpose:</a:t>
            </a:r>
            <a:r>
              <a:rPr/>
              <a:t> Used to send HTTP requests to interact with APIs and retrieve data.</a:t>
            </a:r>
          </a:p>
          <a:p>
            <a:pPr lvl="0"/>
            <a:r>
              <a:rPr b="1"/>
              <a:t>Key Functions:</a:t>
            </a:r>
            <a:r>
              <a:rPr/>
              <a:t> </a:t>
            </a:r>
            <a:r>
              <a:rPr>
                <a:latin typeface="Courier"/>
              </a:rPr>
              <a:t>requests.get(url)</a:t>
            </a:r>
            <a:r>
              <a:rPr/>
              <a:t>, </a:t>
            </a:r>
            <a:r>
              <a:rPr>
                <a:latin typeface="Courier"/>
              </a:rPr>
              <a:t>requests.post(url, data)</a:t>
            </a:r>
            <a:r>
              <a:rPr/>
              <a:t>, handling response status codes, and accessing response content.</a:t>
            </a:r>
          </a:p>
          <a:p>
            <a:pPr lvl="0"/>
            <a:r>
              <a:rPr b="1"/>
              <a:t>JSON Module:</a:t>
            </a:r>
          </a:p>
          <a:p>
            <a:pPr lvl="0"/>
            <a:r>
              <a:rPr b="1"/>
              <a:t>Purpose:</a:t>
            </a:r>
            <a:r>
              <a:rPr/>
              <a:t> Used to parse and manipulate JSON data, which is a common format for API responses.</a:t>
            </a:r>
          </a:p>
          <a:p>
            <a:pPr lvl="0"/>
            <a:r>
              <a:rPr b="1"/>
              <a:t>Key Functions:</a:t>
            </a:r>
            <a:r>
              <a:rPr/>
              <a:t> </a:t>
            </a:r>
            <a:r>
              <a:rPr>
                <a:latin typeface="Courier"/>
              </a:rPr>
              <a:t>response.json()</a:t>
            </a:r>
            <a:r>
              <a:rPr/>
              <a:t>, </a:t>
            </a:r>
            <a:r>
              <a:rPr>
                <a:latin typeface="Courier"/>
              </a:rPr>
              <a:t>json.loads()</a:t>
            </a:r>
            <a:r>
              <a:rPr/>
              <a:t>, and </a:t>
            </a:r>
            <a:r>
              <a:rPr>
                <a:latin typeface="Courier"/>
              </a:rPr>
              <a:t>json.dumps()</a:t>
            </a:r>
            <a:r>
              <a:rPr/>
              <a:t>.</a:t>
            </a:r>
          </a:p>
          <a:p>
            <a:pPr lvl="0" indent="-457200" marL="457200">
              <a:buAutoNum type="arabicPeriod"/>
            </a:pPr>
            <a:r>
              <a:rPr b="1"/>
              <a:t>Key Steps in Using APIs:</a:t>
            </a:r>
          </a:p>
          <a:p>
            <a:pPr lvl="1"/>
            <a:r>
              <a:rPr b="1"/>
              <a:t>Sending HTTP Requests:</a:t>
            </a:r>
          </a:p>
          <a:p>
            <a:pPr lvl="2" indent="0">
              <a:buNone/>
            </a:pPr>
            <a:r>
              <a:rPr>
                <a:solidFill>
                  <a:srgbClr val="00769E"/>
                </a:solidFill>
                <a:latin typeface="Courier"/>
              </a:rPr>
              <a:t>import</a:t>
            </a:r>
            <a:r>
              <a:rPr>
                <a:solidFill>
                  <a:srgbClr val="003B4F"/>
                </a:solidFill>
                <a:latin typeface="Courier"/>
              </a:rPr>
              <a:t> requests</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'https://api.openweathermap.org/data/2.5/weather?q=London&amp;appid=YOUR_API_KEY'</a:t>
            </a:r>
            <a:r>
              <a:rPr>
                <a:solidFill>
                  <a:srgbClr val="003B4F"/>
                </a:solidFill>
                <a:latin typeface="Courier"/>
              </a:rPr>
              <a:t>)</a:t>
            </a:r>
            <a:br/>
            <a:r>
              <a:rPr>
                <a:solidFill>
                  <a:srgbClr val="003B4F"/>
                </a:solidFill>
                <a:latin typeface="Courier"/>
              </a:rPr>
              <a:t>print(response.status_code)  </a:t>
            </a:r>
            <a:r>
              <a:rPr>
                <a:solidFill>
                  <a:srgbClr val="5E5E5E"/>
                </a:solidFill>
                <a:latin typeface="Courier"/>
              </a:rPr>
              <a:t># Outputs: 200 (if successful)</a:t>
            </a:r>
            <a:br/>
            <a:r>
              <a:rPr>
                <a:solidFill>
                  <a:srgbClr val="003B4F"/>
                </a:solidFill>
                <a:latin typeface="Courier"/>
              </a:rPr>
              <a:t>print(response.text)  </a:t>
            </a:r>
            <a:r>
              <a:rPr>
                <a:solidFill>
                  <a:srgbClr val="5E5E5E"/>
                </a:solidFill>
                <a:latin typeface="Courier"/>
              </a:rPr>
              <a:t># Outputs the response content as a string</a:t>
            </a:r>
          </a:p>
          <a:p>
            <a:pPr lvl="1"/>
            <a:r>
              <a:rPr b="1"/>
              <a:t>Handling JSON Responses:</a:t>
            </a:r>
          </a:p>
          <a:p>
            <a:pPr lvl="2" indent="0">
              <a:buNone/>
            </a:pPr>
            <a:r>
              <a:rPr>
                <a:solidFill>
                  <a:srgbClr val="003B4F"/>
                </a:solidFill>
                <a:latin typeface="Courier"/>
              </a:rPr>
              <a:t>data </a:t>
            </a:r>
            <a:r>
              <a:rPr>
                <a:solidFill>
                  <a:srgbClr val="5E5E5E"/>
                </a:solidFill>
                <a:latin typeface="Courier"/>
              </a:rPr>
              <a:t>=</a:t>
            </a:r>
            <a:r>
              <a:rPr>
                <a:solidFill>
                  <a:srgbClr val="003B4F"/>
                </a:solidFill>
                <a:latin typeface="Courier"/>
              </a:rPr>
              <a:t> response.json()  </a:t>
            </a:r>
            <a:r>
              <a:rPr>
                <a:solidFill>
                  <a:srgbClr val="5E5E5E"/>
                </a:solidFill>
                <a:latin typeface="Courier"/>
              </a:rPr>
              <a:t># Converts response content to a Python dictionary</a:t>
            </a:r>
            <a:br/>
            <a:r>
              <a:rPr>
                <a:solidFill>
                  <a:srgbClr val="003B4F"/>
                </a:solidFill>
                <a:latin typeface="Courier"/>
              </a:rPr>
              <a:t>print(data)</a:t>
            </a:r>
          </a:p>
          <a:p>
            <a:pPr lvl="1"/>
            <a:r>
              <a:rPr b="1"/>
              <a:t>Extracting Specific Data:</a:t>
            </a:r>
          </a:p>
          <a:p>
            <a:pPr lvl="2" indent="0">
              <a:buNone/>
            </a:pPr>
            <a:r>
              <a:rPr>
                <a:solidFill>
                  <a:srgbClr val="003B4F"/>
                </a:solidFill>
                <a:latin typeface="Courier"/>
              </a:rPr>
              <a:t>temperature </a:t>
            </a:r>
            <a:r>
              <a:rPr>
                <a:solidFill>
                  <a:srgbClr val="5E5E5E"/>
                </a:solidFill>
                <a:latin typeface="Courier"/>
              </a:rPr>
              <a:t>=</a:t>
            </a:r>
            <a:r>
              <a:rPr>
                <a:solidFill>
                  <a:srgbClr val="003B4F"/>
                </a:solidFill>
                <a:latin typeface="Courier"/>
              </a:rPr>
              <a:t> data[</a:t>
            </a:r>
            <a:r>
              <a:rPr>
                <a:solidFill>
                  <a:srgbClr val="20794D"/>
                </a:solidFill>
                <a:latin typeface="Courier"/>
              </a:rPr>
              <a:t>'main'</a:t>
            </a:r>
            <a:r>
              <a:rPr>
                <a:solidFill>
                  <a:srgbClr val="003B4F"/>
                </a:solidFill>
                <a:latin typeface="Courier"/>
              </a:rPr>
              <a:t>][</a:t>
            </a:r>
            <a:r>
              <a:rPr>
                <a:solidFill>
                  <a:srgbClr val="20794D"/>
                </a:solidFill>
                <a:latin typeface="Courier"/>
              </a:rPr>
              <a:t>'temp'</a:t>
            </a:r>
            <a:r>
              <a:rPr>
                <a:solidFill>
                  <a:srgbClr val="003B4F"/>
                </a:solidFill>
                <a:latin typeface="Courier"/>
              </a:rPr>
              <a:t>]</a:t>
            </a:r>
            <a:br/>
            <a:r>
              <a:rPr>
                <a:solidFill>
                  <a:srgbClr val="003B4F"/>
                </a:solidFill>
                <a:latin typeface="Courier"/>
              </a:rPr>
              <a:t>print(</a:t>
            </a:r>
            <a:r>
              <a:rPr>
                <a:solidFill>
                  <a:srgbClr val="20794D"/>
                </a:solidFill>
                <a:latin typeface="Courier"/>
              </a:rPr>
              <a:t>f"The temperature in London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K"</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when working with APIs?</a:t>
            </a:r>
          </a:p>
          <a:p>
            <a:pPr lvl="0"/>
            <a:r>
              <a:rPr b="1"/>
              <a:t>Question 2:</a:t>
            </a:r>
            <a:r>
              <a:rPr/>
              <a:t> How do you parse a JSON response from an API using the Requests library?</a:t>
            </a:r>
          </a:p>
          <a:p>
            <a:pPr lvl="0"/>
            <a:r>
              <a:rPr b="1"/>
              <a:t>Question 3:</a:t>
            </a:r>
            <a:r>
              <a:rPr/>
              <a:t> How would you extract a specific value from a JSON response, such as the temperature in a weather API response?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when working with APIs?</a:t>
            </a:r>
          </a:p>
          <a:p>
            <a:pPr lvl="1"/>
            <a:r>
              <a:rPr b="1"/>
              <a:t>Answer:</a:t>
            </a:r>
            <a:r>
              <a:rPr/>
              <a:t> To send HTTP requests and retrieve data from APIs.</a:t>
            </a:r>
          </a:p>
          <a:p>
            <a:pPr lvl="0"/>
            <a:r>
              <a:rPr b="1"/>
              <a:t>Question 2:</a:t>
            </a:r>
            <a:r>
              <a:rPr/>
              <a:t> How do you parse a JSON response from an API using the Requests library?</a:t>
            </a:r>
          </a:p>
          <a:p>
            <a:pPr lvl="1"/>
            <a:r>
              <a:rPr b="1"/>
              <a:t>Answer:</a:t>
            </a:r>
            <a:r>
              <a:rPr/>
              <a:t> By using the </a:t>
            </a:r>
            <a:r>
              <a:rPr>
                <a:latin typeface="Courier"/>
              </a:rPr>
              <a:t>response.json()</a:t>
            </a:r>
            <a:r>
              <a:rPr/>
              <a:t> method to convert the JSON response to a Python dictionary.</a:t>
            </a:r>
          </a:p>
          <a:p>
            <a:pPr lvl="0"/>
            <a:r>
              <a:rPr b="1"/>
              <a:t>Question 3:</a:t>
            </a:r>
            <a:r>
              <a:rPr/>
              <a:t> How would you extract a specific value from a JSON response, such as the temperature in a weather API response?</a:t>
            </a:r>
          </a:p>
          <a:p>
            <a:pPr lvl="1"/>
            <a:r>
              <a:rPr b="1"/>
              <a:t>Answer:</a:t>
            </a:r>
            <a:r>
              <a:rPr/>
              <a:t> By accessing the relevant key in the dictionary, e.g., </a:t>
            </a:r>
            <a:r>
              <a:rPr>
                <a:latin typeface="Courier"/>
              </a:rPr>
              <a:t>data['main']['temp']</a:t>
            </a:r>
            <a: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Web Scraping: </a:t>
            </a:r>
            <a:r>
              <a:rPr b="1"/>
              <a:t>Scrapy:</a:t>
            </a:r>
          </a:p>
        </p:txBody>
      </p:sp>
      <p:sp>
        <p:nvSpPr>
          <p:cNvPr id="3" name="Content Placeholder 2"/>
          <p:cNvSpPr>
            <a:spLocks noGrp="1"/>
          </p:cNvSpPr>
          <p:nvPr>
            <p:ph idx="1"/>
          </p:nvPr>
        </p:nvSpPr>
        <p:spPr/>
        <p:txBody>
          <a:bodyPr/>
          <a:lstStyle/>
          <a:p>
            <a:pPr lvl="0"/>
            <a:r>
              <a:rPr b="1"/>
              <a:t>What is Scrapy?</a:t>
            </a:r>
          </a:p>
          <a:p>
            <a:pPr lvl="1"/>
            <a:r>
              <a:rPr/>
              <a:t>Scrapy is a powerful and fast web scraping and web crawling framework for Python.</a:t>
            </a:r>
          </a:p>
          <a:p>
            <a:pPr lvl="1"/>
            <a:r>
              <a:rPr/>
              <a:t>It is designed for large-scale web scraping projects, providing a robust set of features for extracting data from websites.</a:t>
            </a:r>
          </a:p>
          <a:p>
            <a:pPr lvl="0"/>
            <a:r>
              <a:rPr b="1"/>
              <a:t>Key Features:</a:t>
            </a:r>
          </a:p>
          <a:p>
            <a:pPr lvl="1"/>
            <a:r>
              <a:rPr b="1"/>
              <a:t>Spider Framework:</a:t>
            </a:r>
            <a:r>
              <a:rPr/>
              <a:t> Allows the creation of spiders that define how a site should be scraped, including following links and extracting data.</a:t>
            </a:r>
          </a:p>
          <a:p>
            <a:pPr lvl="1"/>
            <a:r>
              <a:rPr b="1"/>
              <a:t>Item Pipeline:</a:t>
            </a:r>
            <a:r>
              <a:rPr/>
              <a:t> Provides a way to process the extracted data, such as cleaning or storing it.</a:t>
            </a:r>
          </a:p>
          <a:p>
            <a:pPr lvl="1"/>
            <a:r>
              <a:rPr b="1"/>
              <a:t>Built-in Support for Handling Requests and Responses:</a:t>
            </a:r>
            <a:r>
              <a:rPr/>
              <a:t> Makes it easy to manage requests, handle responses, and follow links.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pPr lvl="0" indent="0" marL="0">
              <a:buNone/>
            </a:pPr>
            <a:r>
              <a:rPr/>
              <a:t>Data Collection for ….</a:t>
            </a:r>
          </a:p>
        </p:txBody>
      </p:sp>
      <p:sp>
        <p:nvSpPr>
          <p:cNvPr id="3" name="Content Placeholder 2"/>
          <p:cNvSpPr>
            <a:spLocks noGrp="1"/>
          </p:cNvSpPr>
          <p:nvPr>
            <p:ph idx="1" sz="half"/>
          </p:nvPr>
        </p:nvSpPr>
        <p:spPr/>
        <p:txBody>
          <a:bodyPr/>
          <a:lstStyle/>
          <a:p>
            <a:pPr lvl="0"/>
            <a:r>
              <a:rPr/>
              <a:t>Research Data: Collecting data on climate patterns from weather websites for environmental research.</a:t>
            </a:r>
          </a:p>
          <a:p>
            <a:pPr lvl="0"/>
            <a:r>
              <a:rPr/>
              <a:t>Use Case: Researchers can gather data from multiple sources to analyze trends and make predictions.</a:t>
            </a:r>
          </a:p>
          <a:p>
            <a:pPr lvl="0"/>
            <a:r>
              <a:rPr/>
              <a:t>Price Monitoring: Scraping e-commerce sites to track product prices.</a:t>
            </a:r>
          </a:p>
          <a:p>
            <a:pPr lvl="0"/>
            <a:r>
              <a:rPr/>
              <a:t>Use Case: Businesses and consumers can monitor price changes and market trends to make informed decisions.</a:t>
            </a:r>
          </a:p>
          <a:p>
            <a:pPr lvl="0"/>
            <a:r>
              <a:rPr/>
              <a:t>Market Analysis: Extracting customer reviews and ratings from review websites.</a:t>
            </a:r>
          </a:p>
          <a:p>
            <a:pPr lvl="0"/>
            <a:r>
              <a:rPr/>
              <a:t>Use Case: Companies can analyze feedback to improve products and services.</a:t>
            </a:r>
          </a:p>
          <a:p>
            <a:pPr lvl="0"/>
            <a:r>
              <a:rPr/>
              <a:t>Content Aggregation: Collecting news articles from various news websites.</a:t>
            </a:r>
          </a:p>
          <a:p>
            <a:pPr lvl="0"/>
            <a:r>
              <a:rPr/>
              <a:t>Use Case: News aggregators can compile articles from different sources to provide a comprehensive news feed.</a:t>
            </a:r>
          </a:p>
        </p:txBody>
      </p:sp>
      <p:sp>
        <p:nvSpPr>
          <p:cNvPr id="4" name="Content Placeholder 3"/>
          <p:cNvSpPr>
            <a:spLocks noGrp="1"/>
          </p:cNvSpPr>
          <p:nvPr>
            <p:ph idx="2" sz="half"/>
          </p:nvPr>
        </p:nvSpPr>
        <p:spPr/>
        <p:txBody>
          <a:bodyPr/>
          <a:lstStyle/>
          <a:p>
            <a:pPr lvl="0"/>
            <a:r>
              <a:rPr/>
              <a:t>Lead Generation Example: Scraping contact information from business directories.</a:t>
            </a:r>
          </a:p>
          <a:p>
            <a:pPr lvl="0"/>
            <a:r>
              <a:rPr/>
              <a:t>Use Case: Sales and marketing teams can build lists of potential clients for outreach.</a:t>
            </a:r>
          </a:p>
          <a:p>
            <a:pPr lvl="0"/>
            <a:r>
              <a:rPr/>
              <a:t>Job Listings: Extracting job postings from job boards.</a:t>
            </a:r>
          </a:p>
          <a:p>
            <a:pPr lvl="0"/>
            <a:r>
              <a:rPr/>
              <a:t>Use Case: Job seekers can use aggregated job listings to find employment opportunities more efficiently.</a:t>
            </a:r>
          </a:p>
          <a:p>
            <a:pPr lvl="0"/>
            <a:r>
              <a:rPr/>
              <a:t>Sentiment Analysis: Collecting social media posts or comments for sentiment analysis.</a:t>
            </a:r>
          </a:p>
          <a:p>
            <a:pPr lvl="0"/>
            <a:r>
              <a:rPr/>
              <a:t>Use Case: Businesses can gauge public opinion and sentiment towards their brand or products.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Scrapy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scrapy</a:t>
            </a:r>
            <a:br/>
            <a:br/>
            <a:r>
              <a:rPr>
                <a:solidFill>
                  <a:srgbClr val="003B4F"/>
                </a:solidFill>
                <a:latin typeface="Courier"/>
              </a:rPr>
              <a:t>class QuotesSpider(scrapy.Spider):</a:t>
            </a:r>
            <a:br/>
            <a:r>
              <a:rPr>
                <a:solidFill>
                  <a:srgbClr val="003B4F"/>
                </a:solidFill>
                <a:latin typeface="Courier"/>
              </a:rPr>
              <a:t>    name </a:t>
            </a:r>
            <a:r>
              <a:rPr>
                <a:solidFill>
                  <a:srgbClr val="5E5E5E"/>
                </a:solidFill>
                <a:latin typeface="Courier"/>
              </a:rPr>
              <a:t>=</a:t>
            </a:r>
            <a:r>
              <a:rPr>
                <a:solidFill>
                  <a:srgbClr val="003B4F"/>
                </a:solidFill>
                <a:latin typeface="Courier"/>
              </a:rPr>
              <a:t> </a:t>
            </a:r>
            <a:r>
              <a:rPr>
                <a:solidFill>
                  <a:srgbClr val="20794D"/>
                </a:solidFill>
                <a:latin typeface="Courier"/>
              </a:rPr>
              <a:t>"quotes"</a:t>
            </a:r>
            <a:br/>
            <a:r>
              <a:rPr>
                <a:solidFill>
                  <a:srgbClr val="003B4F"/>
                </a:solidFill>
                <a:latin typeface="Courier"/>
              </a:rPr>
              <a:t>    start_urls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20794D"/>
                </a:solidFill>
                <a:latin typeface="Courier"/>
              </a:rPr>
              <a:t>'http://quotes.toscrape.com/page/1/'</a:t>
            </a:r>
            <a:r>
              <a:rPr>
                <a:solidFill>
                  <a:srgbClr val="003B4F"/>
                </a:solidFill>
                <a:latin typeface="Courier"/>
              </a:rPr>
              <a:t>,</a:t>
            </a:r>
            <a:br/>
            <a:r>
              <a:rPr>
                <a:solidFill>
                  <a:srgbClr val="003B4F"/>
                </a:solidFill>
                <a:latin typeface="Courier"/>
              </a:rPr>
              <a:t>    ]</a:t>
            </a:r>
            <a:br/>
            <a:br/>
            <a:r>
              <a:rPr>
                <a:solidFill>
                  <a:srgbClr val="003B4F"/>
                </a:solidFill>
                <a:latin typeface="Courier"/>
              </a:rPr>
              <a:t>    def parse(</a:t>
            </a:r>
            <a:r>
              <a:rPr>
                <a:solidFill>
                  <a:srgbClr val="111111"/>
                </a:solidFill>
                <a:latin typeface="Courier"/>
              </a:rPr>
              <a:t>self</a:t>
            </a:r>
            <a:r>
              <a:rPr>
                <a:solidFill>
                  <a:srgbClr val="003B4F"/>
                </a:solidFill>
                <a:latin typeface="Courier"/>
              </a:rPr>
              <a:t>, response):</a:t>
            </a:r>
            <a:br/>
            <a:r>
              <a:rPr>
                <a:solidFill>
                  <a:srgbClr val="003B4F"/>
                </a:solidFill>
                <a:latin typeface="Courier"/>
              </a:rPr>
              <a:t>        for quote in response.css(</a:t>
            </a:r>
            <a:r>
              <a:rPr>
                <a:solidFill>
                  <a:srgbClr val="20794D"/>
                </a:solidFill>
                <a:latin typeface="Courier"/>
              </a:rPr>
              <a:t>'div.quote'</a:t>
            </a:r>
            <a:r>
              <a:rPr>
                <a:solidFill>
                  <a:srgbClr val="003B4F"/>
                </a:solidFill>
                <a:latin typeface="Courier"/>
              </a:rPr>
              <a:t>):</a:t>
            </a:r>
            <a:br/>
            <a:r>
              <a:rPr>
                <a:solidFill>
                  <a:srgbClr val="003B4F"/>
                </a:solidFill>
                <a:latin typeface="Courier"/>
              </a:rPr>
              <a:t>            yield {</a:t>
            </a:r>
            <a:br/>
            <a:r>
              <a:rPr>
                <a:solidFill>
                  <a:srgbClr val="003B4F"/>
                </a:solidFill>
                <a:latin typeface="Courier"/>
              </a:rPr>
              <a:t>                </a:t>
            </a:r>
            <a:r>
              <a:rPr>
                <a:solidFill>
                  <a:srgbClr val="20794D"/>
                </a:solidFill>
                <a:latin typeface="Courier"/>
              </a:rPr>
              <a:t>'text'</a:t>
            </a:r>
            <a:r>
              <a:rPr>
                <a:solidFill>
                  <a:srgbClr val="003B4F"/>
                </a:solidFill>
                <a:latin typeface="Courier"/>
              </a:rPr>
              <a:t>: quote.css(</a:t>
            </a:r>
            <a:r>
              <a:rPr>
                <a:solidFill>
                  <a:srgbClr val="20794D"/>
                </a:solidFill>
                <a:latin typeface="Courier"/>
              </a:rPr>
              <a:t>'span.text::text'</a:t>
            </a:r>
            <a:r>
              <a:rPr>
                <a:solidFill>
                  <a:srgbClr val="003B4F"/>
                </a:solidFill>
                <a:latin typeface="Courier"/>
              </a:rPr>
              <a:t>).get(),</a:t>
            </a:r>
            <a:br/>
            <a:r>
              <a:rPr>
                <a:solidFill>
                  <a:srgbClr val="003B4F"/>
                </a:solidFill>
                <a:latin typeface="Courier"/>
              </a:rPr>
              <a:t>                </a:t>
            </a:r>
            <a:r>
              <a:rPr>
                <a:solidFill>
                  <a:srgbClr val="20794D"/>
                </a:solidFill>
                <a:latin typeface="Courier"/>
              </a:rPr>
              <a:t>'author'</a:t>
            </a:r>
            <a:r>
              <a:rPr>
                <a:solidFill>
                  <a:srgbClr val="003B4F"/>
                </a:solidFill>
                <a:latin typeface="Courier"/>
              </a:rPr>
              <a:t>: quote.css(</a:t>
            </a:r>
            <a:r>
              <a:rPr>
                <a:solidFill>
                  <a:srgbClr val="20794D"/>
                </a:solidFill>
                <a:latin typeface="Courier"/>
              </a:rPr>
              <a:t>'span small::text'</a:t>
            </a:r>
            <a:r>
              <a:rPr>
                <a:solidFill>
                  <a:srgbClr val="003B4F"/>
                </a:solidFill>
                <a:latin typeface="Courier"/>
              </a:rPr>
              <a:t>).get(),</a:t>
            </a:r>
            <a:br/>
            <a:r>
              <a:rPr>
                <a:solidFill>
                  <a:srgbClr val="003B4F"/>
                </a:solidFill>
                <a:latin typeface="Courier"/>
              </a:rPr>
              <a:t>                </a:t>
            </a:r>
            <a:r>
              <a:rPr>
                <a:solidFill>
                  <a:srgbClr val="20794D"/>
                </a:solidFill>
                <a:latin typeface="Courier"/>
              </a:rPr>
              <a:t>'tags'</a:t>
            </a:r>
            <a:r>
              <a:rPr>
                <a:solidFill>
                  <a:srgbClr val="003B4F"/>
                </a:solidFill>
                <a:latin typeface="Courier"/>
              </a:rPr>
              <a:t>: quote.css(</a:t>
            </a:r>
            <a:r>
              <a:rPr>
                <a:solidFill>
                  <a:srgbClr val="20794D"/>
                </a:solidFill>
                <a:latin typeface="Courier"/>
              </a:rPr>
              <a:t>'div.tags a.tag::text'</a:t>
            </a:r>
            <a:r>
              <a:rPr>
                <a:solidFill>
                  <a:srgbClr val="003B4F"/>
                </a:solidFill>
                <a:latin typeface="Courier"/>
              </a:rPr>
              <a:t>).getall(),</a:t>
            </a:r>
            <a:br/>
            <a:r>
              <a:rPr>
                <a:solidFill>
                  <a:srgbClr val="003B4F"/>
                </a:solidFill>
                <a:latin typeface="Courier"/>
              </a:rPr>
              <a:t>            }</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Web Scraping: </a:t>
            </a:r>
            <a:r>
              <a:rPr b="1"/>
              <a:t>Selenium:</a:t>
            </a:r>
          </a:p>
        </p:txBody>
      </p:sp>
      <p:sp>
        <p:nvSpPr>
          <p:cNvPr id="3" name="Content Placeholder 2"/>
          <p:cNvSpPr>
            <a:spLocks noGrp="1"/>
          </p:cNvSpPr>
          <p:nvPr>
            <p:ph idx="1"/>
          </p:nvPr>
        </p:nvSpPr>
        <p:spPr/>
        <p:txBody>
          <a:bodyPr/>
          <a:lstStyle/>
          <a:p>
            <a:pPr lvl="0" indent="0" marL="0">
              <a:buNone/>
            </a:pPr>
            <a:r>
              <a:rPr/>
              <a:t>Selenium is a web testing framework that can be used for automating browser actions. It is particularly useful for scraping dynamic content that requires interaction with the web page.</a:t>
            </a:r>
          </a:p>
          <a:p>
            <a:pPr lvl="0"/>
            <a:r>
              <a:rPr b="1"/>
              <a:t>Key Features:</a:t>
            </a:r>
          </a:p>
          <a:p>
            <a:pPr lvl="1"/>
            <a:r>
              <a:rPr b="1"/>
              <a:t>Browser Automation:</a:t>
            </a:r>
            <a:r>
              <a:rPr/>
              <a:t> Allows you to control a web browser programmatically, including clicking buttons, filling forms, and navigating pages.</a:t>
            </a:r>
          </a:p>
          <a:p>
            <a:pPr lvl="1"/>
            <a:r>
              <a:rPr b="1"/>
              <a:t>Handling JavaScript:</a:t>
            </a:r>
            <a:r>
              <a:rPr/>
              <a:t> Can execute JavaScript and wait for elements to load, making it ideal for scraping content that loads dynamically.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Selenium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from</a:t>
            </a:r>
            <a:r>
              <a:rPr>
                <a:solidFill>
                  <a:srgbClr val="003B4F"/>
                </a:solidFill>
                <a:latin typeface="Courier"/>
              </a:rPr>
              <a:t> selenium </a:t>
            </a:r>
            <a:r>
              <a:rPr>
                <a:solidFill>
                  <a:srgbClr val="00769E"/>
                </a:solidFill>
                <a:latin typeface="Courier"/>
              </a:rPr>
              <a:t>import</a:t>
            </a:r>
            <a:r>
              <a:rPr>
                <a:solidFill>
                  <a:srgbClr val="003B4F"/>
                </a:solidFill>
                <a:latin typeface="Courier"/>
              </a:rPr>
              <a:t> webdriver</a:t>
            </a:r>
            <a:br/>
            <a:br/>
            <a:r>
              <a:rPr>
                <a:solidFill>
                  <a:srgbClr val="003B4F"/>
                </a:solidFill>
                <a:latin typeface="Courier"/>
              </a:rPr>
              <a:t>driver </a:t>
            </a:r>
            <a:r>
              <a:rPr>
                <a:solidFill>
                  <a:srgbClr val="5E5E5E"/>
                </a:solidFill>
                <a:latin typeface="Courier"/>
              </a:rPr>
              <a:t>=</a:t>
            </a:r>
            <a:r>
              <a:rPr>
                <a:solidFill>
                  <a:srgbClr val="003B4F"/>
                </a:solidFill>
                <a:latin typeface="Courier"/>
              </a:rPr>
              <a:t> webdriver.Chrome(executable_path</a:t>
            </a:r>
            <a:r>
              <a:rPr>
                <a:solidFill>
                  <a:srgbClr val="5E5E5E"/>
                </a:solidFill>
                <a:latin typeface="Courier"/>
              </a:rPr>
              <a:t>=</a:t>
            </a:r>
            <a:r>
              <a:rPr>
                <a:solidFill>
                  <a:srgbClr val="20794D"/>
                </a:solidFill>
                <a:latin typeface="Courier"/>
              </a:rPr>
              <a:t>'/path/to/chromedriver'</a:t>
            </a:r>
            <a:r>
              <a:rPr>
                <a:solidFill>
                  <a:srgbClr val="003B4F"/>
                </a:solidFill>
                <a:latin typeface="Courier"/>
              </a:rPr>
              <a:t>)</a:t>
            </a:r>
            <a:br/>
            <a:r>
              <a:rPr>
                <a:solidFill>
                  <a:srgbClr val="003B4F"/>
                </a:solidFill>
                <a:latin typeface="Courier"/>
              </a:rPr>
              <a:t>driver.get(</a:t>
            </a:r>
            <a:r>
              <a:rPr>
                <a:solidFill>
                  <a:srgbClr val="20794D"/>
                </a:solidFill>
                <a:latin typeface="Courier"/>
              </a:rPr>
              <a:t>'http://quotes.toscrape.com/js/'</a:t>
            </a:r>
            <a:r>
              <a:rPr>
                <a:solidFill>
                  <a:srgbClr val="003B4F"/>
                </a:solidFill>
                <a:latin typeface="Courier"/>
              </a:rPr>
              <a:t>)</a:t>
            </a:r>
            <a:br/>
            <a:br/>
            <a:r>
              <a:rPr>
                <a:solidFill>
                  <a:srgbClr val="003B4F"/>
                </a:solidFill>
                <a:latin typeface="Courier"/>
              </a:rPr>
              <a:t>quotes </a:t>
            </a:r>
            <a:r>
              <a:rPr>
                <a:solidFill>
                  <a:srgbClr val="5E5E5E"/>
                </a:solidFill>
                <a:latin typeface="Courier"/>
              </a:rPr>
              <a:t>=</a:t>
            </a:r>
            <a:r>
              <a:rPr>
                <a:solidFill>
                  <a:srgbClr val="003B4F"/>
                </a:solidFill>
                <a:latin typeface="Courier"/>
              </a:rPr>
              <a:t> driver.find_elements_by_class_name(</a:t>
            </a:r>
            <a:r>
              <a:rPr>
                <a:solidFill>
                  <a:srgbClr val="20794D"/>
                </a:solidFill>
                <a:latin typeface="Courier"/>
              </a:rPr>
              <a:t>'quote'</a:t>
            </a:r>
            <a:r>
              <a:rPr>
                <a:solidFill>
                  <a:srgbClr val="003B4F"/>
                </a:solidFill>
                <a:latin typeface="Courier"/>
              </a:rPr>
              <a:t>)</a:t>
            </a:r>
            <a:br/>
            <a:r>
              <a:rPr>
                <a:solidFill>
                  <a:srgbClr val="003B4F"/>
                </a:solidFill>
                <a:latin typeface="Courier"/>
              </a:rPr>
              <a:t>for quote in quotes:</a:t>
            </a:r>
            <a:br/>
            <a:r>
              <a:rPr>
                <a:solidFill>
                  <a:srgbClr val="003B4F"/>
                </a:solidFill>
                <a:latin typeface="Courier"/>
              </a:rPr>
              <a:t>    print(quote.text)</a:t>
            </a:r>
            <a:br/>
            <a:br/>
            <a:r>
              <a:rPr>
                <a:solidFill>
                  <a:srgbClr val="003B4F"/>
                </a:solidFill>
                <a:latin typeface="Courier"/>
              </a:rPr>
              <a:t>driver.quit()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Challenges of Dynamic Content:</a:t>
            </a:r>
          </a:p>
        </p:txBody>
      </p:sp>
      <p:sp>
        <p:nvSpPr>
          <p:cNvPr id="3" name="Content Placeholder 2"/>
          <p:cNvSpPr>
            <a:spLocks noGrp="1"/>
          </p:cNvSpPr>
          <p:nvPr>
            <p:ph idx="1"/>
          </p:nvPr>
        </p:nvSpPr>
        <p:spPr/>
        <p:txBody>
          <a:bodyPr/>
          <a:lstStyle/>
          <a:p>
            <a:pPr lvl="0"/>
            <a:r>
              <a:rPr b="1"/>
              <a:t>JavaScript-Rendered Pages:</a:t>
            </a:r>
            <a:r>
              <a:rPr/>
              <a:t> Some web pages load content dynamically using JavaScript, making it difficult to scrape with basic tools like Requests and BeautifulSoup.</a:t>
            </a:r>
          </a:p>
          <a:p>
            <a:pPr lvl="0"/>
            <a:r>
              <a:rPr b="1"/>
              <a:t>Asynchronous Loading:</a:t>
            </a:r>
            <a:r>
              <a:rPr/>
              <a:t> Content might load at different times, requiring the scraper to wait for elements to be fully loaded.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Solutions: </a:t>
            </a:r>
            <a:r>
              <a:rPr/>
              <a:t>Using Selenium:**</a:t>
            </a:r>
          </a:p>
        </p:txBody>
      </p:sp>
      <p:sp>
        <p:nvSpPr>
          <p:cNvPr id="3" name="Content Placeholder 2"/>
          <p:cNvSpPr>
            <a:spLocks noGrp="1"/>
          </p:cNvSpPr>
          <p:nvPr>
            <p:ph idx="1"/>
          </p:nvPr>
        </p:nvSpPr>
        <p:spPr/>
        <p:txBody>
          <a:bodyPr/>
          <a:lstStyle/>
          <a:p>
            <a:pPr lvl="0" indent="0" marL="0">
              <a:buNone/>
            </a:pPr>
            <a:r>
              <a:rPr/>
              <a:t>Selenium can wait for specific elements to appear before extracting data, ensuring that all dynamic content is fully loaded.</a:t>
            </a:r>
          </a:p>
          <a:p>
            <a:pPr lvl="0" indent="0">
              <a:buNone/>
            </a:pPr>
            <a:r>
              <a:rPr>
                <a:solidFill>
                  <a:srgbClr val="00769E"/>
                </a:solidFill>
                <a:latin typeface="Courier"/>
              </a:rPr>
              <a:t>from</a:t>
            </a:r>
            <a:r>
              <a:rPr>
                <a:solidFill>
                  <a:srgbClr val="003B4F"/>
                </a:solidFill>
                <a:latin typeface="Courier"/>
              </a:rPr>
              <a:t> selenium.webdriver.common.by </a:t>
            </a:r>
            <a:r>
              <a:rPr>
                <a:solidFill>
                  <a:srgbClr val="00769E"/>
                </a:solidFill>
                <a:latin typeface="Courier"/>
              </a:rPr>
              <a:t>import</a:t>
            </a:r>
            <a:r>
              <a:rPr>
                <a:solidFill>
                  <a:srgbClr val="003B4F"/>
                </a:solidFill>
                <a:latin typeface="Courier"/>
              </a:rPr>
              <a:t> By</a:t>
            </a:r>
            <a:br/>
            <a:r>
              <a:rPr>
                <a:solidFill>
                  <a:srgbClr val="00769E"/>
                </a:solidFill>
                <a:latin typeface="Courier"/>
              </a:rPr>
              <a:t>from</a:t>
            </a:r>
            <a:r>
              <a:rPr>
                <a:solidFill>
                  <a:srgbClr val="003B4F"/>
                </a:solidFill>
                <a:latin typeface="Courier"/>
              </a:rPr>
              <a:t> selenium.webdriver.support.ui </a:t>
            </a:r>
            <a:r>
              <a:rPr>
                <a:solidFill>
                  <a:srgbClr val="00769E"/>
                </a:solidFill>
                <a:latin typeface="Courier"/>
              </a:rPr>
              <a:t>import</a:t>
            </a:r>
            <a:r>
              <a:rPr>
                <a:solidFill>
                  <a:srgbClr val="003B4F"/>
                </a:solidFill>
                <a:latin typeface="Courier"/>
              </a:rPr>
              <a:t> WebDriverWait</a:t>
            </a:r>
            <a:br/>
            <a:r>
              <a:rPr>
                <a:solidFill>
                  <a:srgbClr val="00769E"/>
                </a:solidFill>
                <a:latin typeface="Courier"/>
              </a:rPr>
              <a:t>from</a:t>
            </a:r>
            <a:r>
              <a:rPr>
                <a:solidFill>
                  <a:srgbClr val="003B4F"/>
                </a:solidFill>
                <a:latin typeface="Courier"/>
              </a:rPr>
              <a:t> selenium.webdriver.support </a:t>
            </a:r>
            <a:r>
              <a:rPr>
                <a:solidFill>
                  <a:srgbClr val="00769E"/>
                </a:solidFill>
                <a:latin typeface="Courier"/>
              </a:rPr>
              <a:t>import</a:t>
            </a:r>
            <a:r>
              <a:rPr>
                <a:solidFill>
                  <a:srgbClr val="003B4F"/>
                </a:solidFill>
                <a:latin typeface="Courier"/>
              </a:rPr>
              <a:t> expected_conditions </a:t>
            </a:r>
            <a:r>
              <a:rPr>
                <a:solidFill>
                  <a:srgbClr val="00769E"/>
                </a:solidFill>
                <a:latin typeface="Courier"/>
              </a:rPr>
              <a:t>as</a:t>
            </a:r>
            <a:r>
              <a:rPr>
                <a:solidFill>
                  <a:srgbClr val="003B4F"/>
                </a:solidFill>
                <a:latin typeface="Courier"/>
              </a:rPr>
              <a:t> EC</a:t>
            </a:r>
            <a:br/>
            <a:br/>
            <a:r>
              <a:rPr>
                <a:solidFill>
                  <a:srgbClr val="003B4F"/>
                </a:solidFill>
                <a:latin typeface="Courier"/>
              </a:rPr>
              <a:t>driver.get(</a:t>
            </a:r>
            <a:r>
              <a:rPr>
                <a:solidFill>
                  <a:srgbClr val="20794D"/>
                </a:solidFill>
                <a:latin typeface="Courier"/>
              </a:rPr>
              <a:t>'http://quotes.toscrape.com/js/'</a:t>
            </a:r>
            <a:r>
              <a:rPr>
                <a:solidFill>
                  <a:srgbClr val="003B4F"/>
                </a:solidFill>
                <a:latin typeface="Courier"/>
              </a:rPr>
              <a:t>)</a:t>
            </a:r>
            <a:br/>
            <a:r>
              <a:rPr>
                <a:solidFill>
                  <a:srgbClr val="003B4F"/>
                </a:solidFill>
                <a:latin typeface="Courier"/>
              </a:rPr>
              <a:t>try:</a:t>
            </a:r>
            <a:br/>
            <a:r>
              <a:rPr>
                <a:solidFill>
                  <a:srgbClr val="003B4F"/>
                </a:solidFill>
                <a:latin typeface="Courier"/>
              </a:rPr>
              <a:t>    element </a:t>
            </a:r>
            <a:r>
              <a:rPr>
                <a:solidFill>
                  <a:srgbClr val="5E5E5E"/>
                </a:solidFill>
                <a:latin typeface="Courier"/>
              </a:rPr>
              <a:t>=</a:t>
            </a:r>
            <a:r>
              <a:rPr>
                <a:solidFill>
                  <a:srgbClr val="003B4F"/>
                </a:solidFill>
                <a:latin typeface="Courier"/>
              </a:rPr>
              <a:t> WebDriverWait(driver, </a:t>
            </a:r>
            <a:r>
              <a:rPr>
                <a:solidFill>
                  <a:srgbClr val="AD0000"/>
                </a:solidFill>
                <a:latin typeface="Courier"/>
              </a:rPr>
              <a:t>10</a:t>
            </a:r>
            <a:r>
              <a:rPr>
                <a:solidFill>
                  <a:srgbClr val="003B4F"/>
                </a:solidFill>
                <a:latin typeface="Courier"/>
              </a:rPr>
              <a:t>).until(</a:t>
            </a:r>
            <a:br/>
            <a:r>
              <a:rPr>
                <a:solidFill>
                  <a:srgbClr val="003B4F"/>
                </a:solidFill>
                <a:latin typeface="Courier"/>
              </a:rPr>
              <a:t>        EC.presence_of_element_located((By.CLASS_NAME, </a:t>
            </a:r>
            <a:r>
              <a:rPr>
                <a:solidFill>
                  <a:srgbClr val="20794D"/>
                </a:solidFill>
                <a:latin typeface="Courier"/>
              </a:rPr>
              <a:t>"quote"</a:t>
            </a:r>
            <a:r>
              <a:rPr>
                <a:solidFill>
                  <a:srgbClr val="003B4F"/>
                </a:solidFill>
                <a:latin typeface="Courier"/>
              </a:rPr>
              <a:t>))</a:t>
            </a:r>
            <a:br/>
            <a:r>
              <a:rPr>
                <a:solidFill>
                  <a:srgbClr val="003B4F"/>
                </a:solidFill>
                <a:latin typeface="Courier"/>
              </a:rPr>
              <a:t>    )</a:t>
            </a:r>
            <a:br/>
            <a:r>
              <a:rPr>
                <a:solidFill>
                  <a:srgbClr val="003B4F"/>
                </a:solidFill>
                <a:latin typeface="Courier"/>
              </a:rPr>
              <a:t>    quotes </a:t>
            </a:r>
            <a:r>
              <a:rPr>
                <a:solidFill>
                  <a:srgbClr val="5E5E5E"/>
                </a:solidFill>
                <a:latin typeface="Courier"/>
              </a:rPr>
              <a:t>=</a:t>
            </a:r>
            <a:r>
              <a:rPr>
                <a:solidFill>
                  <a:srgbClr val="003B4F"/>
                </a:solidFill>
                <a:latin typeface="Courier"/>
              </a:rPr>
              <a:t> driver.find_elements_by_class_name(</a:t>
            </a:r>
            <a:r>
              <a:rPr>
                <a:solidFill>
                  <a:srgbClr val="20794D"/>
                </a:solidFill>
                <a:latin typeface="Courier"/>
              </a:rPr>
              <a:t>'quote'</a:t>
            </a:r>
            <a:r>
              <a:rPr>
                <a:solidFill>
                  <a:srgbClr val="003B4F"/>
                </a:solidFill>
                <a:latin typeface="Courier"/>
              </a:rPr>
              <a:t>)</a:t>
            </a:r>
            <a:br/>
            <a:r>
              <a:rPr>
                <a:solidFill>
                  <a:srgbClr val="003B4F"/>
                </a:solidFill>
                <a:latin typeface="Courier"/>
              </a:rPr>
              <a:t>    for quote in quotes:</a:t>
            </a:r>
            <a:br/>
            <a:r>
              <a:rPr>
                <a:solidFill>
                  <a:srgbClr val="003B4F"/>
                </a:solidFill>
                <a:latin typeface="Courier"/>
              </a:rPr>
              <a:t>        print(quote.text)</a:t>
            </a:r>
            <a:br/>
            <a:r>
              <a:rPr>
                <a:solidFill>
                  <a:srgbClr val="003B4F"/>
                </a:solidFill>
                <a:latin typeface="Courier"/>
              </a:rPr>
              <a:t>finally:</a:t>
            </a:r>
            <a:br/>
            <a:r>
              <a:rPr>
                <a:solidFill>
                  <a:srgbClr val="003B4F"/>
                </a:solidFill>
                <a:latin typeface="Courier"/>
              </a:rPr>
              <a:t>    driver.quit()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 </a:t>
            </a:r>
            <a:r>
              <a:rPr b="1"/>
              <a:t>Using Scrapy with Splash:</a:t>
            </a:r>
          </a:p>
        </p:txBody>
      </p:sp>
      <p:sp>
        <p:nvSpPr>
          <p:cNvPr id="3" name="Content Placeholder 2"/>
          <p:cNvSpPr>
            <a:spLocks noGrp="1"/>
          </p:cNvSpPr>
          <p:nvPr>
            <p:ph idx="1"/>
          </p:nvPr>
        </p:nvSpPr>
        <p:spPr/>
        <p:txBody>
          <a:bodyPr/>
          <a:lstStyle/>
          <a:p>
            <a:pPr lvl="0" indent="0" marL="0">
              <a:buNone/>
            </a:pPr>
            <a:r>
              <a:rPr/>
              <a:t>Splash is a headless browser designed for web scraping that can be integrated with Scrapy to render JavaScript content.</a:t>
            </a:r>
          </a:p>
          <a:p>
            <a:pPr lvl="0" indent="0">
              <a:buNone/>
            </a:pPr>
            <a:r>
              <a:rPr>
                <a:solidFill>
                  <a:srgbClr val="00769E"/>
                </a:solidFill>
                <a:latin typeface="Courier"/>
              </a:rPr>
              <a:t>import</a:t>
            </a:r>
            <a:r>
              <a:rPr>
                <a:solidFill>
                  <a:srgbClr val="003B4F"/>
                </a:solidFill>
                <a:latin typeface="Courier"/>
              </a:rPr>
              <a:t> scrapy</a:t>
            </a:r>
            <a:br/>
            <a:r>
              <a:rPr>
                <a:solidFill>
                  <a:srgbClr val="00769E"/>
                </a:solidFill>
                <a:latin typeface="Courier"/>
              </a:rPr>
              <a:t>from</a:t>
            </a:r>
            <a:r>
              <a:rPr>
                <a:solidFill>
                  <a:srgbClr val="003B4F"/>
                </a:solidFill>
                <a:latin typeface="Courier"/>
              </a:rPr>
              <a:t> scrapy_splash </a:t>
            </a:r>
            <a:r>
              <a:rPr>
                <a:solidFill>
                  <a:srgbClr val="00769E"/>
                </a:solidFill>
                <a:latin typeface="Courier"/>
              </a:rPr>
              <a:t>import</a:t>
            </a:r>
            <a:r>
              <a:rPr>
                <a:solidFill>
                  <a:srgbClr val="003B4F"/>
                </a:solidFill>
                <a:latin typeface="Courier"/>
              </a:rPr>
              <a:t> SplashRequest</a:t>
            </a:r>
            <a:br/>
            <a:br/>
            <a:r>
              <a:rPr>
                <a:solidFill>
                  <a:srgbClr val="003B4F"/>
                </a:solidFill>
                <a:latin typeface="Courier"/>
              </a:rPr>
              <a:t>class QuotesSpider(scrapy.Spider):</a:t>
            </a:r>
            <a:br/>
            <a:r>
              <a:rPr>
                <a:solidFill>
                  <a:srgbClr val="003B4F"/>
                </a:solidFill>
                <a:latin typeface="Courier"/>
              </a:rPr>
              <a:t>    name </a:t>
            </a:r>
            <a:r>
              <a:rPr>
                <a:solidFill>
                  <a:srgbClr val="5E5E5E"/>
                </a:solidFill>
                <a:latin typeface="Courier"/>
              </a:rPr>
              <a:t>=</a:t>
            </a:r>
            <a:r>
              <a:rPr>
                <a:solidFill>
                  <a:srgbClr val="003B4F"/>
                </a:solidFill>
                <a:latin typeface="Courier"/>
              </a:rPr>
              <a:t> </a:t>
            </a:r>
            <a:r>
              <a:rPr>
                <a:solidFill>
                  <a:srgbClr val="20794D"/>
                </a:solidFill>
                <a:latin typeface="Courier"/>
              </a:rPr>
              <a:t>"quotes"</a:t>
            </a:r>
            <a:br/>
            <a:r>
              <a:rPr>
                <a:solidFill>
                  <a:srgbClr val="003B4F"/>
                </a:solidFill>
                <a:latin typeface="Courier"/>
              </a:rPr>
              <a:t>    start_urls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20794D"/>
                </a:solidFill>
                <a:latin typeface="Courier"/>
              </a:rPr>
              <a:t>'http://quotes.toscrape.com/js/'</a:t>
            </a:r>
            <a:r>
              <a:rPr>
                <a:solidFill>
                  <a:srgbClr val="003B4F"/>
                </a:solidFill>
                <a:latin typeface="Courier"/>
              </a:rPr>
              <a:t>,</a:t>
            </a:r>
            <a:br/>
            <a:r>
              <a:rPr>
                <a:solidFill>
                  <a:srgbClr val="003B4F"/>
                </a:solidFill>
                <a:latin typeface="Courier"/>
              </a:rPr>
              <a:t>    ]</a:t>
            </a:r>
            <a:br/>
            <a:br/>
            <a:r>
              <a:rPr>
                <a:solidFill>
                  <a:srgbClr val="003B4F"/>
                </a:solidFill>
                <a:latin typeface="Courier"/>
              </a:rPr>
              <a:t>    def start_requests(</a:t>
            </a:r>
            <a:r>
              <a:rPr>
                <a:solidFill>
                  <a:srgbClr val="111111"/>
                </a:solidFill>
                <a:latin typeface="Courier"/>
              </a:rPr>
              <a:t>self</a:t>
            </a:r>
            <a:r>
              <a:rPr>
                <a:solidFill>
                  <a:srgbClr val="003B4F"/>
                </a:solidFill>
                <a:latin typeface="Courier"/>
              </a:rPr>
              <a:t>):</a:t>
            </a:r>
            <a:br/>
            <a:r>
              <a:rPr>
                <a:solidFill>
                  <a:srgbClr val="003B4F"/>
                </a:solidFill>
                <a:latin typeface="Courier"/>
              </a:rPr>
              <a:t>        for url in </a:t>
            </a:r>
            <a:r>
              <a:rPr>
                <a:solidFill>
                  <a:srgbClr val="111111"/>
                </a:solidFill>
                <a:latin typeface="Courier"/>
              </a:rPr>
              <a:t>self</a:t>
            </a:r>
            <a:r>
              <a:rPr>
                <a:solidFill>
                  <a:srgbClr val="003B4F"/>
                </a:solidFill>
                <a:latin typeface="Courier"/>
              </a:rPr>
              <a:t>.start_urls:</a:t>
            </a:r>
            <a:br/>
            <a:r>
              <a:rPr>
                <a:solidFill>
                  <a:srgbClr val="003B4F"/>
                </a:solidFill>
                <a:latin typeface="Courier"/>
              </a:rPr>
              <a:t>            yield SplashRequest(url, </a:t>
            </a:r>
            <a:r>
              <a:rPr>
                <a:solidFill>
                  <a:srgbClr val="111111"/>
                </a:solidFill>
                <a:latin typeface="Courier"/>
              </a:rPr>
              <a:t>self</a:t>
            </a:r>
            <a:r>
              <a:rPr>
                <a:solidFill>
                  <a:srgbClr val="003B4F"/>
                </a:solidFill>
                <a:latin typeface="Courier"/>
              </a:rPr>
              <a:t>.parse, args</a:t>
            </a:r>
            <a:r>
              <a:rPr>
                <a:solidFill>
                  <a:srgbClr val="5E5E5E"/>
                </a:solidFill>
                <a:latin typeface="Courier"/>
              </a:rPr>
              <a:t>=</a:t>
            </a:r>
            <a:r>
              <a:rPr>
                <a:solidFill>
                  <a:srgbClr val="003B4F"/>
                </a:solidFill>
                <a:latin typeface="Courier"/>
              </a:rPr>
              <a:t>{</a:t>
            </a:r>
            <a:r>
              <a:rPr>
                <a:solidFill>
                  <a:srgbClr val="20794D"/>
                </a:solidFill>
                <a:latin typeface="Courier"/>
              </a:rPr>
              <a:t>'wait'</a:t>
            </a:r>
            <a:r>
              <a:rPr>
                <a:solidFill>
                  <a:srgbClr val="003B4F"/>
                </a:solidFill>
                <a:latin typeface="Courier"/>
              </a:rPr>
              <a:t>: </a:t>
            </a:r>
            <a:r>
              <a:rPr>
                <a:solidFill>
                  <a:srgbClr val="AD0000"/>
                </a:solidFill>
                <a:latin typeface="Courier"/>
              </a:rPr>
              <a:t>1</a:t>
            </a:r>
            <a:r>
              <a:rPr>
                <a:solidFill>
                  <a:srgbClr val="003B4F"/>
                </a:solidFill>
                <a:latin typeface="Courier"/>
              </a:rPr>
              <a:t>})</a:t>
            </a:r>
            <a:br/>
            <a:br/>
            <a:r>
              <a:rPr>
                <a:solidFill>
                  <a:srgbClr val="003B4F"/>
                </a:solidFill>
                <a:latin typeface="Courier"/>
              </a:rPr>
              <a:t>    def parse(</a:t>
            </a:r>
            <a:r>
              <a:rPr>
                <a:solidFill>
                  <a:srgbClr val="111111"/>
                </a:solidFill>
                <a:latin typeface="Courier"/>
              </a:rPr>
              <a:t>self</a:t>
            </a:r>
            <a:r>
              <a:rPr>
                <a:solidFill>
                  <a:srgbClr val="003B4F"/>
                </a:solidFill>
                <a:latin typeface="Courier"/>
              </a:rPr>
              <a:t>, response):</a:t>
            </a:r>
            <a:br/>
            <a:r>
              <a:rPr>
                <a:solidFill>
                  <a:srgbClr val="003B4F"/>
                </a:solidFill>
                <a:latin typeface="Courier"/>
              </a:rPr>
              <a:t>        for quote in response.css(</a:t>
            </a:r>
            <a:r>
              <a:rPr>
                <a:solidFill>
                  <a:srgbClr val="20794D"/>
                </a:solidFill>
                <a:latin typeface="Courier"/>
              </a:rPr>
              <a:t>'div.quote'</a:t>
            </a:r>
            <a:r>
              <a:rPr>
                <a:solidFill>
                  <a:srgbClr val="003B4F"/>
                </a:solidFill>
                <a:latin typeface="Courier"/>
              </a:rPr>
              <a:t>):</a:t>
            </a:r>
            <a:br/>
            <a:r>
              <a:rPr>
                <a:solidFill>
                  <a:srgbClr val="003B4F"/>
                </a:solidFill>
                <a:latin typeface="Courier"/>
              </a:rPr>
              <a:t>            yield {</a:t>
            </a:r>
            <a:br/>
            <a:r>
              <a:rPr>
                <a:solidFill>
                  <a:srgbClr val="003B4F"/>
                </a:solidFill>
                <a:latin typeface="Courier"/>
              </a:rPr>
              <a:t>                </a:t>
            </a:r>
            <a:r>
              <a:rPr>
                <a:solidFill>
                  <a:srgbClr val="20794D"/>
                </a:solidFill>
                <a:latin typeface="Courier"/>
              </a:rPr>
              <a:t>'text'</a:t>
            </a:r>
            <a:r>
              <a:rPr>
                <a:solidFill>
                  <a:srgbClr val="003B4F"/>
                </a:solidFill>
                <a:latin typeface="Courier"/>
              </a:rPr>
              <a:t>: quote.css(</a:t>
            </a:r>
            <a:r>
              <a:rPr>
                <a:solidFill>
                  <a:srgbClr val="20794D"/>
                </a:solidFill>
                <a:latin typeface="Courier"/>
              </a:rPr>
              <a:t>'span.text::text'</a:t>
            </a:r>
            <a:r>
              <a:rPr>
                <a:solidFill>
                  <a:srgbClr val="003B4F"/>
                </a:solidFill>
                <a:latin typeface="Courier"/>
              </a:rPr>
              <a:t>).get(),</a:t>
            </a:r>
            <a:br/>
            <a:r>
              <a:rPr>
                <a:solidFill>
                  <a:srgbClr val="003B4F"/>
                </a:solidFill>
                <a:latin typeface="Courier"/>
              </a:rPr>
              <a:t>                </a:t>
            </a:r>
            <a:r>
              <a:rPr>
                <a:solidFill>
                  <a:srgbClr val="20794D"/>
                </a:solidFill>
                <a:latin typeface="Courier"/>
              </a:rPr>
              <a:t>'author'</a:t>
            </a:r>
            <a:r>
              <a:rPr>
                <a:solidFill>
                  <a:srgbClr val="003B4F"/>
                </a:solidFill>
                <a:latin typeface="Courier"/>
              </a:rPr>
              <a:t>: quote.css(</a:t>
            </a:r>
            <a:r>
              <a:rPr>
                <a:solidFill>
                  <a:srgbClr val="20794D"/>
                </a:solidFill>
                <a:latin typeface="Courier"/>
              </a:rPr>
              <a:t>'span small::text'</a:t>
            </a:r>
            <a:r>
              <a:rPr>
                <a:solidFill>
                  <a:srgbClr val="003B4F"/>
                </a:solidFill>
                <a:latin typeface="Courier"/>
              </a:rPr>
              <a:t>).get(),</a:t>
            </a:r>
            <a:br/>
            <a:r>
              <a:rPr>
                <a:solidFill>
                  <a:srgbClr val="003B4F"/>
                </a:solidFill>
                <a:latin typeface="Courier"/>
              </a:rPr>
              <a:t>                </a:t>
            </a:r>
            <a:r>
              <a:rPr>
                <a:solidFill>
                  <a:srgbClr val="20794D"/>
                </a:solidFill>
                <a:latin typeface="Courier"/>
              </a:rPr>
              <a:t>'tags'</a:t>
            </a:r>
            <a:r>
              <a:rPr>
                <a:solidFill>
                  <a:srgbClr val="003B4F"/>
                </a:solidFill>
                <a:latin typeface="Courier"/>
              </a:rPr>
              <a:t>: quote.css(</a:t>
            </a:r>
            <a:r>
              <a:rPr>
                <a:solidFill>
                  <a:srgbClr val="20794D"/>
                </a:solidFill>
                <a:latin typeface="Courier"/>
              </a:rPr>
              <a:t>'div.tags a.tag::text'</a:t>
            </a:r>
            <a:r>
              <a:rPr>
                <a:solidFill>
                  <a:srgbClr val="003B4F"/>
                </a:solidFill>
                <a:latin typeface="Courier"/>
              </a:rPr>
              <a:t>).getall(),</a:t>
            </a:r>
            <a:br/>
            <a:r>
              <a:rPr>
                <a:solidFill>
                  <a:srgbClr val="003B4F"/>
                </a:solidFill>
                <a:latin typeface="Courier"/>
              </a:rPr>
              <a:t>            }</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to use each:</a:t>
            </a:r>
          </a:p>
        </p:txBody>
      </p:sp>
      <p:sp>
        <p:nvSpPr>
          <p:cNvPr id="3" name="Content Placeholder 2"/>
          <p:cNvSpPr>
            <a:spLocks noGrp="1"/>
          </p:cNvSpPr>
          <p:nvPr>
            <p:ph idx="1"/>
          </p:nvPr>
        </p:nvSpPr>
        <p:spPr/>
        <p:txBody>
          <a:bodyPr/>
          <a:lstStyle/>
          <a:p>
            <a:pPr lvl="0" indent="0" marL="0">
              <a:buNone/>
            </a:pPr>
            <a:r>
              <a:rPr/>
              <a:t>When would you use Scrapy versus Selenium for a web scraping project? What are the benefits and drawbacks of each?</a:t>
            </a:r>
          </a:p>
          <a:p>
            <a:pPr lvl="0" indent="0" marL="0">
              <a:buNone/>
            </a:pPr>
            <a:r>
              <a:rPr/>
              <a:t>Use Scrapy for:</a:t>
            </a:r>
          </a:p>
          <a:p>
            <a:pPr lvl="0"/>
            <a:r>
              <a:rPr/>
              <a:t>Large-scale web scraping operations with low power consumption and high speed requirements.</a:t>
            </a:r>
          </a:p>
          <a:p>
            <a:pPr lvl="0"/>
            <a:r>
              <a:rPr/>
              <a:t>Scenarios where data pipeline and scalability are crucial.</a:t>
            </a:r>
          </a:p>
          <a:p>
            <a:pPr lvl="0" indent="0" marL="0">
              <a:buNone/>
            </a:pPr>
            <a:r>
              <a:rPr/>
              <a:t>Use Selenium for:</a:t>
            </a:r>
          </a:p>
          <a:p>
            <a:pPr lvl="0"/>
            <a:r>
              <a:rPr/>
              <a:t>Complex web scraping operations with JavaScript-heavy websites.</a:t>
            </a:r>
          </a:p>
          <a:p>
            <a:pPr lvl="0"/>
            <a:r>
              <a:rPr/>
              <a:t>Scenarios where handling multiple data formats is necessary.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API Usage: </a:t>
            </a:r>
            <a:r>
              <a:rPr b="1"/>
              <a:t>Working with OAuth for Authentication:</a:t>
            </a:r>
          </a:p>
        </p:txBody>
      </p:sp>
      <p:sp>
        <p:nvSpPr>
          <p:cNvPr id="3" name="Content Placeholder 2"/>
          <p:cNvSpPr>
            <a:spLocks noGrp="1"/>
          </p:cNvSpPr>
          <p:nvPr>
            <p:ph idx="1"/>
          </p:nvPr>
        </p:nvSpPr>
        <p:spPr/>
        <p:txBody>
          <a:bodyPr/>
          <a:lstStyle/>
          <a:p>
            <a:pPr lvl="0" indent="0" marL="0">
              <a:buNone/>
            </a:pPr>
            <a:r>
              <a:rPr/>
              <a:t>OAuth (Open Authorization) is an open standard for access delegation commonly used as a way to grant websites or applications limited access to a user’s information without exposing passwords.</a:t>
            </a:r>
          </a:p>
          <a:p>
            <a:pPr lvl="0"/>
            <a:r>
              <a:rPr b="1"/>
              <a:t>Purpose:</a:t>
            </a:r>
            <a:r>
              <a:rPr/>
              <a:t> Ensures secure access to APIs by using tokens instead of passwords.</a:t>
            </a:r>
          </a:p>
          <a:p>
            <a:pPr lvl="0" indent="-457200" marL="457200">
              <a:buAutoNum type="arabicPeriod"/>
            </a:pPr>
            <a:r>
              <a:rPr b="1"/>
              <a:t>How OAuth Works:</a:t>
            </a:r>
          </a:p>
          <a:p>
            <a:pPr lvl="1"/>
            <a:r>
              <a:rPr b="1"/>
              <a:t>Process:</a:t>
            </a:r>
          </a:p>
          <a:p>
            <a:pPr lvl="2"/>
            <a:r>
              <a:rPr b="1"/>
              <a:t>Client Registration:</a:t>
            </a:r>
            <a:r>
              <a:rPr/>
              <a:t> Register your application with the API provider to receive a client ID and client secret.</a:t>
            </a:r>
          </a:p>
          <a:p>
            <a:pPr lvl="2"/>
            <a:r>
              <a:rPr b="1"/>
              <a:t>Authorization Request:</a:t>
            </a:r>
            <a:r>
              <a:rPr/>
              <a:t> Redirect the user to the API provider’s authorization server to grant permission.</a:t>
            </a:r>
          </a:p>
          <a:p>
            <a:pPr lvl="2"/>
            <a:r>
              <a:rPr b="1"/>
              <a:t>Authorization Grant:</a:t>
            </a:r>
            <a:r>
              <a:rPr/>
              <a:t> If the user approves, the authorization server provides an authorization grant to the client.</a:t>
            </a:r>
          </a:p>
          <a:p>
            <a:pPr lvl="2"/>
            <a:r>
              <a:rPr b="1"/>
              <a:t>Access Token Request:</a:t>
            </a:r>
            <a:r>
              <a:rPr/>
              <a:t> The client exchanges the authorization grant for an access token.</a:t>
            </a:r>
          </a:p>
          <a:p>
            <a:pPr lvl="2"/>
            <a:r>
              <a:rPr b="1"/>
              <a:t>Accessing Resources:</a:t>
            </a:r>
            <a:r>
              <a:rPr/>
              <a:t> Use the access token to access protected resources from the API.</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oAuth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requests_oauthlib </a:t>
            </a:r>
            <a:r>
              <a:rPr>
                <a:solidFill>
                  <a:srgbClr val="00769E"/>
                </a:solidFill>
                <a:latin typeface="Courier"/>
              </a:rPr>
              <a:t>import</a:t>
            </a:r>
            <a:r>
              <a:rPr>
                <a:solidFill>
                  <a:srgbClr val="003B4F"/>
                </a:solidFill>
                <a:latin typeface="Courier"/>
              </a:rPr>
              <a:t> OAuth2Session</a:t>
            </a:r>
            <a:br/>
            <a:br/>
            <a:r>
              <a:rPr>
                <a:solidFill>
                  <a:srgbClr val="5E5E5E"/>
                </a:solidFill>
                <a:latin typeface="Courier"/>
              </a:rPr>
              <a:t># Client credentials</a:t>
            </a:r>
            <a:br/>
            <a:r>
              <a:rPr>
                <a:solidFill>
                  <a:srgbClr val="003B4F"/>
                </a:solidFill>
                <a:latin typeface="Courier"/>
              </a:rPr>
              <a:t>client_id </a:t>
            </a:r>
            <a:r>
              <a:rPr>
                <a:solidFill>
                  <a:srgbClr val="5E5E5E"/>
                </a:solidFill>
                <a:latin typeface="Courier"/>
              </a:rPr>
              <a:t>=</a:t>
            </a:r>
            <a:r>
              <a:rPr>
                <a:solidFill>
                  <a:srgbClr val="003B4F"/>
                </a:solidFill>
                <a:latin typeface="Courier"/>
              </a:rPr>
              <a:t> </a:t>
            </a:r>
            <a:r>
              <a:rPr>
                <a:solidFill>
                  <a:srgbClr val="20794D"/>
                </a:solidFill>
                <a:latin typeface="Courier"/>
              </a:rPr>
              <a:t>'YOUR_CLIENT_ID'</a:t>
            </a:r>
            <a:br/>
            <a:r>
              <a:rPr>
                <a:solidFill>
                  <a:srgbClr val="003B4F"/>
                </a:solidFill>
                <a:latin typeface="Courier"/>
              </a:rPr>
              <a:t>client_secret </a:t>
            </a:r>
            <a:r>
              <a:rPr>
                <a:solidFill>
                  <a:srgbClr val="5E5E5E"/>
                </a:solidFill>
                <a:latin typeface="Courier"/>
              </a:rPr>
              <a:t>=</a:t>
            </a:r>
            <a:r>
              <a:rPr>
                <a:solidFill>
                  <a:srgbClr val="003B4F"/>
                </a:solidFill>
                <a:latin typeface="Courier"/>
              </a:rPr>
              <a:t> </a:t>
            </a:r>
            <a:r>
              <a:rPr>
                <a:solidFill>
                  <a:srgbClr val="20794D"/>
                </a:solidFill>
                <a:latin typeface="Courier"/>
              </a:rPr>
              <a:t>'YOUR_CLIENT_SECRET'</a:t>
            </a:r>
            <a:br/>
            <a:r>
              <a:rPr>
                <a:solidFill>
                  <a:srgbClr val="003B4F"/>
                </a:solidFill>
                <a:latin typeface="Courier"/>
              </a:rPr>
              <a:t>redirect_uri </a:t>
            </a:r>
            <a:r>
              <a:rPr>
                <a:solidFill>
                  <a:srgbClr val="5E5E5E"/>
                </a:solidFill>
                <a:latin typeface="Courier"/>
              </a:rPr>
              <a:t>=</a:t>
            </a:r>
            <a:r>
              <a:rPr>
                <a:solidFill>
                  <a:srgbClr val="003B4F"/>
                </a:solidFill>
                <a:latin typeface="Courier"/>
              </a:rPr>
              <a:t> </a:t>
            </a:r>
            <a:r>
              <a:rPr>
                <a:solidFill>
                  <a:srgbClr val="20794D"/>
                </a:solidFill>
                <a:latin typeface="Courier"/>
              </a:rPr>
              <a:t>'YOUR_REDIRECT_URI'</a:t>
            </a:r>
            <a:br/>
            <a:br/>
            <a:r>
              <a:rPr>
                <a:solidFill>
                  <a:srgbClr val="5E5E5E"/>
                </a:solidFill>
                <a:latin typeface="Courier"/>
              </a:rPr>
              <a:t># OAuth2 endpoints</a:t>
            </a:r>
            <a:br/>
            <a:r>
              <a:rPr>
                <a:solidFill>
                  <a:srgbClr val="003B4F"/>
                </a:solidFill>
                <a:latin typeface="Courier"/>
              </a:rPr>
              <a:t>authorization_base_url </a:t>
            </a:r>
            <a:r>
              <a:rPr>
                <a:solidFill>
                  <a:srgbClr val="5E5E5E"/>
                </a:solidFill>
                <a:latin typeface="Courier"/>
              </a:rPr>
              <a:t>=</a:t>
            </a:r>
            <a:r>
              <a:rPr>
                <a:solidFill>
                  <a:srgbClr val="003B4F"/>
                </a:solidFill>
                <a:latin typeface="Courier"/>
              </a:rPr>
              <a:t> </a:t>
            </a:r>
            <a:r>
              <a:rPr>
                <a:solidFill>
                  <a:srgbClr val="20794D"/>
                </a:solidFill>
                <a:latin typeface="Courier"/>
              </a:rPr>
              <a:t>'https://api.provider.com/oauth/authorize'</a:t>
            </a:r>
            <a:br/>
            <a:r>
              <a:rPr>
                <a:solidFill>
                  <a:srgbClr val="003B4F"/>
                </a:solidFill>
                <a:latin typeface="Courier"/>
              </a:rPr>
              <a:t>token_url </a:t>
            </a:r>
            <a:r>
              <a:rPr>
                <a:solidFill>
                  <a:srgbClr val="5E5E5E"/>
                </a:solidFill>
                <a:latin typeface="Courier"/>
              </a:rPr>
              <a:t>=</a:t>
            </a:r>
            <a:r>
              <a:rPr>
                <a:solidFill>
                  <a:srgbClr val="003B4F"/>
                </a:solidFill>
                <a:latin typeface="Courier"/>
              </a:rPr>
              <a:t> </a:t>
            </a:r>
            <a:r>
              <a:rPr>
                <a:solidFill>
                  <a:srgbClr val="20794D"/>
                </a:solidFill>
                <a:latin typeface="Courier"/>
              </a:rPr>
              <a:t>'https://api.provider.com/oauth/token'</a:t>
            </a:r>
            <a:br/>
            <a:br/>
            <a:r>
              <a:rPr>
                <a:solidFill>
                  <a:srgbClr val="5E5E5E"/>
                </a:solidFill>
                <a:latin typeface="Courier"/>
              </a:rPr>
              <a:t># Step 1: User Authorization</a:t>
            </a:r>
            <a:br/>
            <a:r>
              <a:rPr>
                <a:solidFill>
                  <a:srgbClr val="003B4F"/>
                </a:solidFill>
                <a:latin typeface="Courier"/>
              </a:rPr>
              <a:t>oauth </a:t>
            </a:r>
            <a:r>
              <a:rPr>
                <a:solidFill>
                  <a:srgbClr val="5E5E5E"/>
                </a:solidFill>
                <a:latin typeface="Courier"/>
              </a:rPr>
              <a:t>=</a:t>
            </a:r>
            <a:r>
              <a:rPr>
                <a:solidFill>
                  <a:srgbClr val="003B4F"/>
                </a:solidFill>
                <a:latin typeface="Courier"/>
              </a:rPr>
              <a:t> OAuth2Session(client_id, redirect_uri</a:t>
            </a:r>
            <a:r>
              <a:rPr>
                <a:solidFill>
                  <a:srgbClr val="5E5E5E"/>
                </a:solidFill>
                <a:latin typeface="Courier"/>
              </a:rPr>
              <a:t>=</a:t>
            </a:r>
            <a:r>
              <a:rPr>
                <a:solidFill>
                  <a:srgbClr val="003B4F"/>
                </a:solidFill>
                <a:latin typeface="Courier"/>
              </a:rPr>
              <a:t>redirect_uri)</a:t>
            </a:r>
            <a:br/>
            <a:r>
              <a:rPr>
                <a:solidFill>
                  <a:srgbClr val="003B4F"/>
                </a:solidFill>
                <a:latin typeface="Courier"/>
              </a:rPr>
              <a:t>authorization_url, state </a:t>
            </a:r>
            <a:r>
              <a:rPr>
                <a:solidFill>
                  <a:srgbClr val="5E5E5E"/>
                </a:solidFill>
                <a:latin typeface="Courier"/>
              </a:rPr>
              <a:t>=</a:t>
            </a:r>
            <a:r>
              <a:rPr>
                <a:solidFill>
                  <a:srgbClr val="003B4F"/>
                </a:solidFill>
                <a:latin typeface="Courier"/>
              </a:rPr>
              <a:t> oauth.authorization_url(authorization_base_url)</a:t>
            </a:r>
            <a:br/>
            <a:r>
              <a:rPr>
                <a:solidFill>
                  <a:srgbClr val="003B4F"/>
                </a:solidFill>
                <a:latin typeface="Courier"/>
              </a:rPr>
              <a:t>print(</a:t>
            </a:r>
            <a:r>
              <a:rPr>
                <a:solidFill>
                  <a:srgbClr val="20794D"/>
                </a:solidFill>
                <a:latin typeface="Courier"/>
              </a:rPr>
              <a:t>f'Please go to </a:t>
            </a:r>
            <a:r>
              <a:rPr>
                <a:solidFill>
                  <a:srgbClr val="5E5E5E"/>
                </a:solidFill>
                <a:latin typeface="Courier"/>
              </a:rPr>
              <a:t>{</a:t>
            </a:r>
            <a:r>
              <a:rPr>
                <a:solidFill>
                  <a:srgbClr val="003B4F"/>
                </a:solidFill>
                <a:latin typeface="Courier"/>
              </a:rPr>
              <a:t>authorization_url</a:t>
            </a:r>
            <a:r>
              <a:rPr>
                <a:solidFill>
                  <a:srgbClr val="5E5E5E"/>
                </a:solidFill>
                <a:latin typeface="Courier"/>
              </a:rPr>
              <a:t>}</a:t>
            </a:r>
            <a:r>
              <a:rPr>
                <a:solidFill>
                  <a:srgbClr val="20794D"/>
                </a:solidFill>
                <a:latin typeface="Courier"/>
              </a:rPr>
              <a:t> and authorize access.'</a:t>
            </a:r>
            <a:r>
              <a:rPr>
                <a:solidFill>
                  <a:srgbClr val="003B4F"/>
                </a:solidFill>
                <a:latin typeface="Courier"/>
              </a:rPr>
              <a:t>)</a:t>
            </a:r>
            <a:br/>
            <a:br/>
            <a:r>
              <a:rPr>
                <a:solidFill>
                  <a:srgbClr val="5E5E5E"/>
                </a:solidFill>
                <a:latin typeface="Courier"/>
              </a:rPr>
              <a:t># Step 2: Get the authorization verifier code from the callback url</a:t>
            </a:r>
            <a:br/>
            <a:r>
              <a:rPr>
                <a:solidFill>
                  <a:srgbClr val="003B4F"/>
                </a:solidFill>
                <a:latin typeface="Courier"/>
              </a:rPr>
              <a:t>redirect_response </a:t>
            </a:r>
            <a:r>
              <a:rPr>
                <a:solidFill>
                  <a:srgbClr val="5E5E5E"/>
                </a:solidFill>
                <a:latin typeface="Courier"/>
              </a:rPr>
              <a:t>=</a:t>
            </a:r>
            <a:r>
              <a:rPr>
                <a:solidFill>
                  <a:srgbClr val="003B4F"/>
                </a:solidFill>
                <a:latin typeface="Courier"/>
              </a:rPr>
              <a:t> input(</a:t>
            </a:r>
            <a:r>
              <a:rPr>
                <a:solidFill>
                  <a:srgbClr val="20794D"/>
                </a:solidFill>
                <a:latin typeface="Courier"/>
              </a:rPr>
              <a:t>'Paste the full redirect URL here:'</a:t>
            </a:r>
            <a:r>
              <a:rPr>
                <a:solidFill>
                  <a:srgbClr val="003B4F"/>
                </a:solidFill>
                <a:latin typeface="Courier"/>
              </a:rPr>
              <a:t>)</a:t>
            </a:r>
            <a:br/>
            <a:br/>
            <a:r>
              <a:rPr>
                <a:solidFill>
                  <a:srgbClr val="5E5E5E"/>
                </a:solidFill>
                <a:latin typeface="Courier"/>
              </a:rPr>
              <a:t># Step 3: Fetch the access token</a:t>
            </a:r>
            <a:br/>
            <a:r>
              <a:rPr>
                <a:solidFill>
                  <a:srgbClr val="003B4F"/>
                </a:solidFill>
                <a:latin typeface="Courier"/>
              </a:rPr>
              <a:t>token </a:t>
            </a:r>
            <a:r>
              <a:rPr>
                <a:solidFill>
                  <a:srgbClr val="5E5E5E"/>
                </a:solidFill>
                <a:latin typeface="Courier"/>
              </a:rPr>
              <a:t>=</a:t>
            </a:r>
            <a:r>
              <a:rPr>
                <a:solidFill>
                  <a:srgbClr val="003B4F"/>
                </a:solidFill>
                <a:latin typeface="Courier"/>
              </a:rPr>
              <a:t> oauth.fetch_token(token_url, authorization_response</a:t>
            </a:r>
            <a:r>
              <a:rPr>
                <a:solidFill>
                  <a:srgbClr val="5E5E5E"/>
                </a:solidFill>
                <a:latin typeface="Courier"/>
              </a:rPr>
              <a:t>=</a:t>
            </a:r>
            <a:r>
              <a:rPr>
                <a:solidFill>
                  <a:srgbClr val="003B4F"/>
                </a:solidFill>
                <a:latin typeface="Courier"/>
              </a:rPr>
              <a:t>redirect_response, client_secret</a:t>
            </a:r>
            <a:r>
              <a:rPr>
                <a:solidFill>
                  <a:srgbClr val="5E5E5E"/>
                </a:solidFill>
                <a:latin typeface="Courier"/>
              </a:rPr>
              <a:t>=</a:t>
            </a:r>
            <a:r>
              <a:rPr>
                <a:solidFill>
                  <a:srgbClr val="003B4F"/>
                </a:solidFill>
                <a:latin typeface="Courier"/>
              </a:rPr>
              <a:t>client_secret)</a:t>
            </a:r>
            <a:br/>
            <a:r>
              <a:rPr>
                <a:solidFill>
                  <a:srgbClr val="003B4F"/>
                </a:solidFill>
                <a:latin typeface="Courier"/>
              </a:rPr>
              <a:t>print(</a:t>
            </a:r>
            <a:r>
              <a:rPr>
                <a:solidFill>
                  <a:srgbClr val="20794D"/>
                </a:solidFill>
                <a:latin typeface="Courier"/>
              </a:rPr>
              <a:t>f'Access token: </a:t>
            </a:r>
            <a:r>
              <a:rPr>
                <a:solidFill>
                  <a:srgbClr val="5E5E5E"/>
                </a:solidFill>
                <a:latin typeface="Courier"/>
              </a:rPr>
              <a:t>{</a:t>
            </a:r>
            <a:r>
              <a:rPr>
                <a:solidFill>
                  <a:srgbClr val="003B4F"/>
                </a:solidFill>
                <a:latin typeface="Courier"/>
              </a:rPr>
              <a:t>token</a:t>
            </a:r>
            <a:r>
              <a:rPr>
                <a:solidFill>
                  <a:srgbClr val="5E5E5E"/>
                </a:solidFill>
                <a:latin typeface="Courier"/>
              </a:rPr>
              <a:t>}</a:t>
            </a:r>
            <a:r>
              <a:rPr>
                <a:solidFill>
                  <a:srgbClr val="20794D"/>
                </a:solidFill>
                <a:latin typeface="Courier"/>
              </a:rPr>
              <a:t>'</a:t>
            </a:r>
            <a:r>
              <a:rPr>
                <a:solidFill>
                  <a:srgbClr val="003B4F"/>
                </a:solidFill>
                <a:latin typeface="Courier"/>
              </a:rPr>
              <a:t>)</a:t>
            </a:r>
            <a:br/>
            <a:br/>
            <a:r>
              <a:rPr>
                <a:solidFill>
                  <a:srgbClr val="5E5E5E"/>
                </a:solidFill>
                <a:latin typeface="Courier"/>
              </a:rPr>
              <a:t># Step 4: Access protected resources</a:t>
            </a:r>
            <a:br/>
            <a:r>
              <a:rPr>
                <a:solidFill>
                  <a:srgbClr val="003B4F"/>
                </a:solidFill>
                <a:latin typeface="Courier"/>
              </a:rPr>
              <a:t>response </a:t>
            </a:r>
            <a:r>
              <a:rPr>
                <a:solidFill>
                  <a:srgbClr val="5E5E5E"/>
                </a:solidFill>
                <a:latin typeface="Courier"/>
              </a:rPr>
              <a:t>=</a:t>
            </a:r>
            <a:r>
              <a:rPr>
                <a:solidFill>
                  <a:srgbClr val="003B4F"/>
                </a:solidFill>
                <a:latin typeface="Courier"/>
              </a:rPr>
              <a:t> oauth.get(</a:t>
            </a:r>
            <a:r>
              <a:rPr>
                <a:solidFill>
                  <a:srgbClr val="20794D"/>
                </a:solidFill>
                <a:latin typeface="Courier"/>
              </a:rPr>
              <a:t>'https://api.provider.com/protected/resource'</a:t>
            </a:r>
            <a:r>
              <a:rPr>
                <a:solidFill>
                  <a:srgbClr val="003B4F"/>
                </a:solidFill>
                <a:latin typeface="Courier"/>
              </a:rPr>
              <a:t>)</a:t>
            </a:r>
            <a:br/>
            <a:r>
              <a:rPr>
                <a:solidFill>
                  <a:srgbClr val="003B4F"/>
                </a:solidFill>
                <a:latin typeface="Courier"/>
              </a:rPr>
              <a:t>print(response.json())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Rate Limiting and Pagination:</a:t>
            </a:r>
          </a:p>
        </p:txBody>
      </p:sp>
      <p:sp>
        <p:nvSpPr>
          <p:cNvPr id="3" name="Content Placeholder 2"/>
          <p:cNvSpPr>
            <a:spLocks noGrp="1"/>
          </p:cNvSpPr>
          <p:nvPr>
            <p:ph idx="1"/>
          </p:nvPr>
        </p:nvSpPr>
        <p:spPr/>
        <p:txBody>
          <a:bodyPr/>
          <a:lstStyle/>
          <a:p>
            <a:pPr lvl="0" indent="0" marL="0">
              <a:buNone/>
            </a:pPr>
            <a:r>
              <a:rPr/>
              <a:t>Rate limiting is a technique used by API providers to control the amount of incoming requests from a user or application to prevent abuse and ensure fair usage.</a:t>
            </a:r>
          </a:p>
          <a:p>
            <a:pPr lvl="0"/>
            <a:r>
              <a:rPr b="1"/>
              <a:t>Handling Rate Limits:</a:t>
            </a:r>
          </a:p>
          <a:p>
            <a:pPr lvl="1"/>
            <a:r>
              <a:rPr b="1"/>
              <a:t>Check Headers:</a:t>
            </a:r>
            <a:r>
              <a:rPr/>
              <a:t> Most APIs return rate limit information in response headers (e.g., </a:t>
            </a:r>
            <a:r>
              <a:rPr>
                <a:latin typeface="Courier"/>
              </a:rPr>
              <a:t>X-Rate-Limit-Remaining</a:t>
            </a:r>
            <a:r>
              <a:rPr/>
              <a:t>, </a:t>
            </a:r>
            <a:r>
              <a:rPr>
                <a:latin typeface="Courier"/>
              </a:rPr>
              <a:t>Retry-After</a:t>
            </a:r>
            <a:r>
              <a:rPr/>
              <a:t>).</a:t>
            </a:r>
          </a:p>
          <a:p>
            <a:pPr lvl="1"/>
            <a:r>
              <a:rPr b="1"/>
              <a:t>Implement Delays:</a:t>
            </a:r>
            <a:r>
              <a:rPr/>
              <a:t> Use sleep functions to pause the execution of your code when the limit is reached.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an API?</a:t>
            </a:r>
          </a:p>
        </p:txBody>
      </p:sp>
      <p:sp>
        <p:nvSpPr>
          <p:cNvPr id="3" name="Content Placeholder 2"/>
          <p:cNvSpPr>
            <a:spLocks noGrp="1"/>
          </p:cNvSpPr>
          <p:nvPr>
            <p:ph idx="1"/>
          </p:nvPr>
        </p:nvSpPr>
        <p:spPr/>
        <p:txBody>
          <a:bodyPr/>
          <a:lstStyle/>
          <a:p>
            <a:pPr lvl="0" indent="0" marL="0">
              <a:buNone/>
            </a:pPr>
            <a:r>
              <a:rPr/>
              <a:t>An Application Programming Interface (API) is a set of rules and protocols for building and interacting with software applications. APIs define methods and data formats that applications use to communicate with each other.</a:t>
            </a:r>
          </a:p>
          <a:p>
            <a:pPr lvl="0" indent="0" marL="0">
              <a:buNone/>
            </a:pPr>
            <a:r>
              <a:rPr/>
              <a:t>APIs are fundamental to modern software development, enabling seamless integration and communication between different software systems. Understanding APIs’ definition and common uses will help you leverage them effectively in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Rate Limit </a:t>
            </a:r>
            <a:r>
              <a:rPr b="1"/>
              <a:t>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time</a:t>
            </a:r>
            <a:b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'https://api.example.com/data'</a:t>
            </a:r>
            <a:r>
              <a:rPr>
                <a:solidFill>
                  <a:srgbClr val="003B4F"/>
                </a:solidFill>
                <a:latin typeface="Courier"/>
              </a:rPr>
              <a:t>)</a:t>
            </a:r>
            <a:br/>
            <a:r>
              <a:rPr>
                <a:solidFill>
                  <a:srgbClr val="003B4F"/>
                </a:solidFill>
                <a:latin typeface="Courier"/>
              </a:rPr>
              <a:t>if response.status_code </a:t>
            </a:r>
            <a:r>
              <a:rPr>
                <a:solidFill>
                  <a:srgbClr val="5E5E5E"/>
                </a:solidFill>
                <a:latin typeface="Courier"/>
              </a:rPr>
              <a:t>==</a:t>
            </a:r>
            <a:r>
              <a:rPr>
                <a:solidFill>
                  <a:srgbClr val="003B4F"/>
                </a:solidFill>
                <a:latin typeface="Courier"/>
              </a:rPr>
              <a:t> </a:t>
            </a:r>
            <a:r>
              <a:rPr>
                <a:solidFill>
                  <a:srgbClr val="AD0000"/>
                </a:solidFill>
                <a:latin typeface="Courier"/>
              </a:rPr>
              <a:t>429</a:t>
            </a:r>
            <a:r>
              <a:rPr>
                <a:solidFill>
                  <a:srgbClr val="003B4F"/>
                </a:solidFill>
                <a:latin typeface="Courier"/>
              </a:rPr>
              <a:t>:  </a:t>
            </a:r>
            <a:r>
              <a:rPr>
                <a:solidFill>
                  <a:srgbClr val="5E5E5E"/>
                </a:solidFill>
                <a:latin typeface="Courier"/>
              </a:rPr>
              <a:t># Too Many Requests</a:t>
            </a:r>
            <a:br/>
            <a:r>
              <a:rPr>
                <a:solidFill>
                  <a:srgbClr val="003B4F"/>
                </a:solidFill>
                <a:latin typeface="Courier"/>
              </a:rPr>
              <a:t>    retry_after </a:t>
            </a:r>
            <a:r>
              <a:rPr>
                <a:solidFill>
                  <a:srgbClr val="5E5E5E"/>
                </a:solidFill>
                <a:latin typeface="Courier"/>
              </a:rPr>
              <a:t>=</a:t>
            </a:r>
            <a:r>
              <a:rPr>
                <a:solidFill>
                  <a:srgbClr val="003B4F"/>
                </a:solidFill>
                <a:latin typeface="Courier"/>
              </a:rPr>
              <a:t> int(response.headers.get(</a:t>
            </a:r>
            <a:r>
              <a:rPr>
                <a:solidFill>
                  <a:srgbClr val="20794D"/>
                </a:solidFill>
                <a:latin typeface="Courier"/>
              </a:rPr>
              <a:t>'Retry-After'</a:t>
            </a:r>
            <a:r>
              <a:rPr>
                <a:solidFill>
                  <a:srgbClr val="003B4F"/>
                </a:solidFill>
                <a:latin typeface="Courier"/>
              </a:rPr>
              <a:t>, </a:t>
            </a:r>
            <a:r>
              <a:rPr>
                <a:solidFill>
                  <a:srgbClr val="AD0000"/>
                </a:solidFill>
                <a:latin typeface="Courier"/>
              </a:rPr>
              <a:t>60</a:t>
            </a:r>
            <a:r>
              <a:rPr>
                <a:solidFill>
                  <a:srgbClr val="003B4F"/>
                </a:solidFill>
                <a:latin typeface="Courier"/>
              </a:rPr>
              <a:t>))</a:t>
            </a:r>
            <a:br/>
            <a:r>
              <a:rPr>
                <a:solidFill>
                  <a:srgbClr val="003B4F"/>
                </a:solidFill>
                <a:latin typeface="Courier"/>
              </a:rPr>
              <a:t>    print(</a:t>
            </a:r>
            <a:r>
              <a:rPr>
                <a:solidFill>
                  <a:srgbClr val="20794D"/>
                </a:solidFill>
                <a:latin typeface="Courier"/>
              </a:rPr>
              <a:t>f'Rate limit exceeded. Retrying after </a:t>
            </a:r>
            <a:r>
              <a:rPr>
                <a:solidFill>
                  <a:srgbClr val="5E5E5E"/>
                </a:solidFill>
                <a:latin typeface="Courier"/>
              </a:rPr>
              <a:t>{</a:t>
            </a:r>
            <a:r>
              <a:rPr>
                <a:solidFill>
                  <a:srgbClr val="003B4F"/>
                </a:solidFill>
                <a:latin typeface="Courier"/>
              </a:rPr>
              <a:t>retry_after</a:t>
            </a:r>
            <a:r>
              <a:rPr>
                <a:solidFill>
                  <a:srgbClr val="5E5E5E"/>
                </a:solidFill>
                <a:latin typeface="Courier"/>
              </a:rPr>
              <a:t>}</a:t>
            </a:r>
            <a:r>
              <a:rPr>
                <a:solidFill>
                  <a:srgbClr val="20794D"/>
                </a:solidFill>
                <a:latin typeface="Courier"/>
              </a:rPr>
              <a:t> seconds.'</a:t>
            </a:r>
            <a:r>
              <a:rPr>
                <a:solidFill>
                  <a:srgbClr val="003B4F"/>
                </a:solidFill>
                <a:latin typeface="Courier"/>
              </a:rPr>
              <a:t>)</a:t>
            </a:r>
            <a:br/>
            <a:r>
              <a:rPr>
                <a:solidFill>
                  <a:srgbClr val="003B4F"/>
                </a:solidFill>
                <a:latin typeface="Courier"/>
              </a:rPr>
              <a:t>    time.sleep(retry_after)</a:t>
            </a:r>
            <a:br/>
            <a:r>
              <a:rPr>
                <a:solidFill>
                  <a:srgbClr val="003B4F"/>
                </a:solidFill>
                <a:latin typeface="Courier"/>
              </a:rPr>
              <a:t>    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'https://api.example.com/data'</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Pagination:</a:t>
            </a:r>
          </a:p>
        </p:txBody>
      </p:sp>
      <p:sp>
        <p:nvSpPr>
          <p:cNvPr id="3" name="Content Placeholder 2"/>
          <p:cNvSpPr>
            <a:spLocks noGrp="1"/>
          </p:cNvSpPr>
          <p:nvPr>
            <p:ph idx="1"/>
          </p:nvPr>
        </p:nvSpPr>
        <p:spPr/>
        <p:txBody>
          <a:bodyPr/>
          <a:lstStyle/>
          <a:p>
            <a:pPr lvl="0" indent="0" marL="0">
              <a:buNone/>
            </a:pPr>
            <a:r>
              <a:rPr/>
              <a:t>Pagination is a technique used to divide a large set of results into manageable pages, making it easier to retrieve and process data.</a:t>
            </a:r>
          </a:p>
          <a:p>
            <a:pPr lvl="0"/>
            <a:r>
              <a:rPr b="1"/>
              <a:t>Handling Pagination:</a:t>
            </a:r>
          </a:p>
          <a:p>
            <a:pPr lvl="1"/>
            <a:r>
              <a:rPr b="1"/>
              <a:t>API Documentation:</a:t>
            </a:r>
            <a:r>
              <a:rPr/>
              <a:t> Follow the API’s documentation to understand how pagination is implemented (e.g., </a:t>
            </a:r>
            <a:r>
              <a:rPr>
                <a:latin typeface="Courier"/>
              </a:rPr>
              <a:t>page</a:t>
            </a:r>
            <a:r>
              <a:rPr/>
              <a:t>, </a:t>
            </a:r>
            <a:r>
              <a:rPr>
                <a:latin typeface="Courier"/>
              </a:rPr>
              <a:t>limit</a:t>
            </a:r>
            <a:r>
              <a:rPr/>
              <a:t>, </a:t>
            </a:r>
            <a:r>
              <a:rPr>
                <a:latin typeface="Courier"/>
              </a:rPr>
              <a:t>offset</a:t>
            </a:r>
            <a:r>
              <a:rPr/>
              <a:t> parameters).</a:t>
            </a:r>
          </a:p>
          <a:p>
            <a:pPr lvl="1"/>
            <a:r>
              <a:rPr b="1"/>
              <a:t>Iterate Through Pages:</a:t>
            </a:r>
            <a:r>
              <a:rPr/>
              <a:t> Implement a loop to fetch all pages until no more data is available.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Pagination </a:t>
            </a:r>
            <a:r>
              <a:rPr b="1"/>
              <a:t>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all_data </a:t>
            </a:r>
            <a:r>
              <a:rPr>
                <a:solidFill>
                  <a:srgbClr val="5E5E5E"/>
                </a:solidFill>
                <a:latin typeface="Courier"/>
              </a:rPr>
              <a:t>=</a:t>
            </a:r>
            <a:r>
              <a:rPr>
                <a:solidFill>
                  <a:srgbClr val="003B4F"/>
                </a:solidFill>
                <a:latin typeface="Courier"/>
              </a:rPr>
              <a:t> []</a:t>
            </a:r>
            <a:br/>
            <a:r>
              <a:rPr>
                <a:solidFill>
                  <a:srgbClr val="003B4F"/>
                </a:solidFill>
                <a:latin typeface="Courier"/>
              </a:rPr>
              <a:t>page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while </a:t>
            </a:r>
            <a:r>
              <a:rPr>
                <a:solidFill>
                  <a:srgbClr val="111111"/>
                </a:solidFill>
                <a:latin typeface="Courier"/>
              </a:rPr>
              <a:t>True</a:t>
            </a:r>
            <a:r>
              <a:rPr>
                <a:solidFill>
                  <a:srgbClr val="003B4F"/>
                </a:solidFill>
                <a:latin typeface="Courier"/>
              </a:rPr>
              <a:t>:</a:t>
            </a:r>
            <a:br/>
            <a:r>
              <a:rPr>
                <a:solidFill>
                  <a:srgbClr val="003B4F"/>
                </a:solidFill>
                <a:latin typeface="Courier"/>
              </a:rPr>
              <a:t>    response </a:t>
            </a:r>
            <a:r>
              <a:rPr>
                <a:solidFill>
                  <a:srgbClr val="5E5E5E"/>
                </a:solidFill>
                <a:latin typeface="Courier"/>
              </a:rPr>
              <a:t>=</a:t>
            </a:r>
            <a:r>
              <a:rPr>
                <a:solidFill>
                  <a:srgbClr val="003B4F"/>
                </a:solidFill>
                <a:latin typeface="Courier"/>
              </a:rPr>
              <a:t> requests.get(</a:t>
            </a:r>
            <a:r>
              <a:rPr>
                <a:solidFill>
                  <a:srgbClr val="20794D"/>
                </a:solidFill>
                <a:latin typeface="Courier"/>
              </a:rPr>
              <a:t>f'https://api.example.com/data?page=</a:t>
            </a:r>
            <a:r>
              <a:rPr>
                <a:solidFill>
                  <a:srgbClr val="5E5E5E"/>
                </a:solidFill>
                <a:latin typeface="Courier"/>
              </a:rPr>
              <a:t>{</a:t>
            </a:r>
            <a:r>
              <a:rPr>
                <a:solidFill>
                  <a:srgbClr val="003B4F"/>
                </a:solidFill>
                <a:latin typeface="Courier"/>
              </a:rPr>
              <a:t>page</a:t>
            </a:r>
            <a:r>
              <a:rPr>
                <a:solidFill>
                  <a:srgbClr val="5E5E5E"/>
                </a:solidFill>
                <a:latin typeface="Courier"/>
              </a:rPr>
              <a:t>}</a:t>
            </a:r>
            <a:r>
              <a:rPr>
                <a:solidFill>
                  <a:srgbClr val="20794D"/>
                </a:solidFill>
                <a:latin typeface="Courier"/>
              </a:rPr>
              <a:t>&amp;limit=100'</a:t>
            </a:r>
            <a:r>
              <a:rPr>
                <a:solidFill>
                  <a:srgbClr val="003B4F"/>
                </a:solidFill>
                <a:latin typeface="Courier"/>
              </a:rPr>
              <a:t>)</a:t>
            </a:r>
            <a:br/>
            <a:r>
              <a:rPr>
                <a:solidFill>
                  <a:srgbClr val="003B4F"/>
                </a:solidFill>
                <a:latin typeface="Courier"/>
              </a:rPr>
              <a:t>    data </a:t>
            </a:r>
            <a:r>
              <a:rPr>
                <a:solidFill>
                  <a:srgbClr val="5E5E5E"/>
                </a:solidFill>
                <a:latin typeface="Courier"/>
              </a:rPr>
              <a:t>=</a:t>
            </a:r>
            <a:r>
              <a:rPr>
                <a:solidFill>
                  <a:srgbClr val="003B4F"/>
                </a:solidFill>
                <a:latin typeface="Courier"/>
              </a:rPr>
              <a:t> response.json()</a:t>
            </a:r>
            <a:br/>
            <a:r>
              <a:rPr>
                <a:solidFill>
                  <a:srgbClr val="003B4F"/>
                </a:solidFill>
                <a:latin typeface="Courier"/>
              </a:rPr>
              <a:t>    if not data:</a:t>
            </a:r>
            <a:br/>
            <a:r>
              <a:rPr>
                <a:solidFill>
                  <a:srgbClr val="003B4F"/>
                </a:solidFill>
                <a:latin typeface="Courier"/>
              </a:rPr>
              <a:t>        break</a:t>
            </a:r>
            <a:br/>
            <a:r>
              <a:rPr>
                <a:solidFill>
                  <a:srgbClr val="003B4F"/>
                </a:solidFill>
                <a:latin typeface="Courier"/>
              </a:rPr>
              <a:t>    all_data.extend(data)</a:t>
            </a:r>
            <a:br/>
            <a:r>
              <a:rPr>
                <a:solidFill>
                  <a:srgbClr val="003B4F"/>
                </a:solidFill>
                <a:latin typeface="Courier"/>
              </a:rPr>
              <a:t>    page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print(</a:t>
            </a:r>
            <a:r>
              <a:rPr>
                <a:solidFill>
                  <a:srgbClr val="20794D"/>
                </a:solidFill>
                <a:latin typeface="Courier"/>
              </a:rPr>
              <a:t>f'Total records fetched: </a:t>
            </a:r>
            <a:r>
              <a:rPr>
                <a:solidFill>
                  <a:srgbClr val="5E5E5E"/>
                </a:solidFill>
                <a:latin typeface="Courier"/>
              </a:rPr>
              <a:t>{</a:t>
            </a:r>
            <a:r>
              <a:rPr>
                <a:solidFill>
                  <a:srgbClr val="003B4F"/>
                </a:solidFill>
                <a:latin typeface="Courier"/>
              </a:rPr>
              <a:t>len(all_data)</a:t>
            </a:r>
            <a:r>
              <a:rPr>
                <a:solidFill>
                  <a:srgbClr val="5E5E5E"/>
                </a:solidFill>
                <a:latin typeface="Courier"/>
              </a:rPr>
              <a:t>}</a:t>
            </a:r>
            <a:r>
              <a:rPr>
                <a:solidFill>
                  <a:srgbClr val="20794D"/>
                </a:solidFill>
                <a:latin typeface="Courier"/>
              </a:rPr>
              <a:t>'</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understanding?</a:t>
            </a:r>
          </a:p>
        </p:txBody>
      </p:sp>
      <p:sp>
        <p:nvSpPr>
          <p:cNvPr id="3" name="Content Placeholder 2"/>
          <p:cNvSpPr>
            <a:spLocks noGrp="1"/>
          </p:cNvSpPr>
          <p:nvPr>
            <p:ph idx="1"/>
          </p:nvPr>
        </p:nvSpPr>
        <p:spPr/>
        <p:txBody>
          <a:bodyPr/>
          <a:lstStyle/>
          <a:p>
            <a:pPr lvl="0" indent="0" marL="0">
              <a:buNone/>
            </a:pPr>
            <a:r>
              <a:rPr/>
              <a:t>Why is OAuth important for API security? How would you handle rate limits in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understanding?</a:t>
            </a:r>
          </a:p>
        </p:txBody>
      </p:sp>
      <p:sp>
        <p:nvSpPr>
          <p:cNvPr id="3" name="Content Placeholder 2"/>
          <p:cNvSpPr>
            <a:spLocks noGrp="1"/>
          </p:cNvSpPr>
          <p:nvPr>
            <p:ph idx="1"/>
          </p:nvPr>
        </p:nvSpPr>
        <p:spPr/>
        <p:txBody>
          <a:bodyPr/>
          <a:lstStyle/>
          <a:p>
            <a:pPr lvl="0" indent="0" marL="0">
              <a:buNone/>
            </a:pPr>
            <a:r>
              <a:rPr/>
              <a:t>OAuth is crucial for API security as it allows secure, delegated access to resources without exposing user credentials. By using OAuth, applications can request access via tokens with limited permissions, reducing the risk of over-privileged access. Tokens are short-lived and revocable, providing a dynamic and secure way to manage access.</a:t>
            </a:r>
          </a:p>
          <a:p>
            <a:pPr lvl="0" indent="0" marL="0">
              <a:buNone/>
            </a:pPr>
            <a:r>
              <a:rPr/>
              <a:t>To handle rate limits in projects, implement strategies that monitor and control API request frequency. Use exponential backoff for retries and maintain an internal counter to track requests. Employ techniques like the token bucket algorithm to ensure requests are spread out over time, adhering to API rate limits and preventing disruptions.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Characteristics of APIs:</a:t>
            </a:r>
          </a:p>
        </p:txBody>
      </p:sp>
      <p:sp>
        <p:nvSpPr>
          <p:cNvPr id="3" name="Content Placeholder 2"/>
          <p:cNvSpPr>
            <a:spLocks noGrp="1"/>
          </p:cNvSpPr>
          <p:nvPr>
            <p:ph idx="1"/>
          </p:nvPr>
        </p:nvSpPr>
        <p:spPr/>
        <p:txBody>
          <a:bodyPr/>
          <a:lstStyle/>
          <a:p>
            <a:pPr lvl="0"/>
            <a:r>
              <a:rPr/>
              <a:t>Interoperability: APIs enable different software systems to work together.</a:t>
            </a:r>
          </a:p>
          <a:p>
            <a:pPr lvl="0"/>
            <a:r>
              <a:rPr/>
              <a:t>Abstraction: APIs provide a layer of abstraction, allowing developers to use functionality without needing to understand the underlying code.</a:t>
            </a:r>
          </a:p>
          <a:p>
            <a:pPr lvl="0"/>
            <a:r>
              <a:rPr/>
              <a:t>Reusability: APIs allow developers to reuse existing functionalities, speeding up development and promoting consistency.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pPr lvl="0" indent="0" marL="0">
              <a:buNone/>
            </a:pPr>
            <a:r>
              <a:rPr/>
              <a:t>Common Uses of APIs:</a:t>
            </a:r>
          </a:p>
        </p:txBody>
      </p:sp>
      <p:sp>
        <p:nvSpPr>
          <p:cNvPr id="3" name="Content Placeholder 2"/>
          <p:cNvSpPr>
            <a:spLocks noGrp="1"/>
          </p:cNvSpPr>
          <p:nvPr>
            <p:ph idx="1" sz="half"/>
          </p:nvPr>
        </p:nvSpPr>
        <p:spPr/>
        <p:txBody>
          <a:bodyPr/>
          <a:lstStyle/>
          <a:p>
            <a:pPr lvl="0"/>
            <a:r>
              <a:rPr/>
              <a:t>Web APIs: Using the OpenWeatherMap API to get weather data.</a:t>
            </a:r>
          </a:p>
          <a:p>
            <a:pPr lvl="0"/>
            <a:r>
              <a:rPr/>
              <a:t>Use Case: Integrating real-time weather updates into an application.</a:t>
            </a:r>
          </a:p>
          <a:p>
            <a:pPr lvl="0"/>
            <a:r>
              <a:rPr/>
              <a:t>Social Media APIs: Twitter API, Facebook Graph API.</a:t>
            </a:r>
          </a:p>
          <a:p>
            <a:pPr lvl="0"/>
            <a:r>
              <a:rPr/>
              <a:t>Use Case: Posting updates to social media platforms, retrieving user data, or accessing social media analytics.</a:t>
            </a:r>
          </a:p>
          <a:p>
            <a:pPr lvl="0"/>
            <a:r>
              <a:rPr/>
              <a:t>Payment Gateway APIs: PayPal API, Stripe API.</a:t>
            </a:r>
          </a:p>
          <a:p>
            <a:pPr lvl="0"/>
            <a:r>
              <a:rPr/>
              <a:t>Use Case: Facilitating online payments, managing transactions, and integrating payment solutions into e-commerce websites.</a:t>
            </a:r>
          </a:p>
        </p:txBody>
      </p:sp>
      <p:sp>
        <p:nvSpPr>
          <p:cNvPr id="4" name="Content Placeholder 3"/>
          <p:cNvSpPr>
            <a:spLocks noGrp="1"/>
          </p:cNvSpPr>
          <p:nvPr>
            <p:ph idx="2" sz="half"/>
          </p:nvPr>
        </p:nvSpPr>
        <p:spPr/>
        <p:txBody>
          <a:bodyPr/>
          <a:lstStyle/>
          <a:p>
            <a:pPr lvl="0"/>
            <a:r>
              <a:rPr/>
              <a:t>Maps and Geolocation APIs: Google Maps API, Mapbox API.</a:t>
            </a:r>
          </a:p>
          <a:p>
            <a:pPr lvl="0"/>
            <a:r>
              <a:rPr/>
              <a:t>Use Case: Embedding maps into websites or apps, providing directions, and geocoding addresses.</a:t>
            </a:r>
          </a:p>
          <a:p>
            <a:pPr lvl="0"/>
            <a:r>
              <a:rPr/>
              <a:t>Data Access APIs: Public APIs from government agencies or open data sources.</a:t>
            </a:r>
          </a:p>
          <a:p>
            <a:pPr lvl="0"/>
            <a:r>
              <a:rPr/>
              <a:t>Use Case: Accessing datasets for research, analytics, or application development.</a:t>
            </a:r>
          </a:p>
          <a:p>
            <a:pPr lvl="0"/>
            <a:r>
              <a:rPr/>
              <a:t>Communication APIs: Twilio API.</a:t>
            </a:r>
          </a:p>
          <a:p>
            <a:pPr lvl="0"/>
            <a:r>
              <a:rPr/>
              <a:t>Use Case: Sending SMS, making phone calls, or managing video calls programmatically. contents…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Webscraping vs APIs</a:t>
            </a:r>
          </a:p>
        </p:txBody>
      </p:sp>
      <p:graphicFrame>
        <p:nvGraphicFramePr>
          <p:cNvPr id="6" name="Content Placeholder 5"/>
          <p:cNvGraphicFramePr>
            <a:graphicFrameLocks noGrp="1"/>
          </p:cNvGraphicFramePr>
          <p:nvPr>
            <p:ph idx="1"/>
          </p:nvPr>
        </p:nvGraphicFramePr>
        <p:xfrm>
          <a:off x="1092200" y="1841500"/>
          <a:ext cx="10058400" cy="4013200"/>
        </p:xfrm>
        <a:graphic>
          <a:graphicData uri="http://schemas.openxmlformats.org/drawingml/2006/table">
            <a:tbl>
              <a:tblPr firstRow="1" bandRow="1">
                <a:tableStyleId>{5C22544A-7EE6-4342-B048-85BDC9FD1C3A}</a:tableStyleId>
              </a:tblPr>
              <a:tblGrid>
                <a:gridCol w="3352800"/>
                <a:gridCol w="3352800"/>
                <a:gridCol w="3352800"/>
              </a:tblGrid>
              <a:tr h="0">
                <a:tc>
                  <a:txBody>
                    <a:bodyPr/>
                    <a:lstStyle/>
                    <a:p>
                      <a:pPr lvl="0" indent="0" marL="0">
                        <a:buNone/>
                      </a:pPr>
                      <a:r>
                        <a:rPr/>
                        <a:t>Feature</a:t>
                      </a:r>
                    </a:p>
                  </a:txBody>
                  <a:tcPr/>
                </a:tc>
                <a:tc>
                  <a:txBody>
                    <a:bodyPr/>
                    <a:lstStyle/>
                    <a:p>
                      <a:pPr lvl="0" indent="0" marL="0">
                        <a:buNone/>
                      </a:pPr>
                      <a:r>
                        <a:rPr/>
                        <a:t>Web Scraping</a:t>
                      </a:r>
                    </a:p>
                  </a:txBody>
                  <a:tcPr/>
                </a:tc>
                <a:tc>
                  <a:txBody>
                    <a:bodyPr/>
                    <a:lstStyle/>
                    <a:p>
                      <a:pPr lvl="0" indent="0" marL="0">
                        <a:buNone/>
                      </a:pPr>
                      <a:r>
                        <a:rPr/>
                        <a:t>APIs</a:t>
                      </a:r>
                    </a:p>
                  </a:txBody>
                  <a:tcPr/>
                </a:tc>
              </a:tr>
              <a:tr h="0">
                <a:tc>
                  <a:txBody>
                    <a:bodyPr/>
                    <a:lstStyle/>
                    <a:p>
                      <a:pPr lvl="0" indent="0" marL="0">
                        <a:buNone/>
                      </a:pPr>
                      <a:r>
                        <a:rPr/>
                        <a:t>Method of Access</a:t>
                      </a:r>
                    </a:p>
                  </a:txBody>
                </a:tc>
                <a:tc>
                  <a:txBody>
                    <a:bodyPr/>
                    <a:lstStyle/>
                    <a:p>
                      <a:pPr lvl="0" indent="0" marL="0">
                        <a:buNone/>
                      </a:pPr>
                      <a:r>
                        <a:rPr/>
                        <a:t>Extracts HTML content from web pages</a:t>
                      </a:r>
                    </a:p>
                  </a:txBody>
                </a:tc>
                <a:tc>
                  <a:txBody>
                    <a:bodyPr/>
                    <a:lstStyle/>
                    <a:p>
                      <a:pPr lvl="0" indent="0" marL="0">
                        <a:buNone/>
                      </a:pPr>
                      <a:r>
                        <a:rPr/>
                        <a:t>Sends requests to a server for structured data</a:t>
                      </a:r>
                    </a:p>
                  </a:txBody>
                </a:tc>
              </a:tr>
              <a:tr h="0">
                <a:tc>
                  <a:txBody>
                    <a:bodyPr/>
                    <a:lstStyle/>
                    <a:p>
                      <a:pPr lvl="0" indent="0" marL="0">
                        <a:buNone/>
                      </a:pPr>
                      <a:r>
                        <a:rPr/>
                        <a:t>Data Structure</a:t>
                      </a:r>
                    </a:p>
                  </a:txBody>
                </a:tc>
                <a:tc>
                  <a:txBody>
                    <a:bodyPr/>
                    <a:lstStyle/>
                    <a:p>
                      <a:pPr lvl="0" indent="0" marL="0">
                        <a:buNone/>
                      </a:pPr>
                      <a:r>
                        <a:rPr/>
                        <a:t>Often unstructured or semi-structured</a:t>
                      </a:r>
                    </a:p>
                  </a:txBody>
                </a:tc>
                <a:tc>
                  <a:txBody>
                    <a:bodyPr/>
                    <a:lstStyle/>
                    <a:p>
                      <a:pPr lvl="0" indent="0" marL="0">
                        <a:buNone/>
                      </a:pPr>
                      <a:r>
                        <a:rPr/>
                        <a:t>Well-structured (JSON/XML)</a:t>
                      </a:r>
                    </a:p>
                  </a:txBody>
                </a:tc>
              </a:tr>
              <a:tr h="0">
                <a:tc>
                  <a:txBody>
                    <a:bodyPr/>
                    <a:lstStyle/>
                    <a:p>
                      <a:pPr lvl="0" indent="0" marL="0">
                        <a:buNone/>
                      </a:pPr>
                      <a:r>
                        <a:rPr/>
                        <a:t>Reliability</a:t>
                      </a:r>
                    </a:p>
                  </a:txBody>
                </a:tc>
                <a:tc>
                  <a:txBody>
                    <a:bodyPr/>
                    <a:lstStyle/>
                    <a:p>
                      <a:pPr lvl="0" indent="0" marL="0">
                        <a:buNone/>
                      </a:pPr>
                      <a:r>
                        <a:rPr/>
                        <a:t>Less reliable, can break if HTML changes</a:t>
                      </a:r>
                    </a:p>
                  </a:txBody>
                </a:tc>
                <a:tc>
                  <a:txBody>
                    <a:bodyPr/>
                    <a:lstStyle/>
                    <a:p>
                      <a:pPr lvl="0" indent="0" marL="0">
                        <a:buNone/>
                      </a:pPr>
                      <a:r>
                        <a:rPr/>
                        <a:t>More stable, with documented endpoints</a:t>
                      </a:r>
                    </a:p>
                  </a:txBody>
                </a:tc>
              </a:tr>
              <a:tr h="0">
                <a:tc>
                  <a:txBody>
                    <a:bodyPr/>
                    <a:lstStyle/>
                    <a:p>
                      <a:pPr lvl="0" indent="0" marL="0">
                        <a:buNone/>
                      </a:pPr>
                      <a:r>
                        <a:rPr/>
                        <a:t>Ease of Use</a:t>
                      </a:r>
                    </a:p>
                  </a:txBody>
                </a:tc>
                <a:tc>
                  <a:txBody>
                    <a:bodyPr/>
                    <a:lstStyle/>
                    <a:p>
                      <a:pPr lvl="0" indent="0" marL="0">
                        <a:buNone/>
                      </a:pPr>
                      <a:r>
                        <a:rPr/>
                        <a:t>More complex setup, especially for dynamic content</a:t>
                      </a:r>
                    </a:p>
                  </a:txBody>
                </a:tc>
                <a:tc>
                  <a:txBody>
                    <a:bodyPr/>
                    <a:lstStyle/>
                    <a:p>
                      <a:pPr lvl="0" indent="0" marL="0">
                        <a:buNone/>
                      </a:pPr>
                      <a:r>
                        <a:rPr/>
                        <a:t>Easier with documentation and SDKs</a:t>
                      </a:r>
                    </a:p>
                  </a:txBody>
                </a:tc>
              </a:tr>
            </a:tbl>
          </a:graphicData>
        </a:graphic>
      </p:graphicFrame>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Can you think of a scenario where web scraping might be more beneficial than using an API, and vice versa?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Legal Aspects and Compliance:</a:t>
            </a:r>
          </a:p>
        </p:txBody>
      </p:sp>
      <p:sp>
        <p:nvSpPr>
          <p:cNvPr id="3" name="Content Placeholder 2"/>
          <p:cNvSpPr>
            <a:spLocks noGrp="1"/>
          </p:cNvSpPr>
          <p:nvPr>
            <p:ph idx="1"/>
          </p:nvPr>
        </p:nvSpPr>
        <p:spPr/>
        <p:txBody>
          <a:bodyPr/>
          <a:lstStyle/>
          <a:p>
            <a:pPr lvl="0" indent="-457200" marL="457200">
              <a:buAutoNum type="arabicPeriod"/>
            </a:pPr>
            <a:r>
              <a:rPr b="1"/>
              <a:t>Terms of Service:</a:t>
            </a:r>
          </a:p>
          <a:p>
            <a:pPr lvl="1"/>
            <a:r>
              <a:rPr b="1"/>
              <a:t>Adherence:</a:t>
            </a:r>
            <a:r>
              <a:rPr/>
              <a:t> Always review and adhere to the terms of service (ToS) of the websites and APIs you are accessing. Violating ToS can lead to legal action.</a:t>
            </a:r>
          </a:p>
          <a:p>
            <a:pPr lvl="1"/>
            <a:r>
              <a:rPr b="1"/>
              <a:t>Example:</a:t>
            </a:r>
            <a:r>
              <a:rPr/>
              <a:t> Some sites explicitly prohibit scraping in their ToS.</a:t>
            </a:r>
          </a:p>
          <a:p>
            <a:pPr lvl="0" indent="-457200" marL="457200">
              <a:buAutoNum type="arabicPeriod"/>
            </a:pPr>
            <a:r>
              <a:rPr b="1"/>
              <a:t>Intellectual Property:</a:t>
            </a:r>
          </a:p>
          <a:p>
            <a:pPr lvl="1"/>
            <a:r>
              <a:rPr b="1"/>
              <a:t>Respect:</a:t>
            </a:r>
            <a:r>
              <a:rPr/>
              <a:t> Do not scrape content that is protected by copyright without permission. This includes images, articles, and other copyrighted materials.</a:t>
            </a:r>
          </a:p>
          <a:p>
            <a:pPr lvl="1"/>
            <a:r>
              <a:rPr b="1"/>
              <a:t>Fair Use:</a:t>
            </a:r>
            <a:r>
              <a:rPr/>
              <a:t> Understand the limitations and rights under the fair use doctrine.</a:t>
            </a:r>
          </a:p>
          <a:p>
            <a:pPr lvl="0" indent="-457200" marL="457200">
              <a:buAutoNum type="arabicPeriod"/>
            </a:pPr>
            <a:r>
              <a:rPr b="1"/>
              <a:t>Data Protection Laws:</a:t>
            </a:r>
          </a:p>
          <a:p>
            <a:pPr lvl="1"/>
            <a:r>
              <a:rPr b="1"/>
              <a:t>Regulations:</a:t>
            </a:r>
            <a:r>
              <a:rPr/>
              <a:t> Comply with data protection laws such as GDPR (General Data Protection Regulation) in the EU, and CCPA (California Consumer Privacy Act) in the USA.</a:t>
            </a:r>
          </a:p>
          <a:p>
            <a:pPr lvl="1"/>
            <a:r>
              <a:rPr b="1"/>
              <a:t>User Rights:</a:t>
            </a:r>
            <a:r>
              <a:rPr/>
              <a:t> Ensure that any personal data collected is handled according to the rights of the data subjects, including the right to access and delete their data.</a:t>
            </a:r>
          </a:p>
          <a:p>
            <a:pPr lvl="0" indent="-457200" marL="457200">
              <a:buAutoNum type="arabicPeriod"/>
            </a:pPr>
            <a:r>
              <a:rPr b="1"/>
              <a:t>APIs Compliance:</a:t>
            </a:r>
          </a:p>
          <a:p>
            <a:pPr lvl="1"/>
            <a:r>
              <a:rPr b="1"/>
              <a:t>Rate Limits:</a:t>
            </a:r>
            <a:r>
              <a:rPr/>
              <a:t> Abide by the rate limits and usage policies set by API providers to avoid getting banned.</a:t>
            </a:r>
          </a:p>
          <a:p>
            <a:pPr lvl="1"/>
            <a:r>
              <a:rPr b="1"/>
              <a:t>Attribution:</a:t>
            </a:r>
            <a:r>
              <a:rPr/>
              <a:t> Provide proper attribution if required by the API provider.</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theme/theme1.xml><?xml version="1.0" encoding="utf-8"?>
<a:theme xmlns:a="http://schemas.openxmlformats.org/drawingml/2006/main" name="Business and Law (Final)">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Business and Law (Final)" id="{46095CD9-7AC4-4EE0-8330-8C1921691816}" vid="{F51C139E-28C2-4DA1-AA5C-4023122225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and Law (Final)</Template>
  <TotalTime>73</TotalTime>
  <Words>12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SansaSoft Pro Normal</vt:lpstr>
      <vt:lpstr>Business and Law (Final)</vt:lpstr>
      <vt:lpstr>PowerPoint Presentation</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Web Scraping and APIs in Python</dc:title>
  <dc:creator>Michael Borck</dc:creator>
  <cp:keywords/>
  <dcterms:created xsi:type="dcterms:W3CDTF">2024-06-26T07:07:40Z</dcterms:created>
  <dcterms:modified xsi:type="dcterms:W3CDTF">2024-06-26T07:07:40Z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Unlock the Power of Data Extraction and Integration</vt:lpwstr>
  </property>
  <property fmtid="{D5CDD505-2E9C-101B-9397-08002B2CF9AE}" pid="10" name="toc-title">
    <vt:lpwstr>Table of contents</vt:lpwstr>
  </property>
</Properties>
</file>