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notesMaster" Target="notesMasters/notesMaster1.xml" /><Relationship Id="rId72" Type="http://schemas.openxmlformats.org/officeDocument/2006/relationships/presProps" Target="presProps.xml" /><Relationship Id="rId1" Type="http://schemas.openxmlformats.org/officeDocument/2006/relationships/slideMaster" Target="slideMasters/slideMaster1.xml" /><Relationship Id="rId75" Type="http://schemas.openxmlformats.org/officeDocument/2006/relationships/tableStyles" Target="tableStyles.xml" /><Relationship Id="rId74" Type="http://schemas.openxmlformats.org/officeDocument/2006/relationships/theme" Target="theme/theme1.xml" /><Relationship Id="rId73"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sets the stage by providing a high-level overview of Python’s significance and the foundational importance of mastering its fundamental concepts. It prepares the audience for a structured exploration of Python’s core operations and problem-solving frameworks throughout the presentation.</a:t>
            </a:r>
          </a:p>
          <a:p>
            <a:pPr lvl="0" indent="0" marL="0">
              <a:buNone/>
            </a:pPr>
          </a:p>
          <a:p>
            <a:pPr lvl="0"/>
            <a:r>
              <a:rPr b="1"/>
              <a:t>Overview of Python Programming:</a:t>
            </a:r>
          </a:p>
          <a:p>
            <a:pPr lvl="0" indent="0" marL="0">
              <a:buNone/>
            </a:pPr>
          </a:p>
          <a:p>
            <a:pPr lvl="1"/>
            <a:r>
              <a:rPr/>
              <a:t>Python is a versatile and powerful programming language known for its simplicity and readability.</a:t>
            </a:r>
          </a:p>
          <a:p>
            <a:pPr lvl="0" indent="0" marL="0">
              <a:buNone/>
            </a:pPr>
          </a:p>
          <a:p>
            <a:pPr lvl="1"/>
            <a:r>
              <a:rPr/>
              <a:t>Widely used in various domains including web development, data analysis, artificial intelligence, and scientific computing.</a:t>
            </a:r>
          </a:p>
          <a:p>
            <a:pPr lvl="0" indent="0" marL="0">
              <a:buNone/>
            </a:pPr>
          </a:p>
          <a:p>
            <a:pPr lvl="1"/>
            <a:r>
              <a:rPr/>
              <a:t>Emphasise Python’s popularity and relevance in the tech industry today.</a:t>
            </a:r>
          </a:p>
          <a:p>
            <a:pPr lvl="0" indent="0" marL="0">
              <a:buNone/>
            </a:pPr>
          </a:p>
          <a:p>
            <a:pPr lvl="0"/>
            <a:r>
              <a:rPr b="1"/>
              <a:t>Importance of Understanding Fundamental Concepts:</a:t>
            </a:r>
          </a:p>
          <a:p>
            <a:pPr lvl="0" indent="0" marL="0">
              <a:buNone/>
            </a:pPr>
          </a:p>
          <a:p>
            <a:pPr lvl="1"/>
            <a:r>
              <a:rPr b="1"/>
              <a:t>Fundamental Concepts as Building Blocks:</a:t>
            </a:r>
            <a:r>
              <a:rPr/>
              <a:t> Introduce the analogy of fundamental programming operations (input, output, calculation, etc.) as building blocks that form the foundation of all Python programs.</a:t>
            </a:r>
          </a:p>
          <a:p>
            <a:pPr lvl="0" indent="0" marL="0">
              <a:buNone/>
            </a:pPr>
          </a:p>
          <a:p>
            <a:pPr lvl="1"/>
            <a:r>
              <a:rPr b="1"/>
              <a:t>Versatility and Creativity:</a:t>
            </a:r>
            <a:r>
              <a:rPr/>
              <a:t> Understanding these basics enables students to creatively combine these building blocks to solve complex problems.</a:t>
            </a:r>
          </a:p>
          <a:p>
            <a:pPr lvl="0" indent="0" marL="0">
              <a:buNone/>
            </a:pPr>
          </a:p>
          <a:p>
            <a:pPr lvl="1"/>
            <a:r>
              <a:rPr b="1"/>
              <a:t>Adaptability Across Languages:</a:t>
            </a:r>
            <a:r>
              <a:rPr/>
              <a:t> Emphasise that while Python syntax may evolve, the fundamental concepts remain constant, allowing programmers to adapt to new languages and technologies effectively.</a:t>
            </a:r>
          </a:p>
          <a:p>
            <a:pPr lvl="0" indent="0" marL="0">
              <a:buNone/>
            </a:pPr>
          </a:p>
          <a:p>
            <a:pPr lvl="1"/>
            <a:r>
              <a:rPr b="1"/>
              <a:t>Problem-Solving Skills:</a:t>
            </a:r>
            <a:r>
              <a:rPr/>
              <a:t> Highlight how mastery of fundamentals fosters strong problem-solving skills, essential in programming and beyond.</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slide provides a foundational understanding of the essential operations in Python programming, setting the stage for deeper exploration into each concept throughout the presentation.</a:t>
            </a:r>
          </a:p>
          <a:p>
            <a:pPr lvl="0" indent="0" marL="0">
              <a:buNone/>
            </a:pPr>
          </a:p>
          <a:p>
            <a:pPr lvl="0"/>
            <a:r>
              <a:rPr b="1"/>
              <a:t>Importance of Sequential Execution:</a:t>
            </a:r>
          </a:p>
          <a:p>
            <a:pPr lvl="0" indent="0" marL="0">
              <a:buNone/>
            </a:pPr>
          </a:p>
          <a:p>
            <a:pPr lvl="1"/>
            <a:r>
              <a:rPr b="1"/>
              <a:t>Sequential Flow:</a:t>
            </a:r>
            <a:r>
              <a:rPr/>
              <a:t> Programming languages execute instructions in sequence, one after another.</a:t>
            </a:r>
          </a:p>
          <a:p>
            <a:pPr lvl="0" indent="0" marL="0">
              <a:buNone/>
            </a:pPr>
          </a:p>
          <a:p>
            <a:pPr lvl="1"/>
            <a:r>
              <a:rPr b="1"/>
              <a:t>Logical Order:</a:t>
            </a:r>
            <a:r>
              <a:rPr/>
              <a:t> Emphasise that understanding and controlling sequential execution is fundamental to programming logic.</a:t>
            </a:r>
          </a:p>
          <a:p>
            <a:pPr lvl="0" indent="0" marL="0">
              <a:buNone/>
            </a:pPr>
          </a:p>
          <a:p>
            <a:pPr lvl="1"/>
            <a:r>
              <a:rPr b="1"/>
              <a:t>Control Flow:</a:t>
            </a:r>
            <a:r>
              <a:rPr/>
              <a:t> Introduce the concept of control flow and how it dictates the order in which instructions are executed.</a:t>
            </a:r>
          </a:p>
          <a:p>
            <a:pPr lvl="0" indent="0" marL="0">
              <a:buNone/>
            </a:pPr>
          </a:p>
          <a:p>
            <a:pPr lvl="1"/>
            <a:r>
              <a:rPr/>
              <a:t>Sequential execution ensures that instructions are carried out in the intended order, laying the foundation for logical flow within a program.</a:t>
            </a:r>
          </a:p>
          <a:p>
            <a:pPr lvl="0" indent="0" marL="0">
              <a:buNone/>
            </a:pPr>
          </a:p>
          <a:p>
            <a:pPr lvl="1"/>
            <a:r>
              <a:rPr/>
              <a:t>Understanding sequential execution helps programmers predict and debug program behavior effectively.</a:t>
            </a:r>
          </a:p>
          <a:p>
            <a:pPr lvl="0" indent="0" marL="0">
              <a:buNone/>
            </a:pPr>
          </a:p>
          <a:p>
            <a:pPr lvl="0"/>
            <a:r>
              <a:rPr b="1"/>
              <a:t>Introduction to Six Fundamental Operations:</a:t>
            </a:r>
          </a:p>
          <a:p>
            <a:pPr lvl="0" indent="0" marL="0">
              <a:buNone/>
            </a:pPr>
          </a:p>
          <a:p>
            <a:pPr lvl="1"/>
            <a:r>
              <a:rPr/>
              <a:t>Each operation represents a fundamental capability that forms the basis of all computer programs.</a:t>
            </a:r>
          </a:p>
          <a:p>
            <a:pPr lvl="0" indent="0" marL="0">
              <a:buNone/>
            </a:pPr>
          </a:p>
          <a:p>
            <a:pPr lvl="1"/>
            <a:r>
              <a:rPr b="1"/>
              <a:t>1. Input:</a:t>
            </a:r>
            <a:r>
              <a:rPr/>
              <a:t> Gathering data into the program.</a:t>
            </a:r>
          </a:p>
          <a:p>
            <a:pPr lvl="0" indent="0" marL="0">
              <a:buNone/>
            </a:pPr>
          </a:p>
          <a:p>
            <a:pPr lvl="2"/>
            <a:r>
              <a:rPr/>
              <a:t>Example: Using </a:t>
            </a:r>
            <a:r>
              <a:rPr>
                <a:latin typeface="Courier"/>
              </a:rPr>
              <a:t>input()</a:t>
            </a:r>
            <a:r>
              <a:rPr/>
              <a:t> function to receive user input.</a:t>
            </a:r>
          </a:p>
          <a:p>
            <a:pPr lvl="0" indent="0" marL="0">
              <a:buNone/>
            </a:pPr>
          </a:p>
          <a:p>
            <a:pPr lvl="1"/>
            <a:r>
              <a:rPr b="1"/>
              <a:t>2. Output:</a:t>
            </a:r>
            <a:r>
              <a:rPr/>
              <a:t> Displaying results or information.</a:t>
            </a:r>
          </a:p>
          <a:p>
            <a:pPr lvl="0" indent="0" marL="0">
              <a:buNone/>
            </a:pPr>
          </a:p>
          <a:p>
            <a:pPr lvl="2"/>
            <a:r>
              <a:rPr/>
              <a:t>Example: Using </a:t>
            </a:r>
            <a:r>
              <a:rPr>
                <a:latin typeface="Courier"/>
              </a:rPr>
              <a:t>print()</a:t>
            </a:r>
            <a:r>
              <a:rPr/>
              <a:t> function to output data to the console.</a:t>
            </a:r>
          </a:p>
          <a:p>
            <a:pPr lvl="0" indent="0" marL="0">
              <a:buNone/>
            </a:pPr>
          </a:p>
          <a:p>
            <a:pPr lvl="1"/>
            <a:r>
              <a:rPr b="1"/>
              <a:t>3. Calculation:</a:t>
            </a:r>
            <a:r>
              <a:rPr/>
              <a:t> Performing mathematical operations.</a:t>
            </a:r>
          </a:p>
          <a:p>
            <a:pPr lvl="0" indent="0" marL="0">
              <a:buNone/>
            </a:pPr>
          </a:p>
          <a:p>
            <a:pPr lvl="2"/>
            <a:r>
              <a:rPr/>
              <a:t>Example: Basic arithmetic operations (+, -, *, /).</a:t>
            </a:r>
          </a:p>
          <a:p>
            <a:pPr lvl="0" indent="0" marL="0">
              <a:buNone/>
            </a:pPr>
          </a:p>
          <a:p>
            <a:pPr lvl="1"/>
            <a:r>
              <a:rPr b="1"/>
              <a:t>4. Store Things (Assignment):</a:t>
            </a:r>
            <a:r>
              <a:rPr/>
              <a:t> Storing data in variables.</a:t>
            </a:r>
          </a:p>
          <a:p>
            <a:pPr lvl="0" indent="0" marL="0">
              <a:buNone/>
            </a:pPr>
          </a:p>
          <a:p>
            <a:pPr lvl="2"/>
            <a:r>
              <a:rPr/>
              <a:t>Example: Assigning values to variables (</a:t>
            </a:r>
            <a:r>
              <a:rPr>
                <a:latin typeface="Courier"/>
              </a:rPr>
              <a:t>x = 10</a:t>
            </a:r>
            <a:r>
              <a:rPr/>
              <a:t>).</a:t>
            </a:r>
          </a:p>
          <a:p>
            <a:pPr lvl="0" indent="0" marL="0">
              <a:buNone/>
            </a:pPr>
          </a:p>
          <a:p>
            <a:pPr lvl="1"/>
            <a:r>
              <a:rPr b="1"/>
              <a:t>5. Make Decisions (If/Then):</a:t>
            </a:r>
            <a:r>
              <a:rPr/>
              <a:t> Executing different actions based on conditions.</a:t>
            </a:r>
          </a:p>
          <a:p>
            <a:pPr lvl="0" indent="0" marL="0">
              <a:buNone/>
            </a:pPr>
          </a:p>
          <a:p>
            <a:pPr lvl="2"/>
            <a:r>
              <a:rPr/>
              <a:t>Example: Using </a:t>
            </a:r>
            <a:r>
              <a:rPr>
                <a:latin typeface="Courier"/>
              </a:rPr>
              <a:t>if</a:t>
            </a:r>
            <a:r>
              <a:rPr/>
              <a:t>, </a:t>
            </a:r>
            <a:r>
              <a:rPr>
                <a:latin typeface="Courier"/>
              </a:rPr>
              <a:t>else</a:t>
            </a:r>
            <a:r>
              <a:rPr/>
              <a:t>, and </a:t>
            </a:r>
            <a:r>
              <a:rPr>
                <a:latin typeface="Courier"/>
              </a:rPr>
              <a:t>elif</a:t>
            </a:r>
            <a:r>
              <a:rPr/>
              <a:t> statements to control program flow.</a:t>
            </a:r>
          </a:p>
          <a:p>
            <a:pPr lvl="0" indent="0" marL="0">
              <a:buNone/>
            </a:pPr>
          </a:p>
          <a:p>
            <a:pPr lvl="1"/>
            <a:r>
              <a:rPr b="1"/>
              <a:t>6. Going Loopy (for, while):</a:t>
            </a:r>
            <a:r>
              <a:rPr/>
              <a:t> Repeating tasks iteratively.</a:t>
            </a:r>
          </a:p>
          <a:p>
            <a:pPr lvl="0" indent="0" marL="0">
              <a:buNone/>
            </a:pPr>
          </a:p>
          <a:p>
            <a:pPr lvl="2"/>
            <a:r>
              <a:rPr/>
              <a:t>Example: Implementing </a:t>
            </a:r>
            <a:r>
              <a:rPr>
                <a:latin typeface="Courier"/>
              </a:rPr>
              <a:t>for</a:t>
            </a:r>
            <a:r>
              <a:rPr/>
              <a:t> loops to iterate over lists or </a:t>
            </a:r>
            <a:r>
              <a:rPr>
                <a:latin typeface="Courier"/>
              </a:rPr>
              <a:t>while</a:t>
            </a:r>
            <a:r>
              <a:rPr/>
              <a:t> loops to repeat until a condition is met.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Benefits of Jupyter Notebooks:</a:t>
            </a:r>
          </a:p>
          <a:p>
            <a:pPr lvl="0" indent="0" marL="0">
              <a:buNone/>
            </a:pPr>
          </a:p>
          <a:p>
            <a:pPr lvl="0" indent="-457200" marL="457200">
              <a:buAutoNum type="arabicPeriod"/>
            </a:pPr>
            <a:r>
              <a:rPr b="1"/>
              <a:t>Rapid Prototyping</a:t>
            </a:r>
            <a:r>
              <a:rPr/>
              <a:t>: Jupyter Notebooks allow you to quickly write and execute code, making it an ideal tool for rapid prototyping. You can test and iterate on your ideas quickly, without having to worry about setting up a full-fledged development environment.</a:t>
            </a:r>
          </a:p>
          <a:p>
            <a:pPr lvl="0" indent="0" marL="0">
              <a:buNone/>
            </a:pPr>
          </a:p>
          <a:p>
            <a:pPr lvl="0" indent="-457200" marL="457200">
              <a:buAutoNum type="arabicPeriod"/>
            </a:pPr>
            <a:r>
              <a:rPr b="1"/>
              <a:t>Interactive Development</a:t>
            </a:r>
            <a:r>
              <a:rPr/>
              <a:t>: Jupyter Notebooks provide an interactive development environment, where you can write code, execute it, and see the results immediately. This interactive nature of the environment makes it easier to debug and refine your code.</a:t>
            </a:r>
          </a:p>
          <a:p>
            <a:pPr lvl="0" indent="0" marL="0">
              <a:buNone/>
            </a:pPr>
          </a:p>
          <a:p>
            <a:pPr lvl="0" indent="-457200" marL="457200">
              <a:buAutoNum type="arabicPeriod"/>
            </a:pPr>
            <a:r>
              <a:rPr b="1"/>
              <a:t>Collaboration</a:t>
            </a:r>
            <a:r>
              <a:rPr/>
              <a:t>: Jupyter Notebooks are designed for collaboration. You can share your notebooks with others, and they can easily run and modify your code. This makes it an excellent tool for collaborative projects.</a:t>
            </a:r>
          </a:p>
          <a:p>
            <a:pPr lvl="0" indent="0" marL="0">
              <a:buNone/>
            </a:pPr>
          </a:p>
          <a:p>
            <a:pPr lvl="0" indent="-457200" marL="457200">
              <a:buAutoNum type="arabicPeriod"/>
            </a:pPr>
            <a:r>
              <a:rPr b="1"/>
              <a:t>Data Exploration</a:t>
            </a:r>
            <a:r>
              <a:rPr/>
              <a:t>: Jupyter Notebooks provide an excellent environment for data exploration. You can load and manipulate data, visualise it, and perform statistical analysis, all within the notebook.</a:t>
            </a:r>
          </a:p>
          <a:p>
            <a:pPr lvl="0" indent="0" marL="0">
              <a:buNone/>
            </a:pPr>
          </a:p>
          <a:p>
            <a:pPr lvl="0" indent="-457200" marL="457200">
              <a:buAutoNum type="arabicPeriod"/>
            </a:pPr>
            <a:r>
              <a:rPr b="1"/>
              <a:t>Documentation</a:t>
            </a:r>
            <a:r>
              <a:rPr/>
              <a:t>: Jupyter Notebooks can serve as a documentation tool. You can write notes, explanations, and comments within the notebook, making it easier to understand and maintain your code.</a:t>
            </a:r>
          </a:p>
          <a:p>
            <a:pPr lvl="0" indent="0" marL="0">
              <a:buNone/>
            </a:pPr>
          </a:p>
          <a:p>
            <a:pPr lvl="0" indent="0" marL="0">
              <a:buNone/>
            </a:pPr>
            <a:r>
              <a:rPr b="1"/>
              <a:t>Interactive Development Environment:</a:t>
            </a:r>
          </a:p>
          <a:p>
            <a:pPr lvl="0" indent="0" marL="0">
              <a:buNone/>
            </a:pPr>
          </a:p>
          <a:p>
            <a:pPr lvl="0" indent="-457200" marL="457200">
              <a:buAutoNum type="arabicPeriod"/>
            </a:pPr>
            <a:r>
              <a:rPr b="1"/>
              <a:t>Code Execution</a:t>
            </a:r>
            <a:r>
              <a:rPr/>
              <a:t>: Jupyter Notebooks allow you to execute code cells individually or in batches. This means you can write a few lines of code, execute them, and then modify and refine your code without having to restart the entire environment.</a:t>
            </a:r>
          </a:p>
          <a:p>
            <a:pPr lvl="0" indent="0" marL="0">
              <a:buNone/>
            </a:pPr>
          </a:p>
          <a:p>
            <a:pPr lvl="0" indent="-457200" marL="457200">
              <a:buAutoNum type="arabicPeriod"/>
            </a:pPr>
            <a:r>
              <a:rPr b="1"/>
              <a:t>Immediate Feedback</a:t>
            </a:r>
            <a:r>
              <a:rPr/>
              <a:t>: Jupyter Notebooks provide immediate feedback on your code. You can see the results of your code execution immediately, which makes it easier to debug and refine your code.</a:t>
            </a:r>
          </a:p>
          <a:p>
            <a:pPr lvl="0" indent="0" marL="0">
              <a:buNone/>
            </a:pPr>
          </a:p>
          <a:p>
            <a:pPr lvl="0" indent="-457200" marL="457200">
              <a:buAutoNum type="arabicPeriod"/>
            </a:pPr>
            <a:r>
              <a:rPr b="1"/>
              <a:t>Visualisation</a:t>
            </a:r>
            <a:r>
              <a:rPr/>
              <a:t>: Jupyter Notebooks support various visualisation libraries, such as Matplotlib, Seaborn, and Plotly. This allows you to visualise your data and results, making it easier to understand and communicate your findings.</a:t>
            </a:r>
          </a:p>
          <a:p>
            <a:pPr lvl="0" indent="0" marL="0">
              <a:buNone/>
            </a:pPr>
          </a:p>
          <a:p>
            <a:pPr lvl="0" indent="-457200" marL="457200">
              <a:buAutoNum type="arabicPeriod"/>
            </a:pPr>
            <a:r>
              <a:rPr b="1"/>
              <a:t>Interactive Visualisations</a:t>
            </a:r>
            <a:r>
              <a:rPr/>
              <a:t>: Jupyter Notebooks also support interactive visualisations, such as interactive plots and dashboards. This allows you to create interactive visualisations that can be used to explore and analyse data.</a:t>
            </a:r>
          </a:p>
          <a:p>
            <a:pPr lvl="0" indent="0" marL="0">
              <a:buNone/>
            </a:pPr>
          </a:p>
          <a:p>
            <a:pPr lvl="0" indent="-457200" marL="457200">
              <a:buAutoNum type="arabicPeriod"/>
            </a:pPr>
            <a:r>
              <a:rPr b="1"/>
              <a:t>Reproducibility</a:t>
            </a:r>
            <a:r>
              <a:rPr/>
              <a:t>: Jupyter Notebooks provide a reproducible environment. You can save your notebooks and share them with others, who can run them on their own machines, without having to worry about setting up a specific environment.</a:t>
            </a:r>
          </a:p>
          <a:p>
            <a:pPr lvl="0" indent="0" marL="0">
              <a:buNone/>
            </a:pPr>
          </a:p>
          <a:p>
            <a:pPr lvl="0" indent="0" marL="0">
              <a:buNone/>
            </a:pPr>
            <a:r>
              <a:rPr/>
              <a:t>Overall, Jupyter Notebooks provide an excellent interactive development environment for prototyping, data exploration, and collaboration. Its benefits make it an ideal tool for data scientists, analysts, and developers who need to quickly test and refine their ideas.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Transition to Python Scripts:</a:t>
            </a:r>
          </a:p>
          <a:p>
            <a:pPr lvl="0" indent="0" marL="0">
              <a:buNone/>
            </a:pPr>
          </a:p>
          <a:p>
            <a:pPr lvl="0" indent="-457200" marL="457200">
              <a:buAutoNum type="arabicPeriod"/>
            </a:pPr>
            <a:r>
              <a:rPr b="1"/>
              <a:t>Refine and Optimise Code</a:t>
            </a:r>
            <a:r>
              <a:rPr/>
              <a:t>: Once you’ve prototyped and tested your code in a Jupyter Notebook, you can refine and optimise it for production use. This involves removing unnecessary code, improving performance, and adding error handling.</a:t>
            </a:r>
          </a:p>
          <a:p>
            <a:pPr lvl="0" indent="0" marL="0">
              <a:buNone/>
            </a:pPr>
          </a:p>
          <a:p>
            <a:pPr lvl="0" indent="-457200" marL="457200">
              <a:buAutoNum type="arabicPeriod"/>
            </a:pPr>
            <a:r>
              <a:rPr b="1"/>
              <a:t>Organise Code</a:t>
            </a:r>
            <a:r>
              <a:rPr/>
              <a:t>: You can organise your code into separate files and directories, making it easier to maintain and update. This is especially important for larger projects or projects with multiple contributors.</a:t>
            </a:r>
          </a:p>
          <a:p>
            <a:pPr lvl="0" indent="0" marL="0">
              <a:buNone/>
            </a:pPr>
          </a:p>
          <a:p>
            <a:pPr lvl="0" indent="-457200" marL="457200">
              <a:buAutoNum type="arabicPeriod"/>
            </a:pPr>
            <a:r>
              <a:rPr b="1"/>
              <a:t>Use a Consistent Coding Style</a:t>
            </a:r>
            <a:r>
              <a:rPr/>
              <a:t>: You can use a consistent coding style throughout your code, making it easier to read and maintain. This includes using consistent indentation, naming conventions, and commenting.</a:t>
            </a:r>
          </a:p>
          <a:p>
            <a:pPr lvl="0" indent="0" marL="0">
              <a:buNone/>
            </a:pPr>
          </a:p>
          <a:p>
            <a:pPr lvl="0" indent="-457200" marL="457200">
              <a:buAutoNum type="arabicPeriod"/>
            </a:pPr>
            <a:r>
              <a:rPr b="1"/>
              <a:t>Add Documentation</a:t>
            </a:r>
            <a:r>
              <a:rPr/>
              <a:t>: You can add documentation to your code, including comments, docstrings, and README files. This makes it easier for others to understand and use your code.</a:t>
            </a:r>
          </a:p>
          <a:p>
            <a:pPr lvl="0" indent="0" marL="0">
              <a:buNone/>
            </a:pPr>
          </a:p>
          <a:p>
            <a:pPr lvl="0" indent="0" marL="0">
              <a:buNone/>
            </a:pPr>
            <a:r>
              <a:rPr b="1"/>
              <a:t>Final Program Development:</a:t>
            </a:r>
          </a:p>
          <a:p>
            <a:pPr lvl="0" indent="0" marL="0">
              <a:buNone/>
            </a:pPr>
          </a:p>
          <a:p>
            <a:pPr lvl="0" indent="-457200" marL="457200">
              <a:buAutoNum type="arabicPeriod"/>
            </a:pPr>
            <a:r>
              <a:rPr b="1"/>
              <a:t>Write a Main Function</a:t>
            </a:r>
            <a:r>
              <a:rPr/>
              <a:t>: You can write a main function that serves as the entry point for your program. This function can call other functions and modules, and handle command-line arguments and input/output.</a:t>
            </a:r>
          </a:p>
          <a:p>
            <a:pPr lvl="0" indent="0" marL="0">
              <a:buNone/>
            </a:pPr>
          </a:p>
          <a:p>
            <a:pPr lvl="0" indent="-457200" marL="457200">
              <a:buAutoNum type="arabicPeriod"/>
            </a:pPr>
            <a:r>
              <a:rPr b="1"/>
              <a:t>Use a Build System</a:t>
            </a:r>
            <a:r>
              <a:rPr/>
              <a:t>: You can use a build system like Setuptools or Pip to manage your dependencies and build your program. This makes it easier to install and run your program.</a:t>
            </a:r>
          </a:p>
          <a:p>
            <a:pPr lvl="0" indent="0" marL="0">
              <a:buNone/>
            </a:pPr>
          </a:p>
          <a:p>
            <a:pPr lvl="0" indent="-457200" marL="457200">
              <a:buAutoNum type="arabicPeriod"/>
            </a:pPr>
            <a:r>
              <a:rPr b="1"/>
              <a:t>Test and Debug</a:t>
            </a:r>
            <a:r>
              <a:rPr/>
              <a:t>: You can test and debug your program using tools like unittest, pytest, or pdb. This helps you catch and fix errors before deploying your program.</a:t>
            </a:r>
          </a:p>
          <a:p>
            <a:pPr lvl="0" indent="0" marL="0">
              <a:buNone/>
            </a:pPr>
          </a:p>
          <a:p>
            <a:pPr lvl="0" indent="-457200" marL="457200">
              <a:buAutoNum type="arabicPeriod"/>
            </a:pPr>
            <a:r>
              <a:rPr b="1"/>
              <a:t>Profile and Optimise</a:t>
            </a:r>
            <a:r>
              <a:rPr/>
              <a:t>: You can profile and optimise your program using tools like cProfile or line_profiler. This helps you identify performance bottlenecks and improve your program’s efficiency.</a:t>
            </a:r>
          </a:p>
          <a:p>
            <a:pPr lvl="0" indent="0" marL="0">
              <a:buNone/>
            </a:pPr>
          </a:p>
          <a:p>
            <a:pPr lvl="0" indent="0" marL="0">
              <a:buNone/>
            </a:pPr>
            <a:r>
              <a:rPr b="1"/>
              <a:t>Packaging and Deployment:</a:t>
            </a:r>
          </a:p>
          <a:p>
            <a:pPr lvl="0" indent="0" marL="0">
              <a:buNone/>
            </a:pPr>
          </a:p>
          <a:p>
            <a:pPr lvl="0" indent="-457200" marL="457200">
              <a:buAutoNum type="arabicPeriod"/>
            </a:pPr>
            <a:r>
              <a:rPr b="1"/>
              <a:t>Create a Distribution</a:t>
            </a:r>
            <a:r>
              <a:rPr/>
              <a:t>: You can create a distribution package for your program using tools like Setuptools or PyInstaller. This package can include your program’s code, dependencies, and metadata.</a:t>
            </a:r>
          </a:p>
          <a:p>
            <a:pPr lvl="0" indent="0" marL="0">
              <a:buNone/>
            </a:pPr>
          </a:p>
          <a:p>
            <a:pPr lvl="0" indent="-457200" marL="457200">
              <a:buAutoNum type="arabicPeriod"/>
            </a:pPr>
            <a:r>
              <a:rPr b="1"/>
              <a:t>Upload to a Repository</a:t>
            </a:r>
            <a:r>
              <a:rPr/>
              <a:t>: You can upload your distribution package to a repository like PyPI or GitHub. This makes it easy for others to install and use your program.</a:t>
            </a:r>
          </a:p>
          <a:p>
            <a:pPr lvl="0" indent="0" marL="0">
              <a:buNone/>
            </a:pPr>
          </a:p>
          <a:p>
            <a:pPr lvl="0" indent="-457200" marL="457200">
              <a:buAutoNum type="arabicPeriod"/>
            </a:pPr>
            <a:r>
              <a:rPr b="1"/>
              <a:t>Deploy to a Server</a:t>
            </a:r>
            <a:r>
              <a:rPr/>
              <a:t>: You can deploy your program to a server or cloud platform like AWS or Google Cloud. This makes it available to a wider audience and allows you to scale your program as needed.</a:t>
            </a:r>
          </a:p>
          <a:p>
            <a:pPr lvl="0" indent="0" marL="0">
              <a:buNone/>
            </a:pPr>
          </a:p>
          <a:p>
            <a:pPr lvl="0" indent="-457200" marL="457200">
              <a:buAutoNum type="arabicPeriod"/>
            </a:pPr>
            <a:r>
              <a:rPr b="1"/>
              <a:t>Monitor and Maintain</a:t>
            </a:r>
            <a:r>
              <a:rPr/>
              <a:t>: You can monitor and maintain your program’s performance and security using tools like logging, monitoring, and security scanning. This helps you identify and fix issues before they become critical.</a:t>
            </a:r>
          </a:p>
          <a:p>
            <a:pPr lvl="0" indent="0" marL="0">
              <a:buNone/>
            </a:pPr>
          </a:p>
          <a:p>
            <a:pPr lvl="0" indent="0" marL="0">
              <a:buNone/>
            </a:pPr>
            <a:r>
              <a:rPr/>
              <a:t>Some popular tools and frameworks for packaging and deployment include:</a:t>
            </a:r>
          </a:p>
          <a:p>
            <a:pPr lvl="0" indent="0" marL="0">
              <a:buNone/>
            </a:pPr>
          </a:p>
          <a:p>
            <a:pPr lvl="0"/>
            <a:r>
              <a:rPr/>
              <a:t>Setuptools: A Python package manager that helps you create and distribute packages.</a:t>
            </a:r>
          </a:p>
          <a:p>
            <a:pPr lvl="0" indent="0" marL="0">
              <a:buNone/>
            </a:pPr>
          </a:p>
          <a:p>
            <a:pPr lvl="0"/>
            <a:r>
              <a:rPr/>
              <a:t>PyInstaller: A tool that converts Python scripts into standalone executables.</a:t>
            </a:r>
          </a:p>
          <a:p>
            <a:pPr lvl="0" indent="0" marL="0">
              <a:buNone/>
            </a:pPr>
          </a:p>
          <a:p>
            <a:pPr lvl="0"/>
            <a:r>
              <a:rPr/>
              <a:t>pip: A package installer for Python that makes it easy to install and manage dependencies.</a:t>
            </a:r>
          </a:p>
          <a:p>
            <a:pPr lvl="0" indent="0" marL="0">
              <a:buNone/>
            </a:pPr>
          </a:p>
          <a:p>
            <a:pPr lvl="0"/>
            <a:r>
              <a:rPr/>
              <a:t>Docker: A containerisation platform that allows you to package and deploy applications in a consistent and portable way.</a:t>
            </a:r>
          </a:p>
          <a:p>
            <a:pPr lvl="0" indent="0" marL="0">
              <a:buNone/>
            </a:pPr>
          </a:p>
          <a:p>
            <a:pPr lvl="0"/>
            <a:r>
              <a:rPr/>
              <a:t>Kubernetes: A container orchestration platform that helps you deploy and manage applications in a scalable and fault-tolerant way.</a:t>
            </a:r>
          </a:p>
          <a:p>
            <a:pPr lvl="0" indent="0" marL="0">
              <a:buNone/>
            </a:pPr>
          </a:p>
          <a:p>
            <a:pPr lvl="0" indent="0" marL="0">
              <a:buNone/>
            </a:pPr>
            <a:r>
              <a:rPr/>
              <a:t>By following these steps, you can transition from Jupyter Notebooks to Python scripts for final program development, packaging, and deployment. This helps you create a robust, maintainable, and scalable program that can be used by others.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spcBef>
                <a:spcPts val="3000"/>
              </a:spcBef>
              <a:buNone/>
            </a:pPr>
            <a:r>
              <a:rPr b="1"/>
              <a:t>1. Summary of Six Fundamental Operations</a:t>
            </a:r>
          </a:p>
          <a:p>
            <a:pPr lvl="0" indent="0" marL="0">
              <a:buNone/>
            </a:pPr>
          </a:p>
          <a:p>
            <a:pPr lvl="0"/>
            <a:r>
              <a:rPr b="1"/>
              <a:t>Input:</a:t>
            </a:r>
          </a:p>
          <a:p>
            <a:pPr lvl="0" indent="0" marL="0">
              <a:buNone/>
            </a:pPr>
          </a:p>
          <a:p>
            <a:pPr lvl="1"/>
            <a:r>
              <a:rPr/>
              <a:t>Gathering data into the program from various sources such as user input, files, databases, and APIs.</a:t>
            </a:r>
          </a:p>
          <a:p>
            <a:pPr lvl="0" indent="0" marL="0">
              <a:buNone/>
            </a:pPr>
          </a:p>
          <a:p>
            <a:pPr lvl="1"/>
            <a:r>
              <a:rPr/>
              <a:t>Example: Using </a:t>
            </a:r>
            <a:r>
              <a:rPr>
                <a:latin typeface="Courier"/>
              </a:rPr>
              <a:t>input()</a:t>
            </a:r>
            <a:r>
              <a:rPr/>
              <a:t> to read user input, reading from a CSV file, fetching data from an online API.</a:t>
            </a:r>
          </a:p>
          <a:p>
            <a:pPr lvl="0" indent="0" marL="0">
              <a:buNone/>
            </a:pPr>
          </a:p>
          <a:p>
            <a:pPr lvl="0"/>
            <a:r>
              <a:rPr b="1"/>
              <a:t>Output:</a:t>
            </a:r>
          </a:p>
          <a:p>
            <a:pPr lvl="0" indent="0" marL="0">
              <a:buNone/>
            </a:pPr>
          </a:p>
          <a:p>
            <a:pPr lvl="1"/>
            <a:r>
              <a:rPr/>
              <a:t>Displaying results or information to the user, saving data to files, or creating visualisations.</a:t>
            </a:r>
          </a:p>
          <a:p>
            <a:pPr lvl="0" indent="0" marL="0">
              <a:buNone/>
            </a:pPr>
          </a:p>
          <a:p>
            <a:pPr lvl="1"/>
            <a:r>
              <a:rPr/>
              <a:t>Example: Using </a:t>
            </a:r>
            <a:r>
              <a:rPr>
                <a:latin typeface="Courier"/>
              </a:rPr>
              <a:t>print()</a:t>
            </a:r>
            <a:r>
              <a:rPr/>
              <a:t> to output text, writing to a file, creating plots with Matplotlib.</a:t>
            </a:r>
          </a:p>
          <a:p>
            <a:pPr lvl="0" indent="0" marL="0">
              <a:buNone/>
            </a:pPr>
          </a:p>
          <a:p>
            <a:pPr lvl="0"/>
            <a:r>
              <a:rPr b="1"/>
              <a:t>Calculation:</a:t>
            </a:r>
          </a:p>
          <a:p>
            <a:pPr lvl="0" indent="0" marL="0">
              <a:buNone/>
            </a:pPr>
          </a:p>
          <a:p>
            <a:pPr lvl="1"/>
            <a:r>
              <a:rPr/>
              <a:t>Performing mathematical operations to process and analyse data.</a:t>
            </a:r>
          </a:p>
          <a:p>
            <a:pPr lvl="0" indent="0" marL="0">
              <a:buNone/>
            </a:pPr>
          </a:p>
          <a:p>
            <a:pPr lvl="1"/>
            <a:r>
              <a:rPr/>
              <a:t>Example: Arithmetic operations like addition and multiplication, statistical calculations using NumPy or pandas.</a:t>
            </a:r>
          </a:p>
          <a:p>
            <a:pPr lvl="0" indent="0" marL="0">
              <a:buNone/>
            </a:pPr>
          </a:p>
          <a:p>
            <a:pPr lvl="0"/>
            <a:r>
              <a:rPr b="1"/>
              <a:t>Store/Assignment:</a:t>
            </a:r>
          </a:p>
          <a:p>
            <a:pPr lvl="0" indent="0" marL="0">
              <a:buNone/>
            </a:pPr>
          </a:p>
          <a:p>
            <a:pPr lvl="1"/>
            <a:r>
              <a:rPr/>
              <a:t>Storing data in variables for later use and updating these variables as needed.</a:t>
            </a:r>
          </a:p>
          <a:p>
            <a:pPr lvl="0" indent="0" marL="0">
              <a:buNone/>
            </a:pPr>
          </a:p>
          <a:p>
            <a:pPr lvl="1"/>
            <a:r>
              <a:rPr/>
              <a:t>Example: Assigning values to variables, updating variable values based on calculations or user input.</a:t>
            </a:r>
          </a:p>
          <a:p>
            <a:pPr lvl="0" indent="0" marL="0">
              <a:buNone/>
            </a:pPr>
          </a:p>
          <a:p>
            <a:pPr lvl="0"/>
            <a:r>
              <a:rPr b="1"/>
              <a:t>Make Decisions (If/Then):</a:t>
            </a:r>
          </a:p>
          <a:p>
            <a:pPr lvl="0" indent="0" marL="0">
              <a:buNone/>
            </a:pPr>
          </a:p>
          <a:p>
            <a:pPr lvl="1"/>
            <a:r>
              <a:rPr/>
              <a:t>Using conditional statements to execute different actions based on specific conditions.</a:t>
            </a:r>
          </a:p>
          <a:p>
            <a:pPr lvl="0" indent="0" marL="0">
              <a:buNone/>
            </a:pPr>
          </a:p>
          <a:p>
            <a:pPr lvl="1"/>
            <a:r>
              <a:rPr/>
              <a:t>Example: Using </a:t>
            </a:r>
            <a:r>
              <a:rPr>
                <a:latin typeface="Courier"/>
              </a:rPr>
              <a:t>if</a:t>
            </a:r>
            <a:r>
              <a:rPr/>
              <a:t>, </a:t>
            </a:r>
            <a:r>
              <a:rPr>
                <a:latin typeface="Courier"/>
              </a:rPr>
              <a:t>else</a:t>
            </a:r>
            <a:r>
              <a:rPr/>
              <a:t>, and </a:t>
            </a:r>
            <a:r>
              <a:rPr>
                <a:latin typeface="Courier"/>
              </a:rPr>
              <a:t>elif</a:t>
            </a:r>
            <a:r>
              <a:rPr/>
              <a:t> statements to handle different temperature ranges.</a:t>
            </a:r>
          </a:p>
          <a:p>
            <a:pPr lvl="0" indent="0" marL="0">
              <a:buNone/>
            </a:pPr>
          </a:p>
          <a:p>
            <a:pPr lvl="0"/>
            <a:r>
              <a:rPr b="1"/>
              <a:t>Going Loopy (for, while):</a:t>
            </a:r>
          </a:p>
          <a:p>
            <a:pPr lvl="0" indent="0" marL="0">
              <a:buNone/>
            </a:pPr>
          </a:p>
          <a:p>
            <a:pPr lvl="1"/>
            <a:r>
              <a:rPr/>
              <a:t>Repeating tasks iteratively using loops to process collections of data or perform repeated actions.</a:t>
            </a:r>
          </a:p>
          <a:p>
            <a:pPr lvl="0" indent="0" marL="0">
              <a:buNone/>
            </a:pPr>
          </a:p>
          <a:p>
            <a:pPr lvl="1"/>
            <a:r>
              <a:rPr/>
              <a:t>Example: Using </a:t>
            </a:r>
            <a:r>
              <a:rPr>
                <a:latin typeface="Courier"/>
              </a:rPr>
              <a:t>for</a:t>
            </a:r>
            <a:r>
              <a:rPr/>
              <a:t> loops to iterate over a list of temperatures, using </a:t>
            </a:r>
            <a:r>
              <a:rPr>
                <a:latin typeface="Courier"/>
              </a:rPr>
              <a:t>while</a:t>
            </a:r>
            <a:r>
              <a:rPr/>
              <a:t> loops for continuous data processing.</a:t>
            </a:r>
          </a:p>
          <a:p>
            <a:pPr lvl="0" indent="0" marL="0">
              <a:buNone/>
            </a:pPr>
          </a:p>
          <a:p>
            <a:pPr lvl="0" indent="0" marL="0">
              <a:spcBef>
                <a:spcPts val="3000"/>
              </a:spcBef>
              <a:buNone/>
            </a:pPr>
            <a:r>
              <a:rPr b="1"/>
              <a:t>2. Importance of Problem-Solving Framework</a:t>
            </a:r>
          </a:p>
          <a:p>
            <a:pPr lvl="0" indent="0" marL="0">
              <a:buNone/>
            </a:pPr>
          </a:p>
          <a:p>
            <a:pPr lvl="0"/>
            <a:r>
              <a:rPr b="1"/>
              <a:t>Understanding the Problem:</a:t>
            </a:r>
          </a:p>
          <a:p>
            <a:pPr lvl="0" indent="0" marL="0">
              <a:buNone/>
            </a:pPr>
          </a:p>
          <a:p>
            <a:pPr lvl="1"/>
            <a:r>
              <a:rPr/>
              <a:t>Clearly defining the problem to be solved and identifying the key requirements.</a:t>
            </a:r>
          </a:p>
          <a:p>
            <a:pPr lvl="0" indent="0" marL="0">
              <a:buNone/>
            </a:pPr>
          </a:p>
          <a:p>
            <a:pPr lvl="1"/>
            <a:r>
              <a:rPr/>
              <a:t>Example: Determining the need to convert temperatures from Fahrenheit to Celsius.</a:t>
            </a:r>
          </a:p>
          <a:p>
            <a:pPr lvl="0" indent="0" marL="0">
              <a:buNone/>
            </a:pPr>
          </a:p>
          <a:p>
            <a:pPr lvl="0"/>
            <a:r>
              <a:rPr b="1"/>
              <a:t>Define Inputs and Outputs:</a:t>
            </a:r>
          </a:p>
          <a:p>
            <a:pPr lvl="0" indent="0" marL="0">
              <a:buNone/>
            </a:pPr>
          </a:p>
          <a:p>
            <a:pPr lvl="1"/>
            <a:r>
              <a:rPr/>
              <a:t>Identifying what data is needed as input and what the expected output should be.</a:t>
            </a:r>
          </a:p>
          <a:p>
            <a:pPr lvl="0" indent="0" marL="0">
              <a:buNone/>
            </a:pPr>
          </a:p>
          <a:p>
            <a:pPr lvl="1"/>
            <a:r>
              <a:rPr/>
              <a:t>Example: Input is the temperature in Fahrenheit, and the output is the temperature in Celsius.</a:t>
            </a:r>
          </a:p>
          <a:p>
            <a:pPr lvl="0" indent="0" marL="0">
              <a:buNone/>
            </a:pPr>
          </a:p>
          <a:p>
            <a:pPr lvl="0"/>
            <a:r>
              <a:rPr b="1"/>
              <a:t>Work the Problem by Hand:</a:t>
            </a:r>
          </a:p>
          <a:p>
            <a:pPr lvl="0" indent="0" marL="0">
              <a:buNone/>
            </a:pPr>
          </a:p>
          <a:p>
            <a:pPr lvl="1"/>
            <a:r>
              <a:rPr/>
              <a:t>Manually solving the problem with sample data to understand the steps involved.</a:t>
            </a:r>
          </a:p>
          <a:p>
            <a:pPr lvl="0" indent="0" marL="0">
              <a:buNone/>
            </a:pPr>
          </a:p>
          <a:p>
            <a:pPr lvl="1"/>
            <a:r>
              <a:rPr/>
              <a:t>Example: Converting a sample temperature from Fahrenheit to Celsius manually.</a:t>
            </a:r>
          </a:p>
          <a:p>
            <a:pPr lvl="0" indent="0" marL="0">
              <a:buNone/>
            </a:pPr>
          </a:p>
          <a:p>
            <a:pPr lvl="0"/>
            <a:r>
              <a:rPr b="1"/>
              <a:t>Write Pseudo Code:</a:t>
            </a:r>
          </a:p>
          <a:p>
            <a:pPr lvl="0" indent="0" marL="0">
              <a:buNone/>
            </a:pPr>
          </a:p>
          <a:p>
            <a:pPr lvl="1"/>
            <a:r>
              <a:rPr/>
              <a:t>Creating a high-level outline of the steps needed to solve the problem in a programming language.</a:t>
            </a:r>
          </a:p>
          <a:p>
            <a:pPr lvl="0" indent="0" marL="0">
              <a:buNone/>
            </a:pPr>
          </a:p>
          <a:p>
            <a:pPr lvl="1"/>
            <a:r>
              <a:rPr/>
              <a:t>Example: Writing pseudo code for the temperature conversion algorithm.</a:t>
            </a:r>
          </a:p>
          <a:p>
            <a:pPr lvl="0" indent="0" marL="0">
              <a:buNone/>
            </a:pPr>
          </a:p>
          <a:p>
            <a:pPr lvl="0"/>
            <a:r>
              <a:rPr b="1"/>
              <a:t>Convert to Python Code:</a:t>
            </a:r>
          </a:p>
          <a:p>
            <a:pPr lvl="0" indent="0" marL="0">
              <a:buNone/>
            </a:pPr>
          </a:p>
          <a:p>
            <a:pPr lvl="1"/>
            <a:r>
              <a:rPr/>
              <a:t>Translating the pseudo code into actual Python code, ensuring the logic is correctly implemented.</a:t>
            </a:r>
          </a:p>
          <a:p>
            <a:pPr lvl="0" indent="0" marL="0">
              <a:buNone/>
            </a:pPr>
          </a:p>
          <a:p>
            <a:pPr lvl="1"/>
            <a:r>
              <a:rPr/>
              <a:t>Example: Implementing the temperature conversion in Python using functions.</a:t>
            </a:r>
          </a:p>
          <a:p>
            <a:pPr lvl="0" indent="0" marL="0">
              <a:buNone/>
            </a:pPr>
          </a:p>
          <a:p>
            <a:pPr lvl="0"/>
            <a:r>
              <a:rPr b="1"/>
              <a:t>Test with Data:</a:t>
            </a:r>
          </a:p>
          <a:p>
            <a:pPr lvl="0" indent="0" marL="0">
              <a:buNone/>
            </a:pPr>
          </a:p>
          <a:p>
            <a:pPr lvl="1"/>
            <a:r>
              <a:rPr/>
              <a:t>Testing the Python code with various inputs to ensure it works correctly and handles edge cases.</a:t>
            </a:r>
          </a:p>
          <a:p>
            <a:pPr lvl="0" indent="0" marL="0">
              <a:buNone/>
            </a:pPr>
          </a:p>
          <a:p>
            <a:pPr lvl="1"/>
            <a:r>
              <a:rPr/>
              <a:t>Example: Testing the temperature conversion function with different temperature values.</a:t>
            </a:r>
          </a:p>
          <a:p>
            <a:pPr lvl="0" indent="0" marL="0">
              <a:buNone/>
            </a:pPr>
          </a:p>
          <a:p>
            <a:pPr lvl="0" indent="0" marL="0">
              <a:spcBef>
                <a:spcPts val="3000"/>
              </a:spcBef>
              <a:buNone/>
            </a:pPr>
            <a:r>
              <a:rPr b="1"/>
              <a:t>Data Representation and Types</a:t>
            </a:r>
          </a:p>
          <a:p>
            <a:pPr lvl="0" indent="0" marL="0">
              <a:buNone/>
            </a:pPr>
          </a:p>
          <a:p>
            <a:pPr lvl="0" indent="0" marL="0">
              <a:buNone/>
            </a:pPr>
            <a:r>
              <a:rPr b="1"/>
              <a:t>Elaboration:</a:t>
            </a:r>
          </a:p>
          <a:p>
            <a:pPr lvl="0" indent="0" marL="0">
              <a:buNone/>
            </a:pPr>
          </a:p>
          <a:p>
            <a:pPr lvl="0" indent="0" marL="0">
              <a:buNone/>
            </a:pPr>
            <a:r>
              <a:rPr/>
              <a:t>Computers fundamentally store and process data as sequences of binary digits (0s and 1s). These binary sequences form the basis for all types of data a computer can handle. The concept of data types is crucial because it tells the computer how to interpret these binary sequences, whether as numbers, text, images, sound, or more complex structures like documents and videos. Here’s a deeper look at how data representation and types are foundational and their relationship to the six fundamental operations and the problem-solving framework:</a:t>
            </a:r>
          </a:p>
          <a:p>
            <a:pPr lvl="0" indent="0" marL="0">
              <a:buNone/>
            </a:pPr>
          </a:p>
          <a:p>
            <a:pPr lvl="0" indent="0" marL="0">
              <a:spcBef>
                <a:spcPts val="3000"/>
              </a:spcBef>
              <a:buNone/>
            </a:pPr>
            <a:r>
              <a:rPr b="1"/>
              <a:t>How Data Representation and Types Relate to the Six Fundamental Operations:</a:t>
            </a:r>
          </a:p>
          <a:p>
            <a:pPr lvl="0" indent="0" marL="0">
              <a:buNone/>
            </a:pPr>
          </a:p>
          <a:p>
            <a:pPr lvl="0" indent="-457200" marL="457200">
              <a:buAutoNum type="arabicPeriod"/>
            </a:pPr>
            <a:r>
              <a:rPr b="1"/>
              <a:t>Input:</a:t>
            </a:r>
          </a:p>
          <a:p>
            <a:pPr lvl="0" indent="0" marL="0">
              <a:buNone/>
            </a:pPr>
          </a:p>
          <a:p>
            <a:pPr lvl="1"/>
            <a:r>
              <a:rPr b="1"/>
              <a:t>Relevance:</a:t>
            </a:r>
            <a:r>
              <a:rPr/>
              <a:t> When inputting data into a program, knowing the data type is essential for correctly interpreting and processing the input. For instance, user inputs are often strings that may need conversion to other types (e.g., integers or floats) for calculations.</a:t>
            </a:r>
          </a:p>
          <a:p>
            <a:pPr lvl="0" indent="0" marL="0">
              <a:buNone/>
            </a:pPr>
          </a:p>
          <a:p>
            <a:pPr lvl="1"/>
            <a:r>
              <a:rPr b="1"/>
              <a:t>Example:</a:t>
            </a:r>
            <a:r>
              <a:rPr/>
              <a:t> Reading a temperature input as a string and converting it to a float for further processing.</a:t>
            </a:r>
          </a:p>
          <a:p>
            <a:pPr lvl="0" indent="0" marL="0">
              <a:buNone/>
            </a:pPr>
          </a:p>
          <a:p>
            <a:pPr lvl="0" indent="-457200" marL="457200">
              <a:buAutoNum type="arabicPeriod"/>
            </a:pPr>
            <a:r>
              <a:rPr b="1"/>
              <a:t>Output:</a:t>
            </a:r>
          </a:p>
          <a:p>
            <a:pPr lvl="0" indent="0" marL="0">
              <a:buNone/>
            </a:pPr>
          </a:p>
          <a:p>
            <a:pPr lvl="1"/>
            <a:r>
              <a:rPr b="1"/>
              <a:t>Relevance:</a:t>
            </a:r>
            <a:r>
              <a:rPr/>
              <a:t> When outputting data, the format and type must be considered to ensure the information is presented correctly. Different data types may require different formatting techniques.</a:t>
            </a:r>
          </a:p>
          <a:p>
            <a:pPr lvl="0" indent="0" marL="0">
              <a:buNone/>
            </a:pPr>
          </a:p>
          <a:p>
            <a:pPr lvl="1"/>
            <a:r>
              <a:rPr b="1"/>
              <a:t>Example:</a:t>
            </a:r>
            <a:r>
              <a:rPr/>
              <a:t> Displaying a temperature value with appropriate units (°C or °F) and ensuring it’s correctly formatted as a number.</a:t>
            </a:r>
          </a:p>
          <a:p>
            <a:pPr lvl="0" indent="0" marL="0">
              <a:buNone/>
            </a:pPr>
          </a:p>
          <a:p>
            <a:pPr lvl="0" indent="-457200" marL="457200">
              <a:buAutoNum type="arabicPeriod"/>
            </a:pPr>
            <a:r>
              <a:rPr b="1"/>
              <a:t>Calculation:</a:t>
            </a:r>
          </a:p>
          <a:p>
            <a:pPr lvl="0" indent="0" marL="0">
              <a:buNone/>
            </a:pPr>
          </a:p>
          <a:p>
            <a:pPr lvl="1"/>
            <a:r>
              <a:rPr b="1"/>
              <a:t>Relevance:</a:t>
            </a:r>
            <a:r>
              <a:rPr/>
              <a:t> Calculations require an understanding of numeric data types (integers, floats) to perform arithmetic operations accurately.</a:t>
            </a:r>
          </a:p>
          <a:p>
            <a:pPr lvl="0" indent="0" marL="0">
              <a:buNone/>
            </a:pPr>
          </a:p>
          <a:p>
            <a:pPr lvl="1"/>
            <a:r>
              <a:rPr b="1"/>
              <a:t>Example:</a:t>
            </a:r>
            <a:r>
              <a:rPr/>
              <a:t> Converting temperatures between different scales involves arithmetic operations on float values.</a:t>
            </a:r>
          </a:p>
          <a:p>
            <a:pPr lvl="0" indent="0" marL="0">
              <a:buNone/>
            </a:pPr>
          </a:p>
          <a:p>
            <a:pPr lvl="0" indent="-457200" marL="457200">
              <a:buAutoNum type="arabicPeriod"/>
            </a:pPr>
            <a:r>
              <a:rPr b="1"/>
              <a:t>Store/Assignment:</a:t>
            </a:r>
          </a:p>
          <a:p>
            <a:pPr lvl="0" indent="0" marL="0">
              <a:buNone/>
            </a:pPr>
          </a:p>
          <a:p>
            <a:pPr lvl="1"/>
            <a:r>
              <a:rPr b="1"/>
              <a:t>Relevance:</a:t>
            </a:r>
            <a:r>
              <a:rPr/>
              <a:t> Storing data in variables requires assigning appropriate types to ensure correct manipulation and retrieval. Data types dictate the operations that can be performed on the stored data.</a:t>
            </a:r>
          </a:p>
          <a:p>
            <a:pPr lvl="0" indent="0" marL="0">
              <a:buNone/>
            </a:pPr>
          </a:p>
          <a:p>
            <a:pPr lvl="1"/>
            <a:r>
              <a:rPr b="1"/>
              <a:t>Example:</a:t>
            </a:r>
            <a:r>
              <a:rPr/>
              <a:t> Assigning a temperature reading to a float variable and later updating it based on new input.</a:t>
            </a:r>
          </a:p>
          <a:p>
            <a:pPr lvl="0" indent="0" marL="0">
              <a:buNone/>
            </a:pPr>
          </a:p>
          <a:p>
            <a:pPr lvl="0" indent="-457200" marL="457200">
              <a:buAutoNum type="arabicPeriod"/>
            </a:pPr>
            <a:r>
              <a:rPr b="1"/>
              <a:t>Make Decisions (If/Then):</a:t>
            </a:r>
          </a:p>
          <a:p>
            <a:pPr lvl="0" indent="0" marL="0">
              <a:buNone/>
            </a:pPr>
          </a:p>
          <a:p>
            <a:pPr lvl="1"/>
            <a:r>
              <a:rPr b="1"/>
              <a:t>Relevance:</a:t>
            </a:r>
            <a:r>
              <a:rPr/>
              <a:t> Decision-making relies on Boolean expressions that often compare values of specific types. The result of these comparisons dictates the program’s flow.</a:t>
            </a:r>
          </a:p>
          <a:p>
            <a:pPr lvl="0" indent="0" marL="0">
              <a:buNone/>
            </a:pPr>
          </a:p>
          <a:p>
            <a:pPr lvl="1"/>
            <a:r>
              <a:rPr b="1"/>
              <a:t>Example:</a:t>
            </a:r>
            <a:r>
              <a:rPr/>
              <a:t> Checking if a temperature value exceeds a certain threshold to determine whether it’s hot or cold.</a:t>
            </a:r>
          </a:p>
          <a:p>
            <a:pPr lvl="0" indent="0" marL="0">
              <a:buNone/>
            </a:pPr>
          </a:p>
          <a:p>
            <a:pPr lvl="0" indent="-457200" marL="457200">
              <a:buAutoNum type="arabicPeriod"/>
            </a:pPr>
            <a:r>
              <a:rPr b="1"/>
              <a:t>Going Loopy (for, while):</a:t>
            </a:r>
          </a:p>
          <a:p>
            <a:pPr lvl="0" indent="0" marL="0">
              <a:buNone/>
            </a:pPr>
          </a:p>
          <a:p>
            <a:pPr lvl="1"/>
            <a:r>
              <a:rPr b="1"/>
              <a:t>Relevance:</a:t>
            </a:r>
            <a:r>
              <a:rPr/>
              <a:t> Iterating over collections of data (like lists or arrays) requires understanding the data type of elements being processed to apply appropriate operations.</a:t>
            </a:r>
          </a:p>
          <a:p>
            <a:pPr lvl="0" indent="0" marL="0">
              <a:buNone/>
            </a:pPr>
          </a:p>
          <a:p>
            <a:pPr lvl="1"/>
            <a:r>
              <a:rPr b="1"/>
              <a:t>Example:</a:t>
            </a:r>
            <a:r>
              <a:rPr/>
              <a:t> Looping through a list of temperature readings to find the highest value.</a:t>
            </a:r>
          </a:p>
          <a:p>
            <a:pPr lvl="0" indent="0" marL="0">
              <a:buNone/>
            </a:pPr>
          </a:p>
          <a:p>
            <a:pPr lvl="0" indent="0" marL="0">
              <a:spcBef>
                <a:spcPts val="3000"/>
              </a:spcBef>
              <a:buNone/>
            </a:pPr>
            <a:r>
              <a:rPr b="1"/>
              <a:t>How Data Representation and Types Relate to the Problem-Solving Framework:</a:t>
            </a:r>
          </a:p>
          <a:p>
            <a:pPr lvl="0" indent="0" marL="0">
              <a:buNone/>
            </a:pPr>
          </a:p>
          <a:p>
            <a:pPr lvl="0" indent="-457200" marL="457200">
              <a:buAutoNum type="arabicPeriod"/>
            </a:pPr>
            <a:r>
              <a:rPr b="1"/>
              <a:t>Understanding the Problem:</a:t>
            </a:r>
          </a:p>
          <a:p>
            <a:pPr lvl="0" indent="0" marL="0">
              <a:buNone/>
            </a:pPr>
          </a:p>
          <a:p>
            <a:pPr lvl="1"/>
            <a:r>
              <a:rPr b="1"/>
              <a:t>Importance:</a:t>
            </a:r>
            <a:r>
              <a:rPr/>
              <a:t> Identifying the types of data involved is crucial for defining the problem accurately. This step sets the stage for deciding how data will be handled throughout the solution.</a:t>
            </a:r>
          </a:p>
          <a:p>
            <a:pPr lvl="0" indent="0" marL="0">
              <a:buNone/>
            </a:pPr>
          </a:p>
          <a:p>
            <a:pPr lvl="1"/>
            <a:r>
              <a:rPr b="1"/>
              <a:t>Example:</a:t>
            </a:r>
            <a:r>
              <a:rPr/>
              <a:t> Recognising that temperatures need to be processed as floats for accurate conversion between scales.</a:t>
            </a:r>
          </a:p>
          <a:p>
            <a:pPr lvl="0" indent="0" marL="0">
              <a:buNone/>
            </a:pPr>
          </a:p>
          <a:p>
            <a:pPr lvl="0" indent="-457200" marL="457200">
              <a:buAutoNum type="arabicPeriod"/>
            </a:pPr>
            <a:r>
              <a:rPr b="1"/>
              <a:t>Define Inputs and Outputs:</a:t>
            </a:r>
          </a:p>
          <a:p>
            <a:pPr lvl="0" indent="0" marL="0">
              <a:buNone/>
            </a:pPr>
          </a:p>
          <a:p>
            <a:pPr lvl="1"/>
            <a:r>
              <a:rPr b="1"/>
              <a:t>Importance:</a:t>
            </a:r>
            <a:r>
              <a:rPr/>
              <a:t> Clearly defining data types for inputs and outputs ensures that the solution will handle data correctly and predictably.</a:t>
            </a:r>
          </a:p>
          <a:p>
            <a:pPr lvl="0" indent="0" marL="0">
              <a:buNone/>
            </a:pPr>
          </a:p>
          <a:p>
            <a:pPr lvl="1"/>
            <a:r>
              <a:rPr b="1"/>
              <a:t>Example:</a:t>
            </a:r>
            <a:r>
              <a:rPr/>
              <a:t> Specifying that input temperatures will be floats and output temperatures will be formatted strings.</a:t>
            </a:r>
          </a:p>
          <a:p>
            <a:pPr lvl="0" indent="0" marL="0">
              <a:buNone/>
            </a:pPr>
          </a:p>
          <a:p>
            <a:pPr lvl="0" indent="-457200" marL="457200">
              <a:buAutoNum type="arabicPeriod"/>
            </a:pPr>
            <a:r>
              <a:rPr b="1"/>
              <a:t>Work the Problem by Hand:</a:t>
            </a:r>
          </a:p>
          <a:p>
            <a:pPr lvl="0" indent="0" marL="0">
              <a:buNone/>
            </a:pPr>
          </a:p>
          <a:p>
            <a:pPr lvl="1"/>
            <a:r>
              <a:rPr b="1"/>
              <a:t>Importance:</a:t>
            </a:r>
            <a:r>
              <a:rPr/>
              <a:t> Manually solving the problem with known data types helps in understanding the operations required and ensures the logical correctness of the approach.</a:t>
            </a:r>
          </a:p>
          <a:p>
            <a:pPr lvl="0" indent="0" marL="0">
              <a:buNone/>
            </a:pPr>
          </a:p>
          <a:p>
            <a:pPr lvl="1"/>
            <a:r>
              <a:rPr b="1"/>
              <a:t>Example:</a:t>
            </a:r>
            <a:r>
              <a:rPr/>
              <a:t> Manually converting a temperature from Fahrenheit to Celsius, noting the arithmetic operations involved.</a:t>
            </a:r>
          </a:p>
          <a:p>
            <a:pPr lvl="0" indent="0" marL="0">
              <a:buNone/>
            </a:pPr>
          </a:p>
          <a:p>
            <a:pPr lvl="0" indent="-457200" marL="457200">
              <a:buAutoNum type="arabicPeriod"/>
            </a:pPr>
            <a:r>
              <a:rPr b="1"/>
              <a:t>Write Pseudo Code:</a:t>
            </a:r>
          </a:p>
          <a:p>
            <a:pPr lvl="0" indent="0" marL="0">
              <a:buNone/>
            </a:pPr>
          </a:p>
          <a:p>
            <a:pPr lvl="1"/>
            <a:r>
              <a:rPr b="1"/>
              <a:t>Importance:</a:t>
            </a:r>
            <a:r>
              <a:rPr/>
              <a:t> Pseudo code helps in abstracting the problem and specifying data types without worrying about syntax, ensuring the logical flow is sound.</a:t>
            </a:r>
          </a:p>
          <a:p>
            <a:pPr lvl="0" indent="0" marL="0">
              <a:buNone/>
            </a:pPr>
          </a:p>
          <a:p>
            <a:pPr lvl="1"/>
            <a:r>
              <a:rPr b="1"/>
              <a:t>Example:</a:t>
            </a:r>
            <a:r>
              <a:rPr/>
              <a:t> Outlining steps for temperature conversion, including type conversion operations.</a:t>
            </a:r>
          </a:p>
          <a:p>
            <a:pPr lvl="0" indent="0" marL="0">
              <a:buNone/>
            </a:pPr>
          </a:p>
          <a:p>
            <a:pPr lvl="0" indent="-457200" marL="457200">
              <a:buAutoNum type="arabicPeriod"/>
            </a:pPr>
            <a:r>
              <a:rPr b="1"/>
              <a:t>Convert to Python Code:</a:t>
            </a:r>
          </a:p>
          <a:p>
            <a:pPr lvl="0" indent="0" marL="0">
              <a:buNone/>
            </a:pPr>
          </a:p>
          <a:p>
            <a:pPr lvl="1"/>
            <a:r>
              <a:rPr b="1"/>
              <a:t>Importance:</a:t>
            </a:r>
            <a:r>
              <a:rPr/>
              <a:t> Translating pseudo code to Python involves explicitly defining and using data types correctly to implement the solution.</a:t>
            </a:r>
          </a:p>
          <a:p>
            <a:pPr lvl="0" indent="0" marL="0">
              <a:buNone/>
            </a:pPr>
          </a:p>
          <a:p>
            <a:pPr lvl="1"/>
            <a:r>
              <a:rPr b="1"/>
              <a:t>Example:</a:t>
            </a:r>
            <a:r>
              <a:rPr/>
              <a:t> Implementing the conversion algorithm with correct type handling in Python.</a:t>
            </a:r>
          </a:p>
          <a:p>
            <a:pPr lvl="0" indent="0" marL="0">
              <a:buNone/>
            </a:pPr>
          </a:p>
          <a:p>
            <a:pPr lvl="0" indent="-457200" marL="457200">
              <a:buAutoNum type="arabicPeriod"/>
            </a:pPr>
            <a:r>
              <a:rPr b="1"/>
              <a:t>Test with Data:</a:t>
            </a:r>
          </a:p>
          <a:p>
            <a:pPr lvl="0" indent="0" marL="0">
              <a:buNone/>
            </a:pPr>
          </a:p>
          <a:p>
            <a:pPr lvl="1"/>
            <a:r>
              <a:rPr b="1"/>
              <a:t>Importance:</a:t>
            </a:r>
            <a:r>
              <a:rPr/>
              <a:t> Testing the program with various data types ensures that all edge cases and typical scenarios are handled correctly, confirming the robustness of the solution.</a:t>
            </a:r>
          </a:p>
          <a:p>
            <a:pPr lvl="0" indent="0" marL="0">
              <a:buNone/>
            </a:pPr>
          </a:p>
          <a:p>
            <a:pPr lvl="1"/>
            <a:r>
              <a:rPr b="1"/>
              <a:t>Example:</a:t>
            </a:r>
            <a:r>
              <a:rPr/>
              <a:t> Testing the temperature conversion function with a range of input values, ensuring accurate outputs.</a:t>
            </a:r>
          </a:p>
          <a:p>
            <a:pPr lvl="0" indent="0" marL="0">
              <a:buNone/>
            </a:pPr>
          </a:p>
          <a:p>
            <a:pPr lvl="0" indent="0" marL="0">
              <a:spcBef>
                <a:spcPts val="3000"/>
              </a:spcBef>
              <a:buNone/>
            </a:pPr>
            <a:r>
              <a:rPr b="1"/>
              <a:t>Conclusion:</a:t>
            </a:r>
          </a:p>
          <a:p>
            <a:pPr lvl="0" indent="0" marL="0">
              <a:buNone/>
            </a:pPr>
          </a:p>
          <a:p>
            <a:pPr lvl="0" indent="0" marL="0">
              <a:buNone/>
            </a:pPr>
            <a:r>
              <a:rPr/>
              <a:t>Understanding data representation and types is fundamental to all aspects of programming. It underpins how input is processed, calculations are performed, decisions are made, and output is generated. Mastery of data types ensures that solutions are robust, efficient, and correct, seamlessly integrating with the six fundamental operations and the structured problem-solving framework.</a:t>
            </a:r>
          </a:p>
          <a:p>
            <a:pPr lvl="0" indent="0" marL="0">
              <a:buNone/>
            </a:pPr>
          </a:p>
          <a:p>
            <a:pPr lvl="0" indent="0" marL="0">
              <a:buNone/>
            </a:pPr>
            <a:r>
              <a:rPr/>
              <a:t>By understanding and applying, data representation, the six fundamental operations and the problem-solving framework, you are equipped with the essential tools to tackle a wide range of programming challenges. These skills form the backbone of effective programming, empowering you to develop robust and efficient solutions.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4.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5.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Python Essentials Unwrapped: Six Steps to Success!</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Journey Through Python Essentials and Problem-Solving Mastery</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Validate input</a:t>
            </a:r>
          </a:p>
        </p:txBody>
      </p:sp>
      <p:sp>
        <p:nvSpPr>
          <p:cNvPr id="3" name="Content Placeholder 2"/>
          <p:cNvSpPr>
            <a:spLocks noGrp="1"/>
          </p:cNvSpPr>
          <p:nvPr>
            <p:ph idx="1"/>
          </p:nvPr>
        </p:nvSpPr>
        <p:spPr/>
        <p:txBody>
          <a:bodyPr/>
          <a:lstStyle/>
          <a:p>
            <a:pPr lvl="0"/>
            <a:r>
              <a:rPr/>
              <a:t>try/catch</a:t>
            </a:r>
          </a:p>
          <a:p>
            <a:pPr lvl="0"/>
            <a:r>
              <a:rPr/>
              <a:t>test positive/negative</a:t>
            </a:r>
          </a:p>
          <a:p>
            <a:pPr lvl="0"/>
            <a:r>
              <a:rPr/>
              <a:t>assert statements</a:t>
            </a:r>
          </a:p>
          <a:p>
            <a:pPr lvl="0"/>
            <a:r>
              <a:rPr/>
              <a:t>Lib/Package: PyInputPlus</a:t>
            </a:r>
          </a:p>
          <a:p>
            <a:pPr lvl="0" indent="0">
              <a:buNone/>
            </a:pPr>
            <a:r>
              <a:rPr>
                <a:solidFill>
                  <a:srgbClr val="003B4F"/>
                </a:solidFill>
                <a:latin typeface="Courier"/>
              </a:rPr>
              <a:t>try:</a:t>
            </a:r>
            <a:br/>
            <a:r>
              <a:rPr>
                <a:solidFill>
                  <a:srgbClr val="003B4F"/>
                </a:solidFill>
                <a:latin typeface="Courier"/>
              </a:rPr>
              <a:t>    temperature </a:t>
            </a:r>
            <a:r>
              <a:rPr>
                <a:solidFill>
                  <a:srgbClr val="5E5E5E"/>
                </a:solidFill>
                <a:latin typeface="Courier"/>
              </a:rPr>
              <a:t>=</a:t>
            </a:r>
            <a:r>
              <a:rPr>
                <a:solidFill>
                  <a:srgbClr val="003B4F"/>
                </a:solidFill>
                <a:latin typeface="Courier"/>
              </a:rPr>
              <a:t> float(temperature)  </a:t>
            </a:r>
            <a:r>
              <a:rPr>
                <a:solidFill>
                  <a:srgbClr val="5E5E5E"/>
                </a:solidFill>
                <a:latin typeface="Courier"/>
              </a:rPr>
              <a:t># Convert input to float</a:t>
            </a:r>
            <a:br/>
            <a:r>
              <a:rPr>
                <a:solidFill>
                  <a:srgbClr val="003B4F"/>
                </a:solidFill>
                <a:latin typeface="Courier"/>
              </a:rPr>
              <a:t>except </a:t>
            </a:r>
            <a:r>
              <a:rPr>
                <a:solidFill>
                  <a:srgbClr val="AD0000"/>
                </a:solidFill>
                <a:latin typeface="Courier"/>
              </a:rPr>
              <a:t>ValueError</a:t>
            </a:r>
            <a:r>
              <a:rPr>
                <a:solidFill>
                  <a:srgbClr val="003B4F"/>
                </a:solidFill>
                <a:latin typeface="Courier"/>
              </a:rPr>
              <a:t>:</a:t>
            </a:r>
            <a:br/>
            <a:r>
              <a:rPr>
                <a:solidFill>
                  <a:srgbClr val="003B4F"/>
                </a:solidFill>
                <a:latin typeface="Courier"/>
              </a:rPr>
              <a:t>    print(</a:t>
            </a:r>
            <a:r>
              <a:rPr>
                <a:solidFill>
                  <a:srgbClr val="20794D"/>
                </a:solidFill>
                <a:latin typeface="Courier"/>
              </a:rPr>
              <a:t>"Invalid input. Please enter a valid number."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Decision Making (If/Then Structures)</a:t>
            </a:r>
          </a:p>
        </p:txBody>
      </p:sp>
      <p:sp>
        <p:nvSpPr>
          <p:cNvPr id="3" name="Content Placeholder 2"/>
          <p:cNvSpPr>
            <a:spLocks noGrp="1"/>
          </p:cNvSpPr>
          <p:nvPr>
            <p:ph idx="1"/>
          </p:nvPr>
        </p:nvSpPr>
        <p:spPr/>
        <p:txBody>
          <a:bodyPr/>
          <a:lstStyle/>
          <a:p>
            <a:pPr lvl="0"/>
            <a:r>
              <a:rPr/>
              <a:t>Boolean Expressions</a:t>
            </a:r>
          </a:p>
          <a:p>
            <a:pPr lvl="0"/>
            <a:r>
              <a:rPr/>
              <a:t>Relational Operators: </a:t>
            </a:r>
            <a:r>
              <a:rPr>
                <a:latin typeface="Courier"/>
              </a:rPr>
              <a:t>&lt;, &gt;, &lt;=, &gt;=</a:t>
            </a:r>
          </a:p>
          <a:p>
            <a:pPr lvl="0"/>
            <a:r>
              <a:rPr/>
              <a:t>Logical Operators: </a:t>
            </a:r>
            <a:r>
              <a:rPr>
                <a:latin typeface="Courier"/>
              </a:rPr>
              <a:t>and, or, not</a:t>
            </a:r>
          </a:p>
          <a:p>
            <a:pPr lvl="0"/>
            <a:r>
              <a:rPr/>
              <a:t>Simple </a:t>
            </a:r>
            <a:r>
              <a:rPr>
                <a:latin typeface="Courier"/>
              </a:rPr>
              <a:t>if</a:t>
            </a:r>
            <a:r>
              <a:rPr/>
              <a:t>, </a:t>
            </a:r>
            <a:r>
              <a:rPr>
                <a:latin typeface="Courier"/>
              </a:rPr>
              <a:t>if-else</a:t>
            </a:r>
            <a:r>
              <a:rPr/>
              <a:t>, </a:t>
            </a:r>
            <a:r>
              <a:rPr>
                <a:latin typeface="Courier"/>
              </a:rPr>
              <a:t>if-elif-else</a:t>
            </a:r>
            <a:r>
              <a:rPr/>
              <a:t> Statements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Decision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today's temperature in Celsius: "</a:t>
            </a:r>
            <a:r>
              <a:rPr>
                <a:solidFill>
                  <a:srgbClr val="003B4F"/>
                </a:solidFill>
                <a:latin typeface="Courier"/>
              </a:rPr>
              <a:t>)</a:t>
            </a:r>
            <a:br/>
            <a:r>
              <a:rPr>
                <a:solidFill>
                  <a:srgbClr val="003B4F"/>
                </a:solidFill>
                <a:latin typeface="Courier"/>
              </a:rPr>
              <a:t>temperature </a:t>
            </a:r>
            <a:r>
              <a:rPr>
                <a:solidFill>
                  <a:srgbClr val="5E5E5E"/>
                </a:solidFill>
                <a:latin typeface="Courier"/>
              </a:rPr>
              <a:t>=</a:t>
            </a:r>
            <a:r>
              <a:rPr>
                <a:solidFill>
                  <a:srgbClr val="003B4F"/>
                </a:solidFill>
                <a:latin typeface="Courier"/>
              </a:rPr>
              <a:t> float(temperature)  </a:t>
            </a:r>
            <a:r>
              <a:rPr>
                <a:solidFill>
                  <a:srgbClr val="5E5E5E"/>
                </a:solidFill>
                <a:latin typeface="Courier"/>
              </a:rPr>
              <a:t># Convert input to float</a:t>
            </a:r>
            <a:br/>
            <a:br/>
            <a:r>
              <a:rPr>
                <a:solidFill>
                  <a:srgbClr val="003B4F"/>
                </a:solidFill>
                <a:latin typeface="Courier"/>
              </a:rPr>
              <a:t>if temperature </a:t>
            </a:r>
            <a:r>
              <a:rPr>
                <a:solidFill>
                  <a:srgbClr val="5E5E5E"/>
                </a:solidFill>
                <a:latin typeface="Courier"/>
              </a:rPr>
              <a:t>&gt;</a:t>
            </a:r>
            <a:r>
              <a:rPr>
                <a:solidFill>
                  <a:srgbClr val="003B4F"/>
                </a:solidFill>
                <a:latin typeface="Courier"/>
              </a:rPr>
              <a:t> </a:t>
            </a:r>
            <a:r>
              <a:rPr>
                <a:solidFill>
                  <a:srgbClr val="AD0000"/>
                </a:solidFill>
                <a:latin typeface="Courier"/>
              </a:rPr>
              <a:t>30</a:t>
            </a:r>
            <a:r>
              <a:rPr>
                <a:solidFill>
                  <a:srgbClr val="003B4F"/>
                </a:solidFill>
                <a:latin typeface="Courier"/>
              </a:rPr>
              <a:t>:</a:t>
            </a:r>
            <a:br/>
            <a:r>
              <a:rPr>
                <a:solidFill>
                  <a:srgbClr val="003B4F"/>
                </a:solidFill>
                <a:latin typeface="Courier"/>
              </a:rPr>
              <a:t>    print(</a:t>
            </a:r>
            <a:r>
              <a:rPr>
                <a:solidFill>
                  <a:srgbClr val="20794D"/>
                </a:solidFill>
                <a:latin typeface="Courier"/>
              </a:rPr>
              <a:t>"It's a hot day!"</a:t>
            </a:r>
            <a:r>
              <a:rPr>
                <a:solidFill>
                  <a:srgbClr val="003B4F"/>
                </a:solidFill>
                <a:latin typeface="Courier"/>
              </a:rPr>
              <a:t>)</a:t>
            </a:r>
            <a:br/>
            <a:r>
              <a:rPr>
                <a:solidFill>
                  <a:srgbClr val="003B4F"/>
                </a:solidFill>
                <a:latin typeface="Courier"/>
              </a:rPr>
              <a:t>elif temperature </a:t>
            </a:r>
            <a:r>
              <a:rPr>
                <a:solidFill>
                  <a:srgbClr val="5E5E5E"/>
                </a:solidFill>
                <a:latin typeface="Courier"/>
              </a:rPr>
              <a:t>&lt;</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print(</a:t>
            </a:r>
            <a:r>
              <a:rPr>
                <a:solidFill>
                  <a:srgbClr val="20794D"/>
                </a:solidFill>
                <a:latin typeface="Courier"/>
              </a:rPr>
              <a:t>"It's a cold day."</a:t>
            </a:r>
            <a:r>
              <a:rPr>
                <a:solidFill>
                  <a:srgbClr val="003B4F"/>
                </a:solidFill>
                <a:latin typeface="Courier"/>
              </a:rPr>
              <a:t>)</a:t>
            </a:r>
            <a:br/>
            <a:r>
              <a:rPr>
                <a:solidFill>
                  <a:srgbClr val="003B4F"/>
                </a:solidFill>
                <a:latin typeface="Courier"/>
              </a:rPr>
              <a:t>else:</a:t>
            </a:r>
            <a:br/>
            <a:r>
              <a:rPr>
                <a:solidFill>
                  <a:srgbClr val="003B4F"/>
                </a:solidFill>
                <a:latin typeface="Courier"/>
              </a:rPr>
              <a:t>    print(</a:t>
            </a:r>
            <a:r>
              <a:rPr>
                <a:solidFill>
                  <a:srgbClr val="20794D"/>
                </a:solidFill>
                <a:latin typeface="Courier"/>
              </a:rPr>
              <a:t>"It's a moderate day."</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Repetition (Loops)</a:t>
            </a:r>
          </a:p>
        </p:txBody>
      </p:sp>
      <p:sp>
        <p:nvSpPr>
          <p:cNvPr id="3" name="Content Placeholder 2"/>
          <p:cNvSpPr>
            <a:spLocks noGrp="1"/>
          </p:cNvSpPr>
          <p:nvPr>
            <p:ph idx="1"/>
          </p:nvPr>
        </p:nvSpPr>
        <p:spPr/>
        <p:txBody>
          <a:bodyPr/>
          <a:lstStyle/>
          <a:p>
            <a:pPr lvl="0"/>
            <a:r>
              <a:rPr>
                <a:latin typeface="Courier"/>
              </a:rPr>
              <a:t>for</a:t>
            </a:r>
            <a:r>
              <a:rPr/>
              <a:t> Loops</a:t>
            </a:r>
          </a:p>
          <a:p>
            <a:pPr lvl="0"/>
            <a:r>
              <a:rPr>
                <a:latin typeface="Courier"/>
              </a:rPr>
              <a:t>while</a:t>
            </a:r>
            <a:r>
              <a:rPr/>
              <a:t> Loops</a:t>
            </a:r>
          </a:p>
          <a:p>
            <a:pPr lvl="0"/>
            <a:r>
              <a:rPr/>
              <a:t>list/dictionary comprehension</a:t>
            </a:r>
          </a:p>
          <a:p>
            <a:pPr lvl="0"/>
            <a:r>
              <a:rPr/>
              <a:t>Nested Loops (Conceptual)</a:t>
            </a:r>
          </a:p>
          <a:p>
            <a:pPr lvl="0"/>
            <a:r>
              <a:rPr/>
              <a:t>recursion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for</a:t>
            </a:r>
            <a:r>
              <a:rPr/>
              <a:t> Loops</a:t>
            </a:r>
          </a:p>
        </p:txBody>
      </p:sp>
      <p:sp>
        <p:nvSpPr>
          <p:cNvPr id="3" name="Content Placeholder 2"/>
          <p:cNvSpPr>
            <a:spLocks noGrp="1"/>
          </p:cNvSpPr>
          <p:nvPr>
            <p:ph idx="1"/>
          </p:nvPr>
        </p:nvSpPr>
        <p:spPr/>
        <p:txBody>
          <a:bodyPr/>
          <a:lstStyle/>
          <a:p>
            <a:pPr lvl="0" indent="0" marL="0">
              <a:buNone/>
            </a:pPr>
            <a:r>
              <a:rPr>
                <a:latin typeface="Courier"/>
              </a:rPr>
              <a:t>for</a:t>
            </a:r>
            <a:r>
              <a:rPr/>
              <a:t> loops are used to iterate over a sequence (such as a list, tuple, or string) or other iterable objects. The basic syntax is:</a:t>
            </a:r>
          </a:p>
          <a:p>
            <a:pPr lvl="0" indent="0">
              <a:buNone/>
            </a:pPr>
            <a:r>
              <a:rPr>
                <a:solidFill>
                  <a:srgbClr val="003B4F"/>
                </a:solidFill>
                <a:latin typeface="Courier"/>
              </a:rPr>
              <a:t>for variable in iterable:</a:t>
            </a:r>
            <a:br/>
            <a:r>
              <a:rPr>
                <a:solidFill>
                  <a:srgbClr val="003B4F"/>
                </a:solidFill>
                <a:latin typeface="Courier"/>
              </a:rPr>
              <a:t>    </a:t>
            </a:r>
            <a:r>
              <a:rPr>
                <a:solidFill>
                  <a:srgbClr val="5E5E5E"/>
                </a:solidFill>
                <a:latin typeface="Courier"/>
              </a:rPr>
              <a:t># code to be executed</a:t>
            </a:r>
          </a:p>
          <a:p>
            <a:pPr lvl="0" indent="0" marL="0">
              <a:buNone/>
            </a:pPr>
            <a:r>
              <a:rPr/>
              <a:t>Here, </a:t>
            </a:r>
            <a:r>
              <a:rPr>
                <a:latin typeface="Courier"/>
              </a:rPr>
              <a:t>variable</a:t>
            </a:r>
            <a:r>
              <a:rPr/>
              <a:t> takes on the value of each element in the </a:t>
            </a:r>
            <a:r>
              <a:rPr>
                <a:latin typeface="Courier"/>
              </a:rPr>
              <a:t>iterable</a:t>
            </a:r>
            <a:r>
              <a:rPr/>
              <a:t> object, and the code inside the loop is executed for each iteration.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for</a:t>
            </a:r>
            <a:r>
              <a:rPr/>
              <a:t> Loop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fruits </a:t>
            </a:r>
            <a:r>
              <a:rPr>
                <a:solidFill>
                  <a:srgbClr val="5E5E5E"/>
                </a:solidFill>
                <a:latin typeface="Courier"/>
              </a:rPr>
              <a:t>=</a:t>
            </a:r>
            <a:r>
              <a:rPr>
                <a:solidFill>
                  <a:srgbClr val="003B4F"/>
                </a:solidFill>
                <a:latin typeface="Courier"/>
              </a:rPr>
              <a:t> [</a:t>
            </a:r>
            <a:r>
              <a:rPr>
                <a:solidFill>
                  <a:srgbClr val="20794D"/>
                </a:solidFill>
                <a:latin typeface="Courier"/>
              </a:rPr>
              <a:t>'apple'</a:t>
            </a:r>
            <a:r>
              <a:rPr>
                <a:solidFill>
                  <a:srgbClr val="003B4F"/>
                </a:solidFill>
                <a:latin typeface="Courier"/>
              </a:rPr>
              <a:t>, </a:t>
            </a:r>
            <a:r>
              <a:rPr>
                <a:solidFill>
                  <a:srgbClr val="20794D"/>
                </a:solidFill>
                <a:latin typeface="Courier"/>
              </a:rPr>
              <a:t>'banana'</a:t>
            </a:r>
            <a:r>
              <a:rPr>
                <a:solidFill>
                  <a:srgbClr val="003B4F"/>
                </a:solidFill>
                <a:latin typeface="Courier"/>
              </a:rPr>
              <a:t>, </a:t>
            </a:r>
            <a:r>
              <a:rPr>
                <a:solidFill>
                  <a:srgbClr val="20794D"/>
                </a:solidFill>
                <a:latin typeface="Courier"/>
              </a:rPr>
              <a:t>'cherry'</a:t>
            </a:r>
            <a:r>
              <a:rPr>
                <a:solidFill>
                  <a:srgbClr val="003B4F"/>
                </a:solidFill>
                <a:latin typeface="Courier"/>
              </a:rPr>
              <a:t>]</a:t>
            </a:r>
            <a:br/>
            <a:r>
              <a:rPr>
                <a:solidFill>
                  <a:srgbClr val="003B4F"/>
                </a:solidFill>
                <a:latin typeface="Courier"/>
              </a:rPr>
              <a:t>for fruit in fruits:</a:t>
            </a:r>
            <a:br/>
            <a:r>
              <a:rPr>
                <a:solidFill>
                  <a:srgbClr val="003B4F"/>
                </a:solidFill>
                <a:latin typeface="Courier"/>
              </a:rPr>
              <a:t>    print(fruit)</a:t>
            </a:r>
          </a:p>
          <a:p>
            <a:pPr lvl="0" indent="0" marL="0">
              <a:buNone/>
            </a:pPr>
            <a:r>
              <a:rPr/>
              <a:t>Output:</a:t>
            </a:r>
          </a:p>
          <a:p>
            <a:pPr lvl="0" indent="0">
              <a:buNone/>
            </a:pPr>
            <a:r>
              <a:rPr>
                <a:latin typeface="Courier"/>
              </a:rPr>
              <a:t>apple
banana
cherry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while</a:t>
            </a:r>
            <a:r>
              <a:rPr/>
              <a:t> Loops</a:t>
            </a:r>
          </a:p>
        </p:txBody>
      </p:sp>
      <p:sp>
        <p:nvSpPr>
          <p:cNvPr id="3" name="Content Placeholder 2"/>
          <p:cNvSpPr>
            <a:spLocks noGrp="1"/>
          </p:cNvSpPr>
          <p:nvPr>
            <p:ph idx="1"/>
          </p:nvPr>
        </p:nvSpPr>
        <p:spPr/>
        <p:txBody>
          <a:bodyPr/>
          <a:lstStyle/>
          <a:p>
            <a:pPr lvl="0" indent="0" marL="0">
              <a:buNone/>
            </a:pPr>
            <a:r>
              <a:rPr>
                <a:latin typeface="Courier"/>
              </a:rPr>
              <a:t>while</a:t>
            </a:r>
            <a:r>
              <a:rPr/>
              <a:t> loops are used to execute a block of code as long as a certain condition is true. The basic syntax is:</a:t>
            </a:r>
          </a:p>
          <a:p>
            <a:pPr lvl="0" indent="0">
              <a:buNone/>
            </a:pPr>
            <a:r>
              <a:rPr>
                <a:solidFill>
                  <a:srgbClr val="003B4F"/>
                </a:solidFill>
                <a:latin typeface="Courier"/>
              </a:rPr>
              <a:t>while condition:</a:t>
            </a:r>
            <a:br/>
            <a:r>
              <a:rPr>
                <a:solidFill>
                  <a:srgbClr val="003B4F"/>
                </a:solidFill>
                <a:latin typeface="Courier"/>
              </a:rPr>
              <a:t>    </a:t>
            </a:r>
            <a:r>
              <a:rPr>
                <a:solidFill>
                  <a:srgbClr val="5E5E5E"/>
                </a:solidFill>
                <a:latin typeface="Courier"/>
              </a:rPr>
              <a:t># code to be executed</a:t>
            </a:r>
          </a:p>
          <a:p>
            <a:pPr lvl="0" indent="0" marL="0">
              <a:buNone/>
            </a:pPr>
            <a:r>
              <a:rPr/>
              <a:t>Here, the code inside the loop is executed as long as the </a:t>
            </a:r>
            <a:r>
              <a:rPr>
                <a:latin typeface="Courier"/>
              </a:rPr>
              <a:t>condition</a:t>
            </a:r>
            <a:r>
              <a:rPr/>
              <a:t> is true.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while</a:t>
            </a:r>
            <a:r>
              <a:rPr/>
              <a:t> Loop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i </a:t>
            </a:r>
            <a:r>
              <a:rPr>
                <a:solidFill>
                  <a:srgbClr val="5E5E5E"/>
                </a:solidFill>
                <a:latin typeface="Courier"/>
              </a:rPr>
              <a:t>=</a:t>
            </a:r>
            <a:r>
              <a:rPr>
                <a:solidFill>
                  <a:srgbClr val="003B4F"/>
                </a:solidFill>
                <a:latin typeface="Courier"/>
              </a:rPr>
              <a:t> </a:t>
            </a:r>
            <a:r>
              <a:rPr>
                <a:solidFill>
                  <a:srgbClr val="AD0000"/>
                </a:solidFill>
                <a:latin typeface="Courier"/>
              </a:rPr>
              <a:t>0</a:t>
            </a:r>
            <a:br/>
            <a:r>
              <a:rPr>
                <a:solidFill>
                  <a:srgbClr val="003B4F"/>
                </a:solidFill>
                <a:latin typeface="Courier"/>
              </a:rPr>
              <a:t>while i </a:t>
            </a:r>
            <a:r>
              <a:rPr>
                <a:solidFill>
                  <a:srgbClr val="5E5E5E"/>
                </a:solidFill>
                <a:latin typeface="Courier"/>
              </a:rPr>
              <a:t>&lt;</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print(i)</a:t>
            </a:r>
            <a:br/>
            <a:r>
              <a:rPr>
                <a:solidFill>
                  <a:srgbClr val="003B4F"/>
                </a:solidFill>
                <a:latin typeface="Courier"/>
              </a:rPr>
              <a:t>    i </a:t>
            </a:r>
            <a:r>
              <a:rPr>
                <a:solidFill>
                  <a:srgbClr val="5E5E5E"/>
                </a:solidFill>
                <a:latin typeface="Courier"/>
              </a:rPr>
              <a:t>+=</a:t>
            </a:r>
            <a:r>
              <a:rPr>
                <a:solidFill>
                  <a:srgbClr val="003B4F"/>
                </a:solidFill>
                <a:latin typeface="Courier"/>
              </a:rPr>
              <a:t> </a:t>
            </a:r>
            <a:r>
              <a:rPr>
                <a:solidFill>
                  <a:srgbClr val="AD0000"/>
                </a:solidFill>
                <a:latin typeface="Courier"/>
              </a:rPr>
              <a:t>1</a:t>
            </a:r>
          </a:p>
          <a:p>
            <a:pPr lvl="0" indent="0" marL="0">
              <a:buNone/>
            </a:pPr>
            <a:r>
              <a:rPr/>
              <a:t>Output:</a:t>
            </a:r>
          </a:p>
          <a:p>
            <a:pPr lvl="0" indent="0">
              <a:buNone/>
            </a:pPr>
            <a:r>
              <a:rPr>
                <a:latin typeface="Courier"/>
              </a:rPr>
              <a:t>0
1
2</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List/Dictionary Comprehension</a:t>
            </a:r>
          </a:p>
        </p:txBody>
      </p:sp>
      <p:sp>
        <p:nvSpPr>
          <p:cNvPr id="3" name="Content Placeholder 2"/>
          <p:cNvSpPr>
            <a:spLocks noGrp="1"/>
          </p:cNvSpPr>
          <p:nvPr>
            <p:ph idx="1"/>
          </p:nvPr>
        </p:nvSpPr>
        <p:spPr/>
        <p:txBody>
          <a:bodyPr/>
          <a:lstStyle/>
          <a:p>
            <a:pPr lvl="0" indent="0" marL="0">
              <a:buNone/>
            </a:pPr>
            <a:r>
              <a:rPr/>
              <a:t>List and dictionary comprehensions are concise ways to create new lists or dictionaries from existing iterables. The basic syntax is:</a:t>
            </a:r>
          </a:p>
          <a:p>
            <a:pPr lvl="0" indent="0">
              <a:buNone/>
            </a:pPr>
            <a:r>
              <a:rPr>
                <a:solidFill>
                  <a:srgbClr val="003B4F"/>
                </a:solidFill>
                <a:latin typeface="Courier"/>
              </a:rPr>
              <a:t>new_list </a:t>
            </a:r>
            <a:r>
              <a:rPr>
                <a:solidFill>
                  <a:srgbClr val="5E5E5E"/>
                </a:solidFill>
                <a:latin typeface="Courier"/>
              </a:rPr>
              <a:t>=</a:t>
            </a:r>
            <a:r>
              <a:rPr>
                <a:solidFill>
                  <a:srgbClr val="003B4F"/>
                </a:solidFill>
                <a:latin typeface="Courier"/>
              </a:rPr>
              <a:t> [expression for element in iterable]</a:t>
            </a:r>
            <a:br/>
            <a:r>
              <a:rPr>
                <a:solidFill>
                  <a:srgbClr val="003B4F"/>
                </a:solidFill>
                <a:latin typeface="Courier"/>
              </a:rPr>
              <a:t>new_dict </a:t>
            </a:r>
            <a:r>
              <a:rPr>
                <a:solidFill>
                  <a:srgbClr val="5E5E5E"/>
                </a:solidFill>
                <a:latin typeface="Courier"/>
              </a:rPr>
              <a:t>=</a:t>
            </a:r>
            <a:r>
              <a:rPr>
                <a:solidFill>
                  <a:srgbClr val="003B4F"/>
                </a:solidFill>
                <a:latin typeface="Courier"/>
              </a:rPr>
              <a:t> {key: value for element in iterable}</a:t>
            </a:r>
          </a:p>
          <a:p>
            <a:pPr lvl="0" indent="0" marL="0">
              <a:buNone/>
            </a:pPr>
            <a:r>
              <a:rPr/>
              <a:t>Here, </a:t>
            </a:r>
            <a:r>
              <a:rPr>
                <a:latin typeface="Courier"/>
              </a:rPr>
              <a:t>expression</a:t>
            </a:r>
            <a:r>
              <a:rPr/>
              <a:t> is evaluated for each element in the </a:t>
            </a:r>
            <a:r>
              <a:rPr>
                <a:latin typeface="Courier"/>
              </a:rPr>
              <a:t>iterable</a:t>
            </a:r>
            <a:r>
              <a:rPr/>
              <a:t>, and the results are collected in a new list or dictionary.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Comprehension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numbers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squared_numbers </a:t>
            </a:r>
            <a:r>
              <a:rPr>
                <a:solidFill>
                  <a:srgbClr val="5E5E5E"/>
                </a:solidFill>
                <a:latin typeface="Courier"/>
              </a:rPr>
              <a:t>=</a:t>
            </a:r>
            <a:r>
              <a:rPr>
                <a:solidFill>
                  <a:srgbClr val="003B4F"/>
                </a:solidFill>
                <a:latin typeface="Courier"/>
              </a:rPr>
              <a:t> [x</a:t>
            </a:r>
            <a:r>
              <a:rPr>
                <a:solidFill>
                  <a:srgbClr val="5E5E5E"/>
                </a:solidFill>
                <a:latin typeface="Courier"/>
              </a:rPr>
              <a:t>**</a:t>
            </a:r>
            <a:r>
              <a:rPr>
                <a:solidFill>
                  <a:srgbClr val="AD0000"/>
                </a:solidFill>
                <a:latin typeface="Courier"/>
              </a:rPr>
              <a:t>2</a:t>
            </a:r>
            <a:r>
              <a:rPr>
                <a:solidFill>
                  <a:srgbClr val="003B4F"/>
                </a:solidFill>
                <a:latin typeface="Courier"/>
              </a:rPr>
              <a:t> for x in numbers]</a:t>
            </a:r>
            <a:br/>
            <a:r>
              <a:rPr>
                <a:solidFill>
                  <a:srgbClr val="003B4F"/>
                </a:solidFill>
                <a:latin typeface="Courier"/>
              </a:rPr>
              <a:t>print(squared_numbers)  </a:t>
            </a:r>
            <a:r>
              <a:rPr>
                <a:solidFill>
                  <a:srgbClr val="5E5E5E"/>
                </a:solidFill>
                <a:latin typeface="Courier"/>
              </a:rPr>
              <a:t># [1, 4, 9, 16, 25]</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Overview of Python Programming</a:t>
            </a:r>
          </a:p>
          <a:p>
            <a:pPr lvl="0"/>
            <a:r>
              <a:rPr/>
              <a:t>Importance of Understanding Fundamental Concepts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Loops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for i in range(</a:t>
            </a:r>
            <a:r>
              <a:rPr>
                <a:solidFill>
                  <a:srgbClr val="AD0000"/>
                </a:solidFill>
                <a:latin typeface="Courier"/>
              </a:rPr>
              <a:t>3</a:t>
            </a:r>
            <a:r>
              <a:rPr>
                <a:solidFill>
                  <a:srgbClr val="003B4F"/>
                </a:solidFill>
                <a:latin typeface="Courier"/>
              </a:rPr>
              <a:t>):</a:t>
            </a:r>
            <a:br/>
            <a:r>
              <a:rPr>
                <a:solidFill>
                  <a:srgbClr val="003B4F"/>
                </a:solidFill>
                <a:latin typeface="Courier"/>
              </a:rPr>
              <a:t>    for j in range(</a:t>
            </a:r>
            <a:r>
              <a:rPr>
                <a:solidFill>
                  <a:srgbClr val="AD0000"/>
                </a:solidFill>
                <a:latin typeface="Courier"/>
              </a:rPr>
              <a:t>2</a:t>
            </a:r>
            <a:r>
              <a:rPr>
                <a:solidFill>
                  <a:srgbClr val="003B4F"/>
                </a:solidFill>
                <a:latin typeface="Courier"/>
              </a:rPr>
              <a:t>):</a:t>
            </a:r>
            <a:br/>
            <a:r>
              <a:rPr>
                <a:solidFill>
                  <a:srgbClr val="003B4F"/>
                </a:solidFill>
                <a:latin typeface="Courier"/>
              </a:rPr>
              <a:t>        print(</a:t>
            </a:r>
            <a:r>
              <a:rPr>
                <a:solidFill>
                  <a:srgbClr val="20794D"/>
                </a:solidFill>
                <a:latin typeface="Courier"/>
              </a:rPr>
              <a:t>f"i: </a:t>
            </a:r>
            <a:r>
              <a:rPr>
                <a:solidFill>
                  <a:srgbClr val="5E5E5E"/>
                </a:solidFill>
                <a:latin typeface="Courier"/>
              </a:rPr>
              <a:t>{</a:t>
            </a:r>
            <a:r>
              <a:rPr>
                <a:solidFill>
                  <a:srgbClr val="003B4F"/>
                </a:solidFill>
                <a:latin typeface="Courier"/>
              </a:rPr>
              <a:t>i</a:t>
            </a:r>
            <a:r>
              <a:rPr>
                <a:solidFill>
                  <a:srgbClr val="5E5E5E"/>
                </a:solidFill>
                <a:latin typeface="Courier"/>
              </a:rPr>
              <a:t>}</a:t>
            </a:r>
            <a:r>
              <a:rPr>
                <a:solidFill>
                  <a:srgbClr val="20794D"/>
                </a:solidFill>
                <a:latin typeface="Courier"/>
              </a:rPr>
              <a:t>, j: </a:t>
            </a:r>
            <a:r>
              <a:rPr>
                <a:solidFill>
                  <a:srgbClr val="5E5E5E"/>
                </a:solidFill>
                <a:latin typeface="Courier"/>
              </a:rPr>
              <a:t>{</a:t>
            </a:r>
            <a:r>
              <a:rPr>
                <a:solidFill>
                  <a:srgbClr val="003B4F"/>
                </a:solidFill>
                <a:latin typeface="Courier"/>
              </a:rPr>
              <a:t>j</a:t>
            </a:r>
            <a:r>
              <a:rPr>
                <a:solidFill>
                  <a:srgbClr val="5E5E5E"/>
                </a:solidFill>
                <a:latin typeface="Courier"/>
              </a:rPr>
              <a:t>}</a:t>
            </a:r>
            <a:r>
              <a:rPr>
                <a:solidFill>
                  <a:srgbClr val="20794D"/>
                </a:solidFill>
                <a:latin typeface="Courier"/>
              </a:rPr>
              <a:t>"</a:t>
            </a:r>
            <a:r>
              <a:rPr>
                <a:solidFill>
                  <a:srgbClr val="003B4F"/>
                </a:solidFill>
                <a:latin typeface="Courier"/>
              </a:rPr>
              <a:t>)</a:t>
            </a:r>
          </a:p>
          <a:p>
            <a:pPr lvl="0" indent="0" marL="0">
              <a:buNone/>
            </a:pPr>
            <a:r>
              <a:rPr/>
              <a:t>Output:</a:t>
            </a:r>
          </a:p>
          <a:p>
            <a:pPr lvl="0" indent="0">
              <a:buNone/>
            </a:pPr>
            <a:r>
              <a:rPr>
                <a:latin typeface="Courier"/>
              </a:rPr>
              <a:t>i: 0, j: 0
i: 0, j: 1
i: 1, j: 0
i: 1, j: 1
i: 2, j: 0
i: 2, j: 1</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Recursion</a:t>
            </a:r>
          </a:p>
        </p:txBody>
      </p:sp>
      <p:sp>
        <p:nvSpPr>
          <p:cNvPr id="3" name="Content Placeholder 2"/>
          <p:cNvSpPr>
            <a:spLocks noGrp="1"/>
          </p:cNvSpPr>
          <p:nvPr>
            <p:ph idx="1"/>
          </p:nvPr>
        </p:nvSpPr>
        <p:spPr/>
        <p:txBody>
          <a:bodyPr/>
          <a:lstStyle/>
          <a:p>
            <a:pPr lvl="0" indent="0" marL="0">
              <a:buNone/>
            </a:pPr>
            <a:r>
              <a:rPr/>
              <a:t>Recursion is a programming technique where a function calls itself repeatedly until a base case is reached. The basic syntax is:</a:t>
            </a:r>
          </a:p>
          <a:p>
            <a:pPr lvl="0" indent="0">
              <a:buNone/>
            </a:pPr>
            <a:r>
              <a:rPr>
                <a:solidFill>
                  <a:srgbClr val="003B4F"/>
                </a:solidFill>
                <a:latin typeface="Courier"/>
              </a:rPr>
              <a:t>def function(arg):</a:t>
            </a:r>
            <a:br/>
            <a:r>
              <a:rPr>
                <a:solidFill>
                  <a:srgbClr val="003B4F"/>
                </a:solidFill>
                <a:latin typeface="Courier"/>
              </a:rPr>
              <a:t>    if base_case:</a:t>
            </a:r>
            <a:br/>
            <a:r>
              <a:rPr>
                <a:solidFill>
                  <a:srgbClr val="003B4F"/>
                </a:solidFill>
                <a:latin typeface="Courier"/>
              </a:rPr>
              <a:t>        return result</a:t>
            </a:r>
            <a:br/>
            <a:r>
              <a:rPr>
                <a:solidFill>
                  <a:srgbClr val="003B4F"/>
                </a:solidFill>
                <a:latin typeface="Courier"/>
              </a:rPr>
              <a:t>    else:</a:t>
            </a:r>
            <a:br/>
            <a:r>
              <a:rPr>
                <a:solidFill>
                  <a:srgbClr val="003B4F"/>
                </a:solidFill>
                <a:latin typeface="Courier"/>
              </a:rPr>
              <a:t>        return function(arg)</a:t>
            </a:r>
          </a:p>
          <a:p>
            <a:pPr lvl="0" indent="0" marL="0">
              <a:buNone/>
            </a:pPr>
            <a:r>
              <a:rPr/>
              <a:t>Here, the function calls itself with a new argument until the base case is reached, at which point the function returns a result.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Recursion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def factorial(n):</a:t>
            </a:r>
            <a:br/>
            <a:r>
              <a:rPr>
                <a:solidFill>
                  <a:srgbClr val="003B4F"/>
                </a:solidFill>
                <a:latin typeface="Courier"/>
              </a:rPr>
              <a:t>    if n </a:t>
            </a:r>
            <a:r>
              <a:rPr>
                <a:solidFill>
                  <a:srgbClr val="5E5E5E"/>
                </a:solidFill>
                <a:latin typeface="Courier"/>
              </a:rPr>
              <a:t>==</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return </a:t>
            </a:r>
            <a:r>
              <a:rPr>
                <a:solidFill>
                  <a:srgbClr val="AD0000"/>
                </a:solidFill>
                <a:latin typeface="Courier"/>
              </a:rPr>
              <a:t>1</a:t>
            </a:r>
            <a:br/>
            <a:r>
              <a:rPr>
                <a:solidFill>
                  <a:srgbClr val="003B4F"/>
                </a:solidFill>
                <a:latin typeface="Courier"/>
              </a:rPr>
              <a:t>    else:</a:t>
            </a:r>
            <a:br/>
            <a:r>
              <a:rPr>
                <a:solidFill>
                  <a:srgbClr val="003B4F"/>
                </a:solidFill>
                <a:latin typeface="Courier"/>
              </a:rPr>
              <a:t>        return n </a:t>
            </a:r>
            <a:r>
              <a:rPr>
                <a:solidFill>
                  <a:srgbClr val="5E5E5E"/>
                </a:solidFill>
                <a:latin typeface="Courier"/>
              </a:rPr>
              <a:t>*</a:t>
            </a:r>
            <a:r>
              <a:rPr>
                <a:solidFill>
                  <a:srgbClr val="003B4F"/>
                </a:solidFill>
                <a:latin typeface="Courier"/>
              </a:rPr>
              <a:t> factorial(n</a:t>
            </a:r>
            <a:r>
              <a:rPr>
                <a:solidFill>
                  <a:srgbClr val="5E5E5E"/>
                </a:solidFill>
                <a:latin typeface="Courier"/>
              </a:rPr>
              <a:t>-</a:t>
            </a:r>
            <a:r>
              <a:rPr>
                <a:solidFill>
                  <a:srgbClr val="AD0000"/>
                </a:solidFill>
                <a:latin typeface="Courier"/>
              </a:rPr>
              <a:t>1</a:t>
            </a:r>
            <a:r>
              <a:rPr>
                <a:solidFill>
                  <a:srgbClr val="003B4F"/>
                </a:solidFill>
                <a:latin typeface="Courier"/>
              </a:rPr>
              <a:t>)</a:t>
            </a:r>
            <a:br/>
            <a:r>
              <a:rPr>
                <a:solidFill>
                  <a:srgbClr val="003B4F"/>
                </a:solidFill>
                <a:latin typeface="Courier"/>
              </a:rPr>
              <a:t>print(factorial(</a:t>
            </a:r>
            <a:r>
              <a:rPr>
                <a:solidFill>
                  <a:srgbClr val="AD0000"/>
                </a:solidFill>
                <a:latin typeface="Courier"/>
              </a:rPr>
              <a:t>5</a:t>
            </a:r>
            <a:r>
              <a:rPr>
                <a:solidFill>
                  <a:srgbClr val="003B4F"/>
                </a:solidFill>
                <a:latin typeface="Courier"/>
              </a:rPr>
              <a:t>))  </a:t>
            </a:r>
            <a:r>
              <a:rPr>
                <a:solidFill>
                  <a:srgbClr val="5E5E5E"/>
                </a:solidFill>
                <a:latin typeface="Courier"/>
              </a:rPr>
              <a:t># 120</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Managing Complexity with Functions</a:t>
            </a:r>
          </a:p>
        </p:txBody>
      </p:sp>
      <p:sp>
        <p:nvSpPr>
          <p:cNvPr id="3" name="Content Placeholder 2"/>
          <p:cNvSpPr>
            <a:spLocks noGrp="1"/>
          </p:cNvSpPr>
          <p:nvPr>
            <p:ph idx="1"/>
          </p:nvPr>
        </p:nvSpPr>
        <p:spPr/>
        <p:txBody>
          <a:bodyPr/>
          <a:lstStyle/>
          <a:p>
            <a:pPr lvl="0" indent="-457200" marL="457200">
              <a:buAutoNum type="arabicPeriod"/>
            </a:pPr>
            <a:r>
              <a:rPr b="1"/>
              <a:t>Code Reusability</a:t>
            </a:r>
            <a:r>
              <a:rPr/>
              <a:t>: You can write a function once and use it multiple times throughout your program, reducing code duplication.</a:t>
            </a:r>
          </a:p>
          <a:p>
            <a:pPr lvl="0" indent="-457200" marL="457200">
              <a:buAutoNum type="arabicPeriod"/>
            </a:pPr>
            <a:r>
              <a:rPr b="1"/>
              <a:t>Modularity</a:t>
            </a:r>
            <a:r>
              <a:rPr/>
              <a:t>: Functions help organise your code into smaller, independent units that are easier to understand and maintain.</a:t>
            </a:r>
          </a:p>
          <a:p>
            <a:pPr lvl="0" indent="-457200" marL="457200">
              <a:buAutoNum type="arabicPeriod"/>
            </a:pPr>
            <a:r>
              <a:rPr b="1"/>
              <a:t>Abstraction</a:t>
            </a:r>
            <a:r>
              <a:rPr/>
              <a:t>: Functions can hide complex logic and implementation details, making it easier to use them without worrying about the inner workings.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 Components and Syntax</a:t>
            </a:r>
          </a:p>
        </p:txBody>
      </p:sp>
      <p:sp>
        <p:nvSpPr>
          <p:cNvPr id="3" name="Content Placeholder 2"/>
          <p:cNvSpPr>
            <a:spLocks noGrp="1"/>
          </p:cNvSpPr>
          <p:nvPr>
            <p:ph idx="1"/>
          </p:nvPr>
        </p:nvSpPr>
        <p:spPr/>
        <p:txBody>
          <a:bodyPr/>
          <a:lstStyle/>
          <a:p>
            <a:pPr lvl="0" indent="-457200" marL="457200">
              <a:buAutoNum type="arabicPeriod"/>
            </a:pPr>
            <a:r>
              <a:rPr b="1"/>
              <a:t>Function Name</a:t>
            </a:r>
            <a:r>
              <a:rPr/>
              <a:t>: A unique name given to the function, which is used to call it.</a:t>
            </a:r>
          </a:p>
          <a:p>
            <a:pPr lvl="0" indent="-457200" marL="457200">
              <a:buAutoNum type="arabicPeriod"/>
            </a:pPr>
            <a:r>
              <a:rPr b="1"/>
              <a:t>Parameters</a:t>
            </a:r>
            <a:r>
              <a:rPr/>
              <a:t>: Optional values that are passed to the function when it’s called. Parameters are used to customise the function’s behavior.</a:t>
            </a:r>
          </a:p>
          <a:p>
            <a:pPr lvl="0" indent="-457200" marL="457200">
              <a:buAutoNum type="arabicPeriod"/>
            </a:pPr>
            <a:r>
              <a:rPr b="1"/>
              <a:t>Return Statement</a:t>
            </a:r>
            <a:r>
              <a:rPr/>
              <a:t>: An optional statement that returns a value from the function.</a:t>
            </a:r>
          </a:p>
          <a:p>
            <a:pPr lvl="0" indent="-457200" marL="457200">
              <a:buAutoNum type="arabicPeriod"/>
            </a:pPr>
            <a:r>
              <a:rPr b="1"/>
              <a:t>Function Body</a:t>
            </a:r>
            <a:r>
              <a:rPr/>
              <a:t>: The code that’s executed when the function is called.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def greet(name) {</a:t>
            </a:r>
            <a:br/>
            <a:r>
              <a:rPr>
                <a:solidFill>
                  <a:srgbClr val="003B4F"/>
                </a:solidFill>
                <a:latin typeface="Courier"/>
              </a:rPr>
              <a:t>  print(</a:t>
            </a:r>
            <a:r>
              <a:rPr>
                <a:solidFill>
                  <a:srgbClr val="20794D"/>
                </a:solidFill>
                <a:latin typeface="Courier"/>
              </a:rPr>
              <a:t>f'Hello, </a:t>
            </a:r>
            <a:r>
              <a:rPr>
                <a:solidFill>
                  <a:srgbClr val="5E5E5E"/>
                </a:solidFill>
                <a:latin typeface="Courier"/>
              </a:rPr>
              <a:t>{</a:t>
            </a:r>
            <a:r>
              <a:rPr>
                <a:solidFill>
                  <a:srgbClr val="003B4F"/>
                </a:solidFill>
                <a:latin typeface="Courier"/>
              </a:rPr>
              <a:t>name</a:t>
            </a:r>
            <a:r>
              <a:rPr>
                <a:solidFill>
                  <a:srgbClr val="5E5E5E"/>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a:t>
            </a:r>
            <a:br/>
            <a:br/>
            <a:r>
              <a:rPr>
                <a:solidFill>
                  <a:srgbClr val="003B4F"/>
                </a:solidFill>
                <a:latin typeface="Courier"/>
              </a:rPr>
              <a:t>greet(</a:t>
            </a:r>
            <a:r>
              <a:rPr>
                <a:solidFill>
                  <a:srgbClr val="20794D"/>
                </a:solidFill>
                <a:latin typeface="Courier"/>
              </a:rPr>
              <a:t>"John"</a:t>
            </a:r>
            <a:r>
              <a:rPr>
                <a:solidFill>
                  <a:srgbClr val="003B4F"/>
                </a:solidFill>
                <a:latin typeface="Courier"/>
              </a:rPr>
              <a:t>) </a:t>
            </a:r>
            <a:r>
              <a:rPr>
                <a:solidFill>
                  <a:srgbClr val="5E5E5E"/>
                </a:solidFill>
                <a:latin typeface="Courier"/>
              </a:rPr>
              <a:t># Output: Hello, John!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for Writing Functions</a:t>
            </a:r>
          </a:p>
        </p:txBody>
      </p:sp>
      <p:sp>
        <p:nvSpPr>
          <p:cNvPr id="3" name="Content Placeholder 2"/>
          <p:cNvSpPr>
            <a:spLocks noGrp="1"/>
          </p:cNvSpPr>
          <p:nvPr>
            <p:ph idx="1"/>
          </p:nvPr>
        </p:nvSpPr>
        <p:spPr/>
        <p:txBody>
          <a:bodyPr/>
          <a:lstStyle/>
          <a:p>
            <a:pPr lvl="0" indent="-457200" marL="457200">
              <a:buAutoNum type="arabicPeriod"/>
            </a:pPr>
            <a:r>
              <a:rPr b="1"/>
              <a:t>Keep it Simple</a:t>
            </a:r>
            <a:r>
              <a:rPr/>
              <a:t>: Functions should perform a single, well-defined task.</a:t>
            </a:r>
          </a:p>
          <a:p>
            <a:pPr lvl="0" indent="-457200" marL="457200">
              <a:buAutoNum type="arabicPeriod"/>
            </a:pPr>
            <a:r>
              <a:rPr b="1"/>
              <a:t>Use Meaningful Names</a:t>
            </a:r>
            <a:r>
              <a:rPr/>
              <a:t>: Choose function names that clearly indicate what the function does.</a:t>
            </a:r>
          </a:p>
          <a:p>
            <a:pPr lvl="0" indent="-457200" marL="457200">
              <a:buAutoNum type="arabicPeriod"/>
            </a:pPr>
            <a:r>
              <a:rPr b="1"/>
              <a:t>Use Parameters</a:t>
            </a:r>
            <a:r>
              <a:rPr/>
              <a:t>: Pass parameters to customise the function’s behavior.</a:t>
            </a:r>
          </a:p>
          <a:p>
            <a:pPr lvl="0" indent="-457200" marL="457200">
              <a:buAutoNum type="arabicPeriod"/>
            </a:pPr>
            <a:r>
              <a:rPr b="1"/>
              <a:t>Return Values</a:t>
            </a:r>
            <a:r>
              <a:rPr/>
              <a:t>: Use return statements to provide useful values to the caller.</a:t>
            </a:r>
          </a:p>
          <a:p>
            <a:pPr lvl="0" indent="-457200" marL="457200">
              <a:buAutoNum type="arabicPeriod"/>
            </a:pPr>
            <a:r>
              <a:rPr b="1"/>
              <a:t>Test Thoroughly</a:t>
            </a:r>
            <a:r>
              <a:rPr/>
              <a:t>: Write tests to ensure your functions work correctly and handle edge cases.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Structures: Tuples, Lists, Dictionaries and Sets</a:t>
            </a:r>
          </a:p>
        </p:txBody>
      </p:sp>
      <p:sp>
        <p:nvSpPr>
          <p:cNvPr id="3" name="Content Placeholder 2"/>
          <p:cNvSpPr>
            <a:spLocks noGrp="1"/>
          </p:cNvSpPr>
          <p:nvPr>
            <p:ph idx="1"/>
          </p:nvPr>
        </p:nvSpPr>
        <p:spPr/>
        <p:txBody>
          <a:bodyPr/>
          <a:lstStyle/>
          <a:p>
            <a:pPr lvl="0"/>
            <a:r>
              <a:rPr/>
              <a:t>Tuples: storing immutable values</a:t>
            </a:r>
          </a:p>
          <a:p>
            <a:pPr lvl="0"/>
            <a:r>
              <a:rPr/>
              <a:t>Lists: Storing Sequences of Values</a:t>
            </a:r>
          </a:p>
          <a:p>
            <a:pPr lvl="0"/>
            <a:r>
              <a:rPr/>
              <a:t>Dictionaries: Key-Value Pairs for Data Organisation</a:t>
            </a:r>
          </a:p>
          <a:p>
            <a:pPr lvl="0"/>
            <a:r>
              <a:rPr/>
              <a:t>Sets: Storing unique values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Tuples: Storing Immutable Values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my_tuple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print(my_tuple)  </a:t>
            </a:r>
            <a:r>
              <a:rPr>
                <a:solidFill>
                  <a:srgbClr val="5E5E5E"/>
                </a:solidFill>
                <a:latin typeface="Courier"/>
              </a:rPr>
              <a:t># Output: (1, 2, 3, 4, 5)</a:t>
            </a:r>
            <a:br/>
            <a:br/>
            <a:r>
              <a:rPr>
                <a:solidFill>
                  <a:srgbClr val="5E5E5E"/>
                </a:solidFill>
                <a:latin typeface="Courier"/>
              </a:rPr>
              <a:t># Trying to modify the tuple will raise a TypeError</a:t>
            </a:r>
            <a:br/>
            <a:r>
              <a:rPr>
                <a:solidFill>
                  <a:srgbClr val="003B4F"/>
                </a:solidFill>
                <a:latin typeface="Courier"/>
              </a:rPr>
              <a:t>my_tuple[</a:t>
            </a:r>
            <a:r>
              <a:rPr>
                <a:solidFill>
                  <a:srgbClr val="AD0000"/>
                </a:solidFill>
                <a:latin typeface="Courier"/>
              </a:rPr>
              <a:t>0</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 Raises TypeError: 'tuple' object does not support item assignment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Lists: Storing Sequences of Values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my_list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print(my_list)  </a:t>
            </a:r>
            <a:r>
              <a:rPr>
                <a:solidFill>
                  <a:srgbClr val="5E5E5E"/>
                </a:solidFill>
                <a:latin typeface="Courier"/>
              </a:rPr>
              <a:t># Output: [1, 2, 3, 4, 5]</a:t>
            </a:r>
            <a:br/>
            <a:br/>
            <a:r>
              <a:rPr>
                <a:solidFill>
                  <a:srgbClr val="5E5E5E"/>
                </a:solidFill>
                <a:latin typeface="Courier"/>
              </a:rPr>
              <a:t># Modifying the list is allowed</a:t>
            </a:r>
            <a:br/>
            <a:r>
              <a:rPr>
                <a:solidFill>
                  <a:srgbClr val="003B4F"/>
                </a:solidFill>
                <a:latin typeface="Courier"/>
              </a:rPr>
              <a:t>my_list.append(</a:t>
            </a:r>
            <a:r>
              <a:rPr>
                <a:solidFill>
                  <a:srgbClr val="AD0000"/>
                </a:solidFill>
                <a:latin typeface="Courier"/>
              </a:rPr>
              <a:t>6</a:t>
            </a:r>
            <a:r>
              <a:rPr>
                <a:solidFill>
                  <a:srgbClr val="003B4F"/>
                </a:solidFill>
                <a:latin typeface="Courier"/>
              </a:rPr>
              <a:t>)</a:t>
            </a:r>
            <a:br/>
            <a:r>
              <a:rPr>
                <a:solidFill>
                  <a:srgbClr val="003B4F"/>
                </a:solidFill>
                <a:latin typeface="Courier"/>
              </a:rPr>
              <a:t>print(my_list)  </a:t>
            </a:r>
            <a:r>
              <a:rPr>
                <a:solidFill>
                  <a:srgbClr val="5E5E5E"/>
                </a:solidFill>
                <a:latin typeface="Courier"/>
              </a:rPr>
              <a:t># Output: [1, 2, 3, 4, 5, 6]</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Fundamentals of Programming</a:t>
            </a:r>
          </a:p>
        </p:txBody>
      </p:sp>
      <p:sp>
        <p:nvSpPr>
          <p:cNvPr id="3" name="Content Placeholder 2"/>
          <p:cNvSpPr>
            <a:spLocks noGrp="1"/>
          </p:cNvSpPr>
          <p:nvPr>
            <p:ph idx="1"/>
          </p:nvPr>
        </p:nvSpPr>
        <p:spPr/>
        <p:txBody>
          <a:bodyPr/>
          <a:lstStyle/>
          <a:p>
            <a:pPr lvl="0"/>
            <a:r>
              <a:rPr/>
              <a:t>Importance of Sequential Execution</a:t>
            </a:r>
          </a:p>
          <a:p>
            <a:pPr lvl="0"/>
            <a:r>
              <a:rPr/>
              <a:t>Introduction to Six Fundamental Operations:</a:t>
            </a:r>
          </a:p>
          <a:p>
            <a:pPr lvl="1" indent="-457200" marL="914400">
              <a:buAutoNum type="arabicPeriod"/>
            </a:pPr>
            <a:r>
              <a:rPr/>
              <a:t>Input</a:t>
            </a:r>
          </a:p>
          <a:p>
            <a:pPr lvl="1" indent="-457200" marL="914400">
              <a:buAutoNum type="arabicPeriod"/>
            </a:pPr>
            <a:r>
              <a:rPr/>
              <a:t>Output</a:t>
            </a:r>
          </a:p>
          <a:p>
            <a:pPr lvl="1" indent="-457200" marL="914400">
              <a:buAutoNum type="arabicPeriod"/>
            </a:pPr>
            <a:r>
              <a:rPr/>
              <a:t>Calculation</a:t>
            </a:r>
          </a:p>
          <a:p>
            <a:pPr lvl="1" indent="-457200" marL="914400">
              <a:buAutoNum type="arabicPeriod"/>
            </a:pPr>
            <a:r>
              <a:rPr/>
              <a:t>Store Things (assignment)</a:t>
            </a:r>
          </a:p>
          <a:p>
            <a:pPr lvl="1" indent="-457200" marL="914400">
              <a:buAutoNum type="arabicPeriod"/>
            </a:pPr>
            <a:r>
              <a:rPr/>
              <a:t>Make Decisions (If/Then)</a:t>
            </a:r>
          </a:p>
          <a:p>
            <a:pPr lvl="1" indent="-457200" marL="914400">
              <a:buAutoNum type="arabicPeriod"/>
            </a:pPr>
            <a:r>
              <a:rPr/>
              <a:t>Going Loopy (for, while)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Dictionaries: Key-Value Pairs for Data Organisation</a:t>
            </a:r>
          </a:p>
        </p:txBody>
      </p:sp>
      <p:sp>
        <p:nvSpPr>
          <p:cNvPr id="3" name="Content Placeholder 2"/>
          <p:cNvSpPr>
            <a:spLocks noGrp="1"/>
          </p:cNvSpPr>
          <p:nvPr>
            <p:ph idx="1"/>
          </p:nvPr>
        </p:nvSpPr>
        <p:spPr/>
        <p:txBody>
          <a:bodyPr/>
          <a:lstStyle/>
          <a:p>
            <a:pPr lvl="0" indent="0">
              <a:buNone/>
            </a:pPr>
            <a:r>
              <a:rPr>
                <a:solidFill>
                  <a:srgbClr val="003B4F"/>
                </a:solidFill>
                <a:latin typeface="Courier"/>
              </a:rPr>
              <a:t>my_dict </a:t>
            </a:r>
            <a:r>
              <a:rPr>
                <a:solidFill>
                  <a:srgbClr val="5E5E5E"/>
                </a:solidFill>
                <a:latin typeface="Courier"/>
              </a:rPr>
              <a:t>=</a:t>
            </a:r>
            <a:r>
              <a:rPr>
                <a:solidFill>
                  <a:srgbClr val="003B4F"/>
                </a:solidFill>
                <a:latin typeface="Courier"/>
              </a:rPr>
              <a:t> {</a:t>
            </a:r>
            <a:r>
              <a:rPr>
                <a:solidFill>
                  <a:srgbClr val="20794D"/>
                </a:solidFill>
                <a:latin typeface="Courier"/>
              </a:rPr>
              <a:t>"name"</a:t>
            </a:r>
            <a:r>
              <a:rPr>
                <a:solidFill>
                  <a:srgbClr val="003B4F"/>
                </a:solidFill>
                <a:latin typeface="Courier"/>
              </a:rPr>
              <a:t>: </a:t>
            </a:r>
            <a:r>
              <a:rPr>
                <a:solidFill>
                  <a:srgbClr val="20794D"/>
                </a:solidFill>
                <a:latin typeface="Courier"/>
              </a:rPr>
              <a:t>"John"</a:t>
            </a:r>
            <a:r>
              <a:rPr>
                <a:solidFill>
                  <a:srgbClr val="003B4F"/>
                </a:solidFill>
                <a:latin typeface="Courier"/>
              </a:rPr>
              <a:t>, </a:t>
            </a:r>
            <a:r>
              <a:rPr>
                <a:solidFill>
                  <a:srgbClr val="20794D"/>
                </a:solidFill>
                <a:latin typeface="Courier"/>
              </a:rPr>
              <a:t>"age"</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20794D"/>
                </a:solidFill>
                <a:latin typeface="Courier"/>
              </a:rPr>
              <a:t>"city"</a:t>
            </a:r>
            <a:r>
              <a:rPr>
                <a:solidFill>
                  <a:srgbClr val="003B4F"/>
                </a:solidFill>
                <a:latin typeface="Courier"/>
              </a:rPr>
              <a:t>: </a:t>
            </a:r>
            <a:r>
              <a:rPr>
                <a:solidFill>
                  <a:srgbClr val="20794D"/>
                </a:solidFill>
                <a:latin typeface="Courier"/>
              </a:rPr>
              <a:t>"New York"</a:t>
            </a:r>
            <a:r>
              <a:rPr>
                <a:solidFill>
                  <a:srgbClr val="003B4F"/>
                </a:solidFill>
                <a:latin typeface="Courier"/>
              </a:rPr>
              <a:t>}</a:t>
            </a:r>
            <a:br/>
            <a:r>
              <a:rPr>
                <a:solidFill>
                  <a:srgbClr val="003B4F"/>
                </a:solidFill>
                <a:latin typeface="Courier"/>
              </a:rPr>
              <a:t>print(my_dict)  </a:t>
            </a:r>
            <a:r>
              <a:rPr>
                <a:solidFill>
                  <a:srgbClr val="5E5E5E"/>
                </a:solidFill>
                <a:latin typeface="Courier"/>
              </a:rPr>
              <a:t># Output: {'name': 'John', 'age': 30, 'city': 'New York'}</a:t>
            </a:r>
            <a:br/>
            <a:br/>
            <a:r>
              <a:rPr>
                <a:solidFill>
                  <a:srgbClr val="5E5E5E"/>
                </a:solidFill>
                <a:latin typeface="Courier"/>
              </a:rPr>
              <a:t># Accessing values using keys</a:t>
            </a:r>
            <a:br/>
            <a:r>
              <a:rPr>
                <a:solidFill>
                  <a:srgbClr val="003B4F"/>
                </a:solidFill>
                <a:latin typeface="Courier"/>
              </a:rPr>
              <a:t>print(my_dict[</a:t>
            </a:r>
            <a:r>
              <a:rPr>
                <a:solidFill>
                  <a:srgbClr val="20794D"/>
                </a:solidFill>
                <a:latin typeface="Courier"/>
              </a:rPr>
              <a:t>"name"</a:t>
            </a:r>
            <a:r>
              <a:rPr>
                <a:solidFill>
                  <a:srgbClr val="003B4F"/>
                </a:solidFill>
                <a:latin typeface="Courier"/>
              </a:rPr>
              <a:t>])  </a:t>
            </a:r>
            <a:r>
              <a:rPr>
                <a:solidFill>
                  <a:srgbClr val="5E5E5E"/>
                </a:solidFill>
                <a:latin typeface="Courier"/>
              </a:rPr>
              <a:t># Output: John</a:t>
            </a:r>
            <a:br/>
            <a:r>
              <a:rPr>
                <a:solidFill>
                  <a:srgbClr val="003B4F"/>
                </a:solidFill>
                <a:latin typeface="Courier"/>
              </a:rPr>
              <a:t>print(my_dict[</a:t>
            </a:r>
            <a:r>
              <a:rPr>
                <a:solidFill>
                  <a:srgbClr val="20794D"/>
                </a:solidFill>
                <a:latin typeface="Courier"/>
              </a:rPr>
              <a:t>"age"</a:t>
            </a:r>
            <a:r>
              <a:rPr>
                <a:solidFill>
                  <a:srgbClr val="003B4F"/>
                </a:solidFill>
                <a:latin typeface="Courier"/>
              </a:rPr>
              <a:t>])  </a:t>
            </a:r>
            <a:r>
              <a:rPr>
                <a:solidFill>
                  <a:srgbClr val="5E5E5E"/>
                </a:solidFill>
                <a:latin typeface="Courier"/>
              </a:rPr>
              <a:t># Output: 30</a:t>
            </a:r>
            <a:br/>
            <a:br/>
            <a:r>
              <a:rPr>
                <a:solidFill>
                  <a:srgbClr val="5E5E5E"/>
                </a:solidFill>
                <a:latin typeface="Courier"/>
              </a:rPr>
              <a:t># Modifying values is allowed</a:t>
            </a:r>
            <a:br/>
            <a:r>
              <a:rPr>
                <a:solidFill>
                  <a:srgbClr val="003B4F"/>
                </a:solidFill>
                <a:latin typeface="Courier"/>
              </a:rPr>
              <a:t>my_dict[</a:t>
            </a:r>
            <a:r>
              <a:rPr>
                <a:solidFill>
                  <a:srgbClr val="20794D"/>
                </a:solidFill>
                <a:latin typeface="Courier"/>
              </a:rPr>
              <a:t>"age"</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31</a:t>
            </a:r>
            <a:br/>
            <a:r>
              <a:rPr>
                <a:solidFill>
                  <a:srgbClr val="003B4F"/>
                </a:solidFill>
                <a:latin typeface="Courier"/>
              </a:rPr>
              <a:t>print(my_dict)  </a:t>
            </a:r>
            <a:r>
              <a:rPr>
                <a:solidFill>
                  <a:srgbClr val="5E5E5E"/>
                </a:solidFill>
                <a:latin typeface="Courier"/>
              </a:rPr>
              <a:t># Output: {'name': 'John', 'age': 31, 'city': 'New York'}</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Storing Unique Values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my_set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print(my_set)  </a:t>
            </a:r>
            <a:r>
              <a:rPr>
                <a:solidFill>
                  <a:srgbClr val="5E5E5E"/>
                </a:solidFill>
                <a:latin typeface="Courier"/>
              </a:rPr>
              <a:t># Output: {1, 2, 3, 4, 5}</a:t>
            </a:r>
            <a:br/>
            <a:br/>
            <a:r>
              <a:rPr>
                <a:solidFill>
                  <a:srgbClr val="5E5E5E"/>
                </a:solidFill>
                <a:latin typeface="Courier"/>
              </a:rPr>
              <a:t># Adding a duplicate value will not change the set</a:t>
            </a:r>
            <a:br/>
            <a:r>
              <a:rPr>
                <a:solidFill>
                  <a:srgbClr val="003B4F"/>
                </a:solidFill>
                <a:latin typeface="Courier"/>
              </a:rPr>
              <a:t>my_set.add(</a:t>
            </a:r>
            <a:r>
              <a:rPr>
                <a:solidFill>
                  <a:srgbClr val="AD0000"/>
                </a:solidFill>
                <a:latin typeface="Courier"/>
              </a:rPr>
              <a:t>5</a:t>
            </a:r>
            <a:r>
              <a:rPr>
                <a:solidFill>
                  <a:srgbClr val="003B4F"/>
                </a:solidFill>
                <a:latin typeface="Courier"/>
              </a:rPr>
              <a:t>)</a:t>
            </a:r>
            <a:br/>
            <a:r>
              <a:rPr>
                <a:solidFill>
                  <a:srgbClr val="003B4F"/>
                </a:solidFill>
                <a:latin typeface="Courier"/>
              </a:rPr>
              <a:t>print(my_set)  </a:t>
            </a:r>
            <a:r>
              <a:rPr>
                <a:solidFill>
                  <a:srgbClr val="5E5E5E"/>
                </a:solidFill>
                <a:latin typeface="Courier"/>
              </a:rPr>
              <a:t># Output: {1, 2, 3, 4, 5}</a:t>
            </a:r>
            <a:br/>
            <a:br/>
            <a:r>
              <a:rPr>
                <a:solidFill>
                  <a:srgbClr val="5E5E5E"/>
                </a:solidFill>
                <a:latin typeface="Courier"/>
              </a:rPr>
              <a:t># Removing a value is allowed</a:t>
            </a:r>
            <a:br/>
            <a:r>
              <a:rPr>
                <a:solidFill>
                  <a:srgbClr val="003B4F"/>
                </a:solidFill>
                <a:latin typeface="Courier"/>
              </a:rPr>
              <a:t>my_set.remove(</a:t>
            </a:r>
            <a:r>
              <a:rPr>
                <a:solidFill>
                  <a:srgbClr val="AD0000"/>
                </a:solidFill>
                <a:latin typeface="Courier"/>
              </a:rPr>
              <a:t>3</a:t>
            </a:r>
            <a:r>
              <a:rPr>
                <a:solidFill>
                  <a:srgbClr val="003B4F"/>
                </a:solidFill>
                <a:latin typeface="Courier"/>
              </a:rPr>
              <a:t>)</a:t>
            </a:r>
            <a:br/>
            <a:r>
              <a:rPr>
                <a:solidFill>
                  <a:srgbClr val="003B4F"/>
                </a:solidFill>
                <a:latin typeface="Courier"/>
              </a:rPr>
              <a:t>print(my_set)  </a:t>
            </a:r>
            <a:r>
              <a:rPr>
                <a:solidFill>
                  <a:srgbClr val="5E5E5E"/>
                </a:solidFill>
                <a:latin typeface="Courier"/>
              </a:rPr>
              <a:t># Output: {1, 2, 4, 5}</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Common List operations</a:t>
            </a:r>
          </a:p>
        </p:txBody>
      </p:sp>
      <p:sp>
        <p:nvSpPr>
          <p:cNvPr id="3" name="Content Placeholder 2"/>
          <p:cNvSpPr>
            <a:spLocks noGrp="1"/>
          </p:cNvSpPr>
          <p:nvPr>
            <p:ph idx="1"/>
          </p:nvPr>
        </p:nvSpPr>
        <p:spPr/>
        <p:txBody>
          <a:bodyPr/>
          <a:lstStyle/>
          <a:p>
            <a:pPr lvl="0" indent="0" marL="0">
              <a:buNone/>
            </a:pPr>
            <a:r>
              <a:rPr/>
              <a:t>A List in Python is a collection of items that can be of any data type, including strings, integers, floats, and other lists. Lists are denoted by square brackets </a:t>
            </a:r>
            <a:r>
              <a:rPr>
                <a:latin typeface="Courier"/>
              </a:rPr>
              <a:t>[]</a:t>
            </a:r>
            <a:r>
              <a:rPr/>
              <a:t> and are ordered, meaning that the order of items matters.</a:t>
            </a:r>
          </a:p>
          <a:p>
            <a:pPr lvl="0"/>
            <a:r>
              <a:rPr b="1"/>
              <a:t>Indexing</a:t>
            </a:r>
            <a:r>
              <a:rPr/>
              <a:t>: Allows accessing specific elements using their position in the data structure. Only lists support indexing.</a:t>
            </a:r>
          </a:p>
          <a:p>
            <a:pPr lvl="0"/>
            <a:r>
              <a:rPr b="1"/>
              <a:t>Slicing</a:t>
            </a:r>
            <a:r>
              <a:rPr/>
              <a:t>: Allows extracting a subset of elements from a list. Only lists support slicing.</a:t>
            </a:r>
          </a:p>
          <a:p>
            <a:pPr lvl="0"/>
            <a:r>
              <a:rPr b="1"/>
              <a:t>Append</a:t>
            </a:r>
            <a:r>
              <a:rPr/>
              <a:t>: Adds new elements to the end of a list. Only lists support appending.</a:t>
            </a:r>
          </a:p>
          <a:p>
            <a:pPr lvl="0"/>
            <a:r>
              <a:rPr b="1"/>
              <a:t>Insert</a:t>
            </a:r>
            <a:r>
              <a:rPr/>
              <a:t>: Inserts new elements at a specific position in a list. Only lists support inserting.</a:t>
            </a:r>
          </a:p>
          <a:p>
            <a:pPr lvl="0"/>
            <a:r>
              <a:rPr b="1"/>
              <a:t>Remove</a:t>
            </a:r>
            <a:r>
              <a:rPr/>
              <a:t>: Removes elements from a list. Only lists support removing.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a:t>
            </a:r>
          </a:p>
        </p:txBody>
      </p:sp>
      <p:sp>
        <p:nvSpPr>
          <p:cNvPr id="3" name="Content Placeholder 2"/>
          <p:cNvSpPr>
            <a:spLocks noGrp="1"/>
          </p:cNvSpPr>
          <p:nvPr>
            <p:ph idx="1"/>
          </p:nvPr>
        </p:nvSpPr>
        <p:spPr/>
        <p:txBody>
          <a:bodyPr/>
          <a:lstStyle/>
          <a:p>
            <a:pPr lvl="0"/>
            <a:r>
              <a:rPr/>
              <a:t>Indexing: </a:t>
            </a:r>
            <a:r>
              <a:rPr>
                <a:latin typeface="Courier"/>
              </a:rPr>
              <a:t>my_list[0]</a:t>
            </a:r>
            <a:r>
              <a:rPr/>
              <a:t> returns the first element of the list.</a:t>
            </a:r>
          </a:p>
          <a:p>
            <a:pPr lvl="0"/>
            <a:r>
              <a:rPr/>
              <a:t>Slicing: </a:t>
            </a:r>
            <a:r>
              <a:rPr>
                <a:latin typeface="Courier"/>
              </a:rPr>
              <a:t>my_list[1:3]</a:t>
            </a:r>
            <a:r>
              <a:rPr/>
              <a:t> returns the elements at indices 1 and 2.</a:t>
            </a:r>
          </a:p>
          <a:p>
            <a:pPr lvl="0"/>
            <a:r>
              <a:rPr/>
              <a:t>Append: </a:t>
            </a:r>
            <a:r>
              <a:rPr>
                <a:latin typeface="Courier"/>
              </a:rPr>
              <a:t>my_list.append("new element")</a:t>
            </a:r>
            <a:r>
              <a:rPr/>
              <a:t> adds a new element to the end of the list.</a:t>
            </a:r>
          </a:p>
          <a:p>
            <a:pPr lvl="0"/>
            <a:r>
              <a:rPr/>
              <a:t>Insert: </a:t>
            </a:r>
            <a:r>
              <a:rPr>
                <a:latin typeface="Courier"/>
              </a:rPr>
              <a:t>my_list.insert(1, "new element")</a:t>
            </a:r>
            <a:r>
              <a:rPr/>
              <a:t> inserts a new element at index 1.</a:t>
            </a:r>
          </a:p>
          <a:p>
            <a:pPr lvl="0"/>
            <a:r>
              <a:rPr/>
              <a:t>Remove: </a:t>
            </a:r>
            <a:r>
              <a:rPr>
                <a:latin typeface="Courier"/>
              </a:rPr>
              <a:t>my_list.remove("old element")</a:t>
            </a:r>
            <a:r>
              <a:rPr/>
              <a:t> removes the first occurrence of the element “old element” from the list.</a:t>
            </a:r>
          </a:p>
          <a:p>
            <a:pPr lvl="0" indent="0" marL="0">
              <a:buNone/>
            </a:pPr>
            <a:r>
              <a:rPr>
                <a:latin typeface="Courier"/>
              </a:rPr>
              <a:t>Note that tuples, dictionaries, and sets do not support these operations. Tuples are immutable, dictionaries are key-value pairs, and sets are unordered collections of unique elements.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Modules and Packages</a:t>
            </a:r>
          </a:p>
        </p:txBody>
      </p:sp>
      <p:sp>
        <p:nvSpPr>
          <p:cNvPr id="3" name="Content Placeholder 2"/>
          <p:cNvSpPr>
            <a:spLocks noGrp="1"/>
          </p:cNvSpPr>
          <p:nvPr>
            <p:ph idx="1"/>
          </p:nvPr>
        </p:nvSpPr>
        <p:spPr/>
        <p:txBody>
          <a:bodyPr/>
          <a:lstStyle/>
          <a:p>
            <a:pPr lvl="0"/>
            <a:r>
              <a:rPr/>
              <a:t>Functions: Group of statement</a:t>
            </a:r>
          </a:p>
          <a:p>
            <a:pPr lvl="0"/>
            <a:r>
              <a:rPr/>
              <a:t>Class: Group of functions and data</a:t>
            </a:r>
          </a:p>
          <a:p>
            <a:pPr lvl="0"/>
            <a:r>
              <a:rPr/>
              <a:t>Modules: Grouping Functions (or classes)</a:t>
            </a:r>
          </a:p>
          <a:p>
            <a:pPr lvl="0"/>
            <a:r>
              <a:rPr/>
              <a:t>Packages: Collections of Modules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Solving Framework</a:t>
            </a:r>
          </a:p>
        </p:txBody>
      </p:sp>
      <p:sp>
        <p:nvSpPr>
          <p:cNvPr id="3" name="Content Placeholder 2"/>
          <p:cNvSpPr>
            <a:spLocks noGrp="1"/>
          </p:cNvSpPr>
          <p:nvPr>
            <p:ph idx="1"/>
          </p:nvPr>
        </p:nvSpPr>
        <p:spPr/>
        <p:txBody>
          <a:bodyPr/>
          <a:lstStyle/>
          <a:p>
            <a:pPr lvl="0"/>
            <a:r>
              <a:rPr/>
              <a:t>Understand the problem</a:t>
            </a:r>
          </a:p>
          <a:p>
            <a:pPr lvl="0"/>
            <a:r>
              <a:rPr/>
              <a:t>Identify input/output</a:t>
            </a:r>
          </a:p>
          <a:p>
            <a:pPr lvl="0"/>
            <a:r>
              <a:rPr/>
              <a:t>Work the problem by hand (early test cases)</a:t>
            </a:r>
          </a:p>
          <a:p>
            <a:pPr lvl="0"/>
            <a:r>
              <a:rPr/>
              <a:t>Write pseudo code and convert to python</a:t>
            </a:r>
          </a:p>
          <a:p>
            <a:pPr lvl="0"/>
            <a:r>
              <a:rPr/>
              <a:t>Test with variety of 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Understand the Problem</a:t>
            </a:r>
          </a:p>
        </p:txBody>
      </p:sp>
      <p:sp>
        <p:nvSpPr>
          <p:cNvPr id="3" name="Content Placeholder 2"/>
          <p:cNvSpPr>
            <a:spLocks noGrp="1"/>
          </p:cNvSpPr>
          <p:nvPr>
            <p:ph idx="1"/>
          </p:nvPr>
        </p:nvSpPr>
        <p:spPr/>
        <p:txBody>
          <a:bodyPr/>
          <a:lstStyle/>
          <a:p>
            <a:pPr lvl="0"/>
            <a:r>
              <a:rPr/>
              <a:t>Read and re-read the problem statement to ensure you understand what is being asked.</a:t>
            </a:r>
          </a:p>
          <a:p>
            <a:pPr lvl="0"/>
            <a:r>
              <a:rPr/>
              <a:t>Identify the key elements of the problem, including:</a:t>
            </a:r>
          </a:p>
          <a:p>
            <a:pPr lvl="1"/>
            <a:r>
              <a:rPr/>
              <a:t>Inputs: What data will the program need to solve the problem?</a:t>
            </a:r>
          </a:p>
          <a:p>
            <a:pPr lvl="1"/>
            <a:r>
              <a:rPr/>
              <a:t>Outputs: What results should the program produce?</a:t>
            </a:r>
          </a:p>
          <a:p>
            <a:pPr lvl="1"/>
            <a:r>
              <a:rPr/>
              <a:t>Constraints: Are there any limitations or rules that the program must follow?</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Identify Input/Output</a:t>
            </a:r>
          </a:p>
        </p:txBody>
      </p:sp>
      <p:sp>
        <p:nvSpPr>
          <p:cNvPr id="3" name="Content Placeholder 2"/>
          <p:cNvSpPr>
            <a:spLocks noGrp="1"/>
          </p:cNvSpPr>
          <p:nvPr>
            <p:ph idx="1"/>
          </p:nvPr>
        </p:nvSpPr>
        <p:spPr/>
        <p:txBody>
          <a:bodyPr/>
          <a:lstStyle/>
          <a:p>
            <a:pPr lvl="0"/>
            <a:r>
              <a:rPr/>
              <a:t>Determine the types and formats of the input data.</a:t>
            </a:r>
          </a:p>
          <a:p>
            <a:pPr lvl="0"/>
            <a:r>
              <a:rPr/>
              <a:t>Identify the expected output format and any specific requirements (e.g., precision, formatting).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Work the Problem by Hand (Early Test Cases)</a:t>
            </a:r>
          </a:p>
        </p:txBody>
      </p:sp>
      <p:sp>
        <p:nvSpPr>
          <p:cNvPr id="3" name="Content Placeholder 2"/>
          <p:cNvSpPr>
            <a:spLocks noGrp="1"/>
          </p:cNvSpPr>
          <p:nvPr>
            <p:ph idx="1"/>
          </p:nvPr>
        </p:nvSpPr>
        <p:spPr/>
        <p:txBody>
          <a:bodyPr/>
          <a:lstStyle/>
          <a:p>
            <a:pPr lvl="0"/>
            <a:r>
              <a:rPr/>
              <a:t>Choose a few simple test cases to work through by hand.</a:t>
            </a:r>
          </a:p>
          <a:p>
            <a:pPr lvl="0"/>
            <a:r>
              <a:rPr/>
              <a:t>Verify that your manual calculations produce the expected output.</a:t>
            </a:r>
          </a:p>
          <a:p>
            <a:pPr lvl="1"/>
            <a:r>
              <a:rPr/>
              <a:t>This step helps you understand the problem better and identify any potential issues.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Write Pseudo Code and Convert to Python</a:t>
            </a:r>
          </a:p>
        </p:txBody>
      </p:sp>
      <p:sp>
        <p:nvSpPr>
          <p:cNvPr id="3" name="Content Placeholder 2"/>
          <p:cNvSpPr>
            <a:spLocks noGrp="1"/>
          </p:cNvSpPr>
          <p:nvPr>
            <p:ph idx="1"/>
          </p:nvPr>
        </p:nvSpPr>
        <p:spPr/>
        <p:txBody>
          <a:bodyPr/>
          <a:lstStyle/>
          <a:p>
            <a:pPr lvl="0"/>
            <a:r>
              <a:rPr/>
              <a:t>Write pseudo code to describe the steps your program will take to solve the problem.</a:t>
            </a:r>
          </a:p>
          <a:p>
            <a:pPr lvl="0"/>
            <a:r>
              <a:rPr/>
              <a:t>Convert the pseudo code to Python, using a top-down approach to structure your code.</a:t>
            </a:r>
          </a:p>
          <a:p>
            <a:pPr lvl="0"/>
            <a:r>
              <a:rPr/>
              <a:t>Focus on one component at a time, and make sure each part is working correctly before moving on to the next.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Input Operations</a:t>
            </a:r>
          </a:p>
        </p:txBody>
      </p:sp>
      <p:sp>
        <p:nvSpPr>
          <p:cNvPr id="3" name="Content Placeholder 2"/>
          <p:cNvSpPr>
            <a:spLocks noGrp="1"/>
          </p:cNvSpPr>
          <p:nvPr>
            <p:ph idx="1"/>
          </p:nvPr>
        </p:nvSpPr>
        <p:spPr/>
        <p:txBody>
          <a:bodyPr/>
          <a:lstStyle/>
          <a:p>
            <a:pPr lvl="0"/>
            <a:r>
              <a:rPr/>
              <a:t>Import from console </a:t>
            </a:r>
            <a:r>
              <a:rPr>
                <a:latin typeface="Courier"/>
              </a:rPr>
              <a:t>input()</a:t>
            </a:r>
          </a:p>
          <a:p>
            <a:pPr lvl="0"/>
            <a:r>
              <a:rPr/>
              <a:t>Import from File</a:t>
            </a:r>
          </a:p>
          <a:p>
            <a:pPr lvl="0"/>
            <a:r>
              <a:rPr/>
              <a:t>Input from Database</a:t>
            </a:r>
          </a:p>
          <a:p>
            <a:pPr lvl="0" indent="0">
              <a:buNone/>
            </a:pPr>
            <a:r>
              <a:rPr>
                <a:solidFill>
                  <a:srgbClr val="003B4F"/>
                </a:solidFill>
                <a:latin typeface="Courier"/>
              </a:rPr>
              <a:t>input(</a:t>
            </a:r>
            <a:r>
              <a:rPr>
                <a:solidFill>
                  <a:srgbClr val="20794D"/>
                </a:solidFill>
                <a:latin typeface="Courier"/>
              </a:rPr>
              <a:t>"Enter today's temperature in Celsius: "</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Test with Variety of Data</a:t>
            </a:r>
          </a:p>
        </p:txBody>
      </p:sp>
      <p:sp>
        <p:nvSpPr>
          <p:cNvPr id="3" name="Content Placeholder 2"/>
          <p:cNvSpPr>
            <a:spLocks noGrp="1"/>
          </p:cNvSpPr>
          <p:nvPr>
            <p:ph idx="1"/>
          </p:nvPr>
        </p:nvSpPr>
        <p:spPr/>
        <p:txBody>
          <a:bodyPr/>
          <a:lstStyle/>
          <a:p>
            <a:pPr lvl="0"/>
            <a:r>
              <a:rPr/>
              <a:t>Write test cases to verify that your program produces the expected output for a variety of input data.</a:t>
            </a:r>
          </a:p>
          <a:p>
            <a:pPr lvl="0"/>
            <a:r>
              <a:rPr/>
              <a:t>Use a range of inputs, including edge cases and unusual data, to ensure your program is robust and reliable.</a:t>
            </a:r>
          </a:p>
          <a:p>
            <a:pPr lvl="0"/>
            <a:r>
              <a:rPr/>
              <a:t>Test your program in different environments and configurations to ensure it works as expected.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1 - Understand the Problem</a:t>
            </a:r>
          </a:p>
        </p:txBody>
      </p:sp>
      <p:sp>
        <p:nvSpPr>
          <p:cNvPr id="3" name="Content Placeholder 2"/>
          <p:cNvSpPr>
            <a:spLocks noGrp="1"/>
          </p:cNvSpPr>
          <p:nvPr>
            <p:ph idx="1"/>
          </p:nvPr>
        </p:nvSpPr>
        <p:spPr/>
        <p:txBody>
          <a:bodyPr/>
          <a:lstStyle/>
          <a:p>
            <a:pPr lvl="0" indent="0" marL="0">
              <a:buNone/>
            </a:pPr>
            <a:r>
              <a:rPr/>
              <a:t>Let’s go through each step to develop a simple program to convert temperature from Kelvin to Celsius.</a:t>
            </a:r>
          </a:p>
          <a:p>
            <a:pPr lvl="0"/>
            <a:r>
              <a:rPr/>
              <a:t>Define the Problem: Kelvin to Celsius Conversion</a:t>
            </a:r>
          </a:p>
          <a:p>
            <a:pPr lvl="0" indent="0" marL="0">
              <a:buNone/>
            </a:pPr>
            <a:r>
              <a:rPr/>
              <a:t>The problem is to write a program that takes a temperature in Kelvin as input and returns the equivalent temperature in Celsius. This is simple, but in real life probably interview the client, do some independent research, chat to experts, read research papers, study existing programs etc.</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2 - Define Inputs and Outputs</a:t>
            </a:r>
          </a:p>
        </p:txBody>
      </p:sp>
      <p:sp>
        <p:nvSpPr>
          <p:cNvPr id="3" name="Content Placeholder 2"/>
          <p:cNvSpPr>
            <a:spLocks noGrp="1"/>
          </p:cNvSpPr>
          <p:nvPr>
            <p:ph idx="1"/>
          </p:nvPr>
        </p:nvSpPr>
        <p:spPr/>
        <p:txBody>
          <a:bodyPr/>
          <a:lstStyle/>
          <a:p>
            <a:pPr lvl="0"/>
            <a:r>
              <a:rPr/>
              <a:t>Input: Kelvin Temperature (a single number, e.g., 273.15)</a:t>
            </a:r>
          </a:p>
          <a:p>
            <a:pPr lvl="0"/>
            <a:r>
              <a:rPr/>
              <a:t>Output: Celsius Temperature (a single number, e.g., 0.15)</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3 - Work the Problem by Hand</a:t>
            </a:r>
          </a:p>
        </p:txBody>
      </p:sp>
      <p:sp>
        <p:nvSpPr>
          <p:cNvPr id="3" name="Content Placeholder 2"/>
          <p:cNvSpPr>
            <a:spLocks noGrp="1"/>
          </p:cNvSpPr>
          <p:nvPr>
            <p:ph idx="1"/>
          </p:nvPr>
        </p:nvSpPr>
        <p:spPr/>
        <p:txBody>
          <a:bodyPr/>
          <a:lstStyle/>
          <a:p>
            <a:pPr lvl="0" indent="0" marL="1270000">
              <a:buNone/>
            </a:pPr>
            <a:r>
              <a:rPr sz="2000"/>
              <a:t>Let’s convert 273.15 Kelvin to Celsius. We know that the conversion formula is:</a:t>
            </a:r>
          </a:p>
          <a:p>
            <a:pPr lvl="0" indent="0" marL="1270000">
              <a:buNone/>
            </a:pPr>
            <a:r>
              <a:rPr sz="2000"/>
              <a:t>Celsius = Kelvin - 273.15</a:t>
            </a:r>
          </a:p>
          <a:p>
            <a:pPr lvl="0" indent="0" marL="1270000">
              <a:buNone/>
            </a:pPr>
            <a:r>
              <a:rPr sz="2000"/>
              <a:t>So, we subtract 273.15 from 273.15 to get:</a:t>
            </a:r>
          </a:p>
          <a:p>
            <a:pPr lvl="0" indent="0" marL="1270000">
              <a:buNone/>
            </a:pPr>
            <a:r>
              <a:rPr sz="2000"/>
              <a:t>Celsius = 0.15</a:t>
            </a:r>
          </a:p>
          <a:p>
            <a:pPr lvl="0" indent="0" marL="0">
              <a:buNone/>
            </a:pPr>
            <a:r>
              <a:rPr/>
              <a:t>This manual calculation shows that the program should subtract 273.15 from the input Kelvin temperature to get the equivalent Celsius temperature.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4 - Write Pseudo Code</a:t>
            </a:r>
          </a:p>
        </p:txBody>
      </p:sp>
      <p:sp>
        <p:nvSpPr>
          <p:cNvPr id="3" name="Content Placeholder 2"/>
          <p:cNvSpPr>
            <a:spLocks noGrp="1"/>
          </p:cNvSpPr>
          <p:nvPr>
            <p:ph idx="1"/>
          </p:nvPr>
        </p:nvSpPr>
        <p:spPr/>
        <p:txBody>
          <a:bodyPr/>
          <a:lstStyle/>
          <a:p>
            <a:pPr lvl="0" indent="0" marL="0">
              <a:buNone/>
            </a:pPr>
            <a:r>
              <a:rPr/>
              <a:t>This pseudo code defines the algorithm for the conversion. It takes the input Kelvin temperature, subtracts 273.15, and prints the result.</a:t>
            </a:r>
          </a:p>
          <a:p>
            <a:pPr lvl="0" indent="0">
              <a:buNone/>
            </a:pPr>
            <a:r>
              <a:rPr>
                <a:latin typeface="Courier"/>
              </a:rPr>
              <a:t>input_kelvin = get kelvin temperature
celsius = input_kelvin - 273.15
print celsius</a:t>
            </a:r>
          </a:p>
          <a:p>
            <a:pPr lvl="0" indent="0">
              <a:buNone/>
            </a:pPr>
            <a:r>
              <a:rPr>
                <a:solidFill>
                  <a:srgbClr val="003B4F"/>
                </a:solidFill>
                <a:latin typeface="Courier"/>
              </a:rPr>
              <a:t>input_kelvin </a:t>
            </a:r>
            <a:r>
              <a:rPr>
                <a:solidFill>
                  <a:srgbClr val="5E5E5E"/>
                </a:solidFill>
                <a:latin typeface="Courier"/>
              </a:rPr>
              <a:t>=</a:t>
            </a:r>
            <a:r>
              <a:rPr>
                <a:solidFill>
                  <a:srgbClr val="003B4F"/>
                </a:solidFill>
                <a:latin typeface="Courier"/>
              </a:rPr>
              <a:t> input(</a:t>
            </a:r>
            <a:r>
              <a:rPr>
                <a:solidFill>
                  <a:srgbClr val="20794D"/>
                </a:solidFill>
                <a:latin typeface="Courier"/>
              </a:rPr>
              <a:t>"Please input temperature in Kelvin"</a:t>
            </a:r>
            <a:r>
              <a:rPr>
                <a:solidFill>
                  <a:srgbClr val="003B4F"/>
                </a:solidFill>
                <a:latin typeface="Courier"/>
              </a:rPr>
              <a:t>)</a:t>
            </a:r>
            <a:br/>
            <a:r>
              <a:rPr>
                <a:solidFill>
                  <a:srgbClr val="003B4F"/>
                </a:solidFill>
                <a:latin typeface="Courier"/>
              </a:rPr>
              <a:t>celsius </a:t>
            </a:r>
            <a:r>
              <a:rPr>
                <a:solidFill>
                  <a:srgbClr val="5E5E5E"/>
                </a:solidFill>
                <a:latin typeface="Courier"/>
              </a:rPr>
              <a:t>=</a:t>
            </a:r>
            <a:r>
              <a:rPr>
                <a:solidFill>
                  <a:srgbClr val="003B4F"/>
                </a:solidFill>
                <a:latin typeface="Courier"/>
              </a:rPr>
              <a:t> input_kelvin </a:t>
            </a:r>
            <a:r>
              <a:rPr>
                <a:solidFill>
                  <a:srgbClr val="5E5E5E"/>
                </a:solidFill>
                <a:latin typeface="Courier"/>
              </a:rPr>
              <a:t>-</a:t>
            </a:r>
            <a:r>
              <a:rPr>
                <a:solidFill>
                  <a:srgbClr val="003B4F"/>
                </a:solidFill>
                <a:latin typeface="Courier"/>
              </a:rPr>
              <a:t> </a:t>
            </a:r>
            <a:r>
              <a:rPr>
                <a:solidFill>
                  <a:srgbClr val="AD0000"/>
                </a:solidFill>
                <a:latin typeface="Courier"/>
              </a:rPr>
              <a:t>273.15</a:t>
            </a:r>
            <a:br/>
            <a:r>
              <a:rPr>
                <a:solidFill>
                  <a:srgbClr val="003B4F"/>
                </a:solidFill>
                <a:latin typeface="Courier"/>
              </a:rPr>
              <a:t>print(celsius)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Step 5 - Test with Data</a:t>
            </a:r>
          </a:p>
        </p:txBody>
      </p:sp>
      <p:sp>
        <p:nvSpPr>
          <p:cNvPr id="3" name="Content Placeholder 2"/>
          <p:cNvSpPr>
            <a:spLocks noGrp="1"/>
          </p:cNvSpPr>
          <p:nvPr>
            <p:ph idx="1"/>
          </p:nvPr>
        </p:nvSpPr>
        <p:spPr/>
        <p:txBody>
          <a:bodyPr/>
          <a:lstStyle/>
          <a:p>
            <a:pPr lvl="0"/>
            <a:r>
              <a:rPr/>
              <a:t>Test Cases: Valid and Invalid Inputs</a:t>
            </a:r>
          </a:p>
          <a:p>
            <a:pPr lvl="0"/>
            <a:r>
              <a:rPr/>
              <a:t>Valid Inputs:</a:t>
            </a:r>
          </a:p>
          <a:p>
            <a:pPr lvl="1"/>
            <a:r>
              <a:rPr/>
              <a:t>273.15 Kelvin -&gt; 0.15 Celsius</a:t>
            </a:r>
          </a:p>
          <a:p>
            <a:pPr lvl="1"/>
            <a:r>
              <a:rPr/>
              <a:t>0 Kelvin -&gt; -273.15 Celsius</a:t>
            </a:r>
          </a:p>
          <a:p>
            <a:pPr lvl="1"/>
            <a:r>
              <a:rPr/>
              <a:t>500 Kelvin -&gt; 226.85 Celsius</a:t>
            </a:r>
          </a:p>
          <a:p>
            <a:pPr lvl="0"/>
            <a:r>
              <a:rPr/>
              <a:t>Invalid Inputs:</a:t>
            </a:r>
          </a:p>
          <a:p>
            <a:pPr lvl="1"/>
            <a:r>
              <a:rPr/>
              <a:t>Negative Kelvin (e.g., -273.15) -&gt; Error handling needed</a:t>
            </a:r>
          </a:p>
          <a:p>
            <a:pPr lvl="1"/>
            <a:r>
              <a:rPr/>
              <a:t>Non-numeric input (e.g., “abc”) -&gt; Error handling needed</a:t>
            </a:r>
          </a:p>
          <a:p>
            <a:pPr lvl="0"/>
            <a:r>
              <a:rPr/>
              <a:t>Handling Edge Cases (Negative Kelvin):</a:t>
            </a:r>
          </a:p>
          <a:p>
            <a:pPr lvl="1"/>
            <a:r>
              <a:rPr/>
              <a:t>We’ll add error handling to handle negative Kelvin inputs. For example, we could print an error message and return an error code.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Python program:</a:t>
            </a:r>
          </a:p>
        </p:txBody>
      </p:sp>
      <p:sp>
        <p:nvSpPr>
          <p:cNvPr id="3" name="Content Placeholder 2"/>
          <p:cNvSpPr>
            <a:spLocks noGrp="1"/>
          </p:cNvSpPr>
          <p:nvPr>
            <p:ph idx="1"/>
          </p:nvPr>
        </p:nvSpPr>
        <p:spPr/>
        <p:txBody>
          <a:bodyPr/>
          <a:lstStyle/>
          <a:p>
            <a:pPr lvl="0" indent="0">
              <a:buNone/>
            </a:pPr>
            <a:r>
              <a:rPr>
                <a:solidFill>
                  <a:srgbClr val="003B4F"/>
                </a:solidFill>
                <a:latin typeface="Courier"/>
              </a:rPr>
              <a:t>def kelvin_to_celsius(kelvin):</a:t>
            </a:r>
            <a:br/>
            <a:r>
              <a:rPr>
                <a:solidFill>
                  <a:srgbClr val="003B4F"/>
                </a:solidFill>
                <a:latin typeface="Courier"/>
              </a:rPr>
              <a:t>    if kelvin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print(</a:t>
            </a:r>
            <a:r>
              <a:rPr>
                <a:solidFill>
                  <a:srgbClr val="20794D"/>
                </a:solidFill>
                <a:latin typeface="Courier"/>
              </a:rPr>
              <a:t>"Error: Negative Kelvin temperature"</a:t>
            </a:r>
            <a:r>
              <a:rPr>
                <a:solidFill>
                  <a:srgbClr val="003B4F"/>
                </a:solidFill>
                <a:latin typeface="Courier"/>
              </a:rPr>
              <a:t>)</a:t>
            </a:r>
            <a:br/>
            <a:r>
              <a:rPr>
                <a:solidFill>
                  <a:srgbClr val="003B4F"/>
                </a:solidFill>
                <a:latin typeface="Courier"/>
              </a:rPr>
              <a:t>        return </a:t>
            </a:r>
            <a:r>
              <a:rPr>
                <a:solidFill>
                  <a:srgbClr val="111111"/>
                </a:solidFill>
                <a:latin typeface="Courier"/>
              </a:rPr>
              <a:t>None</a:t>
            </a:r>
            <a:br/>
            <a:r>
              <a:rPr>
                <a:solidFill>
                  <a:srgbClr val="003B4F"/>
                </a:solidFill>
                <a:latin typeface="Courier"/>
              </a:rPr>
              <a:t>    celsius </a:t>
            </a:r>
            <a:r>
              <a:rPr>
                <a:solidFill>
                  <a:srgbClr val="5E5E5E"/>
                </a:solidFill>
                <a:latin typeface="Courier"/>
              </a:rPr>
              <a:t>=</a:t>
            </a:r>
            <a:r>
              <a:rPr>
                <a:solidFill>
                  <a:srgbClr val="003B4F"/>
                </a:solidFill>
                <a:latin typeface="Courier"/>
              </a:rPr>
              <a:t> kelvin </a:t>
            </a:r>
            <a:r>
              <a:rPr>
                <a:solidFill>
                  <a:srgbClr val="5E5E5E"/>
                </a:solidFill>
                <a:latin typeface="Courier"/>
              </a:rPr>
              <a:t>-</a:t>
            </a:r>
            <a:r>
              <a:rPr>
                <a:solidFill>
                  <a:srgbClr val="003B4F"/>
                </a:solidFill>
                <a:latin typeface="Courier"/>
              </a:rPr>
              <a:t> </a:t>
            </a:r>
            <a:r>
              <a:rPr>
                <a:solidFill>
                  <a:srgbClr val="AD0000"/>
                </a:solidFill>
                <a:latin typeface="Courier"/>
              </a:rPr>
              <a:t>273.15</a:t>
            </a:r>
            <a:br/>
            <a:r>
              <a:rPr>
                <a:solidFill>
                  <a:srgbClr val="003B4F"/>
                </a:solidFill>
                <a:latin typeface="Courier"/>
              </a:rPr>
              <a:t>    return celsius</a:t>
            </a:r>
            <a:br/>
            <a:br/>
            <a:r>
              <a:rPr>
                <a:solidFill>
                  <a:srgbClr val="5E5E5E"/>
                </a:solidFill>
                <a:latin typeface="Courier"/>
              </a:rPr>
              <a:t># Test cases</a:t>
            </a:r>
            <a:br/>
            <a:r>
              <a:rPr>
                <a:solidFill>
                  <a:srgbClr val="003B4F"/>
                </a:solidFill>
                <a:latin typeface="Courier"/>
              </a:rPr>
              <a:t>print(kelvin_to_celsius(</a:t>
            </a:r>
            <a:r>
              <a:rPr>
                <a:solidFill>
                  <a:srgbClr val="AD0000"/>
                </a:solidFill>
                <a:latin typeface="Courier"/>
              </a:rPr>
              <a:t>273.15</a:t>
            </a:r>
            <a:r>
              <a:rPr>
                <a:solidFill>
                  <a:srgbClr val="003B4F"/>
                </a:solidFill>
                <a:latin typeface="Courier"/>
              </a:rPr>
              <a:t>))  </a:t>
            </a:r>
            <a:r>
              <a:rPr>
                <a:solidFill>
                  <a:srgbClr val="5E5E5E"/>
                </a:solidFill>
                <a:latin typeface="Courier"/>
              </a:rPr>
              <a:t># 0.15</a:t>
            </a:r>
            <a:br/>
            <a:r>
              <a:rPr>
                <a:solidFill>
                  <a:srgbClr val="003B4F"/>
                </a:solidFill>
                <a:latin typeface="Courier"/>
              </a:rPr>
              <a:t>print(kelvin_to_celsius(</a:t>
            </a:r>
            <a:r>
              <a:rPr>
                <a:solidFill>
                  <a:srgbClr val="AD0000"/>
                </a:solidFill>
                <a:latin typeface="Courier"/>
              </a:rPr>
              <a:t>0</a:t>
            </a:r>
            <a:r>
              <a:rPr>
                <a:solidFill>
                  <a:srgbClr val="003B4F"/>
                </a:solidFill>
                <a:latin typeface="Courier"/>
              </a:rPr>
              <a:t>))  </a:t>
            </a:r>
            <a:r>
              <a:rPr>
                <a:solidFill>
                  <a:srgbClr val="5E5E5E"/>
                </a:solidFill>
                <a:latin typeface="Courier"/>
              </a:rPr>
              <a:t># -273.15</a:t>
            </a:r>
            <a:br/>
            <a:r>
              <a:rPr>
                <a:solidFill>
                  <a:srgbClr val="003B4F"/>
                </a:solidFill>
                <a:latin typeface="Courier"/>
              </a:rPr>
              <a:t>print(kelvin_to_celsius(</a:t>
            </a:r>
            <a:r>
              <a:rPr>
                <a:solidFill>
                  <a:srgbClr val="AD0000"/>
                </a:solidFill>
                <a:latin typeface="Courier"/>
              </a:rPr>
              <a:t>500</a:t>
            </a:r>
            <a:r>
              <a:rPr>
                <a:solidFill>
                  <a:srgbClr val="003B4F"/>
                </a:solidFill>
                <a:latin typeface="Courier"/>
              </a:rPr>
              <a:t>))  </a:t>
            </a:r>
            <a:r>
              <a:rPr>
                <a:solidFill>
                  <a:srgbClr val="5E5E5E"/>
                </a:solidFill>
                <a:latin typeface="Courier"/>
              </a:rPr>
              <a:t># 226.85</a:t>
            </a:r>
            <a:br/>
            <a:br/>
            <a:r>
              <a:rPr>
                <a:solidFill>
                  <a:srgbClr val="5E5E5E"/>
                </a:solidFill>
                <a:latin typeface="Courier"/>
              </a:rPr>
              <a:t># Invalid inputs</a:t>
            </a:r>
            <a:br/>
            <a:r>
              <a:rPr>
                <a:solidFill>
                  <a:srgbClr val="003B4F"/>
                </a:solidFill>
                <a:latin typeface="Courier"/>
              </a:rPr>
              <a:t>print(kelvin_to_celsius(</a:t>
            </a:r>
            <a:r>
              <a:rPr>
                <a:solidFill>
                  <a:srgbClr val="5E5E5E"/>
                </a:solidFill>
                <a:latin typeface="Courier"/>
              </a:rPr>
              <a:t>-</a:t>
            </a:r>
            <a:r>
              <a:rPr>
                <a:solidFill>
                  <a:srgbClr val="AD0000"/>
                </a:solidFill>
                <a:latin typeface="Courier"/>
              </a:rPr>
              <a:t>273.15</a:t>
            </a:r>
            <a:r>
              <a:rPr>
                <a:solidFill>
                  <a:srgbClr val="003B4F"/>
                </a:solidFill>
                <a:latin typeface="Courier"/>
              </a:rPr>
              <a:t>))  </a:t>
            </a:r>
            <a:r>
              <a:rPr>
                <a:solidFill>
                  <a:srgbClr val="5E5E5E"/>
                </a:solidFill>
                <a:latin typeface="Courier"/>
              </a:rPr>
              <a:t># Error: Negative Kelvin temperature</a:t>
            </a:r>
            <a:br/>
            <a:r>
              <a:rPr>
                <a:solidFill>
                  <a:srgbClr val="003B4F"/>
                </a:solidFill>
                <a:latin typeface="Courier"/>
              </a:rPr>
              <a:t>print(kelvin_to_celsius(</a:t>
            </a:r>
            <a:r>
              <a:rPr>
                <a:solidFill>
                  <a:srgbClr val="20794D"/>
                </a:solidFill>
                <a:latin typeface="Courier"/>
              </a:rPr>
              <a:t>"abc"</a:t>
            </a:r>
            <a:r>
              <a:rPr>
                <a:solidFill>
                  <a:srgbClr val="003B4F"/>
                </a:solidFill>
                <a:latin typeface="Courier"/>
              </a:rPr>
              <a:t>))  </a:t>
            </a:r>
            <a:r>
              <a:rPr>
                <a:solidFill>
                  <a:srgbClr val="5E5E5E"/>
                </a:solidFill>
                <a:latin typeface="Courier"/>
              </a:rPr>
              <a:t># Error: Non-numeric input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Jupyter Notebooks for Prototyping</a:t>
            </a:r>
          </a:p>
        </p:txBody>
      </p:sp>
      <p:sp>
        <p:nvSpPr>
          <p:cNvPr id="3" name="Content Placeholder 2"/>
          <p:cNvSpPr>
            <a:spLocks noGrp="1"/>
          </p:cNvSpPr>
          <p:nvPr>
            <p:ph idx="1"/>
          </p:nvPr>
        </p:nvSpPr>
        <p:spPr/>
        <p:txBody>
          <a:bodyPr/>
          <a:lstStyle/>
          <a:p>
            <a:pPr lvl="0"/>
            <a:r>
              <a:rPr/>
              <a:t>Rapid Prototyping</a:t>
            </a:r>
          </a:p>
          <a:p>
            <a:pPr lvl="0"/>
            <a:r>
              <a:rPr/>
              <a:t>Interactive Development Environment</a:t>
            </a:r>
          </a:p>
          <a:p>
            <a:pPr lvl="0"/>
            <a:r>
              <a:rPr/>
              <a:t>Collaboration</a:t>
            </a:r>
          </a:p>
          <a:p>
            <a:pPr lvl="0"/>
            <a:r>
              <a:rPr/>
              <a:t>Data Exploration</a:t>
            </a:r>
          </a:p>
          <a:p>
            <a:pPr lvl="0"/>
            <a:r>
              <a:rPr/>
              <a:t>Immediate feedback</a:t>
            </a:r>
          </a:p>
          <a:p>
            <a:pPr lvl="0"/>
            <a:r>
              <a:rPr/>
              <a:t>Reproducible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Transition to Python Scripts</a:t>
            </a:r>
          </a:p>
        </p:txBody>
      </p:sp>
      <p:sp>
        <p:nvSpPr>
          <p:cNvPr id="3" name="Content Placeholder 2"/>
          <p:cNvSpPr>
            <a:spLocks noGrp="1"/>
          </p:cNvSpPr>
          <p:nvPr>
            <p:ph idx="1"/>
          </p:nvPr>
        </p:nvSpPr>
        <p:spPr/>
        <p:txBody>
          <a:bodyPr/>
          <a:lstStyle/>
          <a:p>
            <a:pPr lvl="0"/>
            <a:r>
              <a:rPr/>
              <a:t>Final Program Development</a:t>
            </a:r>
          </a:p>
          <a:p>
            <a:pPr lvl="1"/>
            <a:r>
              <a:rPr/>
              <a:t>refine and optimise code</a:t>
            </a:r>
          </a:p>
          <a:p>
            <a:pPr lvl="1"/>
            <a:r>
              <a:rPr/>
              <a:t>organise code</a:t>
            </a:r>
          </a:p>
          <a:p>
            <a:pPr lvl="1"/>
            <a:r>
              <a:rPr/>
              <a:t>add documentation</a:t>
            </a:r>
          </a:p>
          <a:p>
            <a:pPr lvl="0"/>
            <a:r>
              <a:rPr/>
              <a:t>Packaging and Deployment</a:t>
            </a:r>
          </a:p>
          <a:p>
            <a:pPr lvl="1"/>
            <a:r>
              <a:rPr/>
              <a:t>write main function</a:t>
            </a:r>
          </a:p>
          <a:p>
            <a:pPr lvl="1"/>
            <a:r>
              <a:rPr/>
              <a:t>use build system</a:t>
            </a:r>
          </a:p>
          <a:p>
            <a:pPr lvl="1"/>
            <a:r>
              <a:rPr/>
              <a:t>create distribution</a:t>
            </a:r>
          </a:p>
          <a:p>
            <a:pPr lvl="1"/>
            <a:r>
              <a:rPr/>
              <a:t>deploy to server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Version Control with GitHub</a:t>
            </a:r>
          </a:p>
        </p:txBody>
      </p:sp>
      <p:sp>
        <p:nvSpPr>
          <p:cNvPr id="3" name="Content Placeholder 2"/>
          <p:cNvSpPr>
            <a:spLocks noGrp="1"/>
          </p:cNvSpPr>
          <p:nvPr>
            <p:ph idx="1"/>
          </p:nvPr>
        </p:nvSpPr>
        <p:spPr/>
        <p:txBody>
          <a:bodyPr/>
          <a:lstStyle/>
          <a:p>
            <a:pPr lvl="0"/>
            <a:r>
              <a:rPr/>
              <a:t>Keeps track of changes made</a:t>
            </a:r>
          </a:p>
          <a:p>
            <a:pPr lvl="0"/>
            <a:r>
              <a:rPr/>
              <a:t>Allows for easy collaboration</a:t>
            </a:r>
          </a:p>
          <a:p>
            <a:pPr lvl="0"/>
            <a:r>
              <a:rPr/>
              <a:t>Provides a backup of code</a:t>
            </a:r>
          </a:p>
          <a:p>
            <a:pPr lvl="0"/>
            <a:r>
              <a:rPr/>
              <a:t>Helps resolve conflicts</a:t>
            </a:r>
          </a:p>
          <a:p>
            <a:pPr lvl="0"/>
            <a:r>
              <a:rPr/>
              <a:t>Improves code quality</a:t>
            </a:r>
          </a:p>
          <a:p>
            <a:pPr lvl="0"/>
            <a:r>
              <a:rPr/>
              <a:t>Git: local command line version control</a:t>
            </a:r>
          </a:p>
          <a:p>
            <a:pPr lvl="0"/>
            <a:r>
              <a:rPr/>
              <a:t>GitHub: Web-based platform for version control</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Output Operations</a:t>
            </a:r>
          </a:p>
        </p:txBody>
      </p:sp>
      <p:sp>
        <p:nvSpPr>
          <p:cNvPr id="3" name="Content Placeholder 2"/>
          <p:cNvSpPr>
            <a:spLocks noGrp="1"/>
          </p:cNvSpPr>
          <p:nvPr>
            <p:ph idx="1"/>
          </p:nvPr>
        </p:nvSpPr>
        <p:spPr/>
        <p:txBody>
          <a:bodyPr/>
          <a:lstStyle/>
          <a:p>
            <a:pPr lvl="0"/>
            <a:r>
              <a:rPr/>
              <a:t>Output to console </a:t>
            </a:r>
            <a:r>
              <a:rPr>
                <a:latin typeface="Courier"/>
              </a:rPr>
              <a:t>print()</a:t>
            </a:r>
          </a:p>
          <a:p>
            <a:pPr lvl="0"/>
            <a:r>
              <a:rPr/>
              <a:t>Output to File</a:t>
            </a:r>
          </a:p>
          <a:p>
            <a:pPr lvl="0"/>
            <a:r>
              <a:rPr/>
              <a:t>Output to Database</a:t>
            </a:r>
          </a:p>
          <a:p>
            <a:pPr lvl="0"/>
            <a:r>
              <a:rPr/>
              <a:t>Output to plot/chart (screen/file)</a:t>
            </a:r>
          </a:p>
          <a:p>
            <a:pPr lvl="0" indent="0">
              <a:buNone/>
            </a:pPr>
            <a:r>
              <a:rPr>
                <a:solidFill>
                  <a:srgbClr val="003B4F"/>
                </a:solidFill>
                <a:latin typeface="Courier"/>
              </a:rPr>
              <a:t>print(</a:t>
            </a:r>
            <a:r>
              <a:rPr>
                <a:solidFill>
                  <a:srgbClr val="20794D"/>
                </a:solidFill>
                <a:latin typeface="Courier"/>
              </a:rPr>
              <a:t>"Today's temperature in Celsius is 27.8"</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 Input/Output Operations</a:t>
            </a:r>
          </a:p>
        </p:txBody>
      </p:sp>
      <p:sp>
        <p:nvSpPr>
          <p:cNvPr id="3" name="Content Placeholder 2"/>
          <p:cNvSpPr>
            <a:spLocks noGrp="1"/>
          </p:cNvSpPr>
          <p:nvPr>
            <p:ph idx="1"/>
          </p:nvPr>
        </p:nvSpPr>
        <p:spPr/>
        <p:txBody>
          <a:bodyPr/>
          <a:lstStyle/>
          <a:p>
            <a:pPr lvl="0" indent="0" marL="0">
              <a:buNone/>
            </a:pPr>
            <a:r>
              <a:rPr/>
              <a:t>File input/output operations allow your program to read and write data to files on the file system.</a:t>
            </a:r>
          </a:p>
          <a:p>
            <a:pPr lvl="0" indent="0" marL="0">
              <a:buNone/>
            </a:pPr>
            <a:r>
              <a:rPr/>
              <a:t>Python has several built-in functions for working with files, including:</a:t>
            </a:r>
          </a:p>
          <a:p>
            <a:pPr lvl="0"/>
            <a:r>
              <a:rPr>
                <a:latin typeface="Courier"/>
              </a:rPr>
              <a:t>open()</a:t>
            </a:r>
            <a:r>
              <a:rPr/>
              <a:t> to open a file</a:t>
            </a:r>
          </a:p>
          <a:p>
            <a:pPr lvl="0"/>
            <a:r>
              <a:rPr>
                <a:latin typeface="Courier"/>
              </a:rPr>
              <a:t>read()</a:t>
            </a:r>
            <a:r>
              <a:rPr/>
              <a:t> to read the contents of a file</a:t>
            </a:r>
          </a:p>
          <a:p>
            <a:pPr lvl="0"/>
            <a:r>
              <a:rPr>
                <a:latin typeface="Courier"/>
              </a:rPr>
              <a:t>write()</a:t>
            </a:r>
            <a:r>
              <a:rPr/>
              <a:t> to write data to a file</a:t>
            </a:r>
          </a:p>
          <a:p>
            <a:pPr lvl="0"/>
            <a:r>
              <a:rPr>
                <a:latin typeface="Courier"/>
              </a:rPr>
              <a:t>close()</a:t>
            </a:r>
            <a:r>
              <a:rPr/>
              <a:t> to close a file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 I/O 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with open(</a:t>
            </a:r>
            <a:r>
              <a:rPr>
                <a:solidFill>
                  <a:srgbClr val="20794D"/>
                </a:solidFill>
                <a:latin typeface="Courier"/>
              </a:rPr>
              <a:t>"example.txt"</a:t>
            </a:r>
            <a:r>
              <a:rPr>
                <a:solidFill>
                  <a:srgbClr val="003B4F"/>
                </a:solidFill>
                <a:latin typeface="Courier"/>
              </a:rPr>
              <a:t>, </a:t>
            </a:r>
            <a:r>
              <a:rPr>
                <a:solidFill>
                  <a:srgbClr val="20794D"/>
                </a:solidFill>
                <a:latin typeface="Courier"/>
              </a:rPr>
              <a:t>"w"</a:t>
            </a:r>
            <a:r>
              <a:rPr>
                <a:solidFill>
                  <a:srgbClr val="003B4F"/>
                </a:solidFill>
                <a:latin typeface="Courier"/>
              </a:rPr>
              <a:t>) </a:t>
            </a:r>
            <a:r>
              <a:rPr>
                <a:solidFill>
                  <a:srgbClr val="00769E"/>
                </a:solidFill>
                <a:latin typeface="Courier"/>
              </a:rPr>
              <a:t>as</a:t>
            </a:r>
            <a:r>
              <a:rPr>
                <a:solidFill>
                  <a:srgbClr val="003B4F"/>
                </a:solidFill>
                <a:latin typeface="Courier"/>
              </a:rPr>
              <a:t> file:</a:t>
            </a:r>
            <a:br/>
            <a:r>
              <a:rPr>
                <a:solidFill>
                  <a:srgbClr val="003B4F"/>
                </a:solidFill>
                <a:latin typeface="Courier"/>
              </a:rPr>
              <a:t>    file.write(</a:t>
            </a:r>
            <a:r>
              <a:rPr>
                <a:solidFill>
                  <a:srgbClr val="20794D"/>
                </a:solidFill>
                <a:latin typeface="Courier"/>
              </a:rPr>
              <a:t>"Hello, world!"</a:t>
            </a:r>
            <a:r>
              <a:rPr>
                <a:solidFill>
                  <a:srgbClr val="003B4F"/>
                </a:solidFill>
                <a:latin typeface="Courier"/>
              </a:rPr>
              <a:t>)</a:t>
            </a:r>
            <a:br/>
            <a:br/>
            <a:r>
              <a:rPr>
                <a:solidFill>
                  <a:srgbClr val="003B4F"/>
                </a:solidFill>
                <a:latin typeface="Courier"/>
              </a:rPr>
              <a:t>with open(</a:t>
            </a:r>
            <a:r>
              <a:rPr>
                <a:solidFill>
                  <a:srgbClr val="20794D"/>
                </a:solidFill>
                <a:latin typeface="Courier"/>
              </a:rPr>
              <a:t>"example.txt"</a:t>
            </a:r>
            <a:r>
              <a:rPr>
                <a:solidFill>
                  <a:srgbClr val="003B4F"/>
                </a:solidFill>
                <a:latin typeface="Courier"/>
              </a:rPr>
              <a:t>, </a:t>
            </a:r>
            <a:r>
              <a:rPr>
                <a:solidFill>
                  <a:srgbClr val="20794D"/>
                </a:solidFill>
                <a:latin typeface="Courier"/>
              </a:rPr>
              <a:t>"r"</a:t>
            </a:r>
            <a:r>
              <a:rPr>
                <a:solidFill>
                  <a:srgbClr val="003B4F"/>
                </a:solidFill>
                <a:latin typeface="Courier"/>
              </a:rPr>
              <a:t>) </a:t>
            </a:r>
            <a:r>
              <a:rPr>
                <a:solidFill>
                  <a:srgbClr val="00769E"/>
                </a:solidFill>
                <a:latin typeface="Courier"/>
              </a:rPr>
              <a:t>as</a:t>
            </a:r>
            <a:r>
              <a:rPr>
                <a:solidFill>
                  <a:srgbClr val="003B4F"/>
                </a:solidFill>
                <a:latin typeface="Courier"/>
              </a:rPr>
              <a:t> file:</a:t>
            </a:r>
            <a:br/>
            <a:r>
              <a:rPr>
                <a:solidFill>
                  <a:srgbClr val="003B4F"/>
                </a:solidFill>
                <a:latin typeface="Courier"/>
              </a:rPr>
              <a:t>    print(file.read())</a:t>
            </a:r>
          </a:p>
          <a:p>
            <a:pPr lvl="0" indent="0" marL="0">
              <a:buNone/>
            </a:pPr>
            <a:r>
              <a:rPr/>
              <a:t>Note: The </a:t>
            </a:r>
            <a:r>
              <a:rPr>
                <a:latin typeface="Courier"/>
              </a:rPr>
              <a:t>with</a:t>
            </a:r>
            <a:r>
              <a:rPr/>
              <a:t> statement is used to ensure that the file is properly closed, even if an exception is thrown.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Databases**</a:t>
            </a:r>
          </a:p>
        </p:txBody>
      </p:sp>
      <p:sp>
        <p:nvSpPr>
          <p:cNvPr id="3" name="Content Placeholder 2"/>
          <p:cNvSpPr>
            <a:spLocks noGrp="1"/>
          </p:cNvSpPr>
          <p:nvPr>
            <p:ph idx="1"/>
          </p:nvPr>
        </p:nvSpPr>
        <p:spPr/>
        <p:txBody>
          <a:bodyPr/>
          <a:lstStyle/>
          <a:p>
            <a:pPr lvl="0" indent="0" marL="0">
              <a:buNone/>
            </a:pPr>
            <a:r>
              <a:rPr/>
              <a:t>A database is a collection of organised data that can be easily accessed, managed, and updated. In programming, databases are used to store and retrieve data efficiently.</a:t>
            </a:r>
          </a:p>
          <a:p>
            <a:pPr lvl="0" indent="0" marL="0">
              <a:buNone/>
            </a:pPr>
            <a:r>
              <a:rPr/>
              <a:t>Python has several libraries for working with databases, including:</a:t>
            </a:r>
          </a:p>
          <a:p>
            <a:pPr lvl="0"/>
            <a:r>
              <a:rPr>
                <a:latin typeface="Courier"/>
              </a:rPr>
              <a:t>sqlite3</a:t>
            </a:r>
            <a:r>
              <a:rPr/>
              <a:t> for SQLite databases</a:t>
            </a:r>
          </a:p>
          <a:p>
            <a:pPr lvl="0"/>
            <a:r>
              <a:rPr>
                <a:latin typeface="Courier"/>
              </a:rPr>
              <a:t>psycopg2</a:t>
            </a:r>
            <a:r>
              <a:rPr/>
              <a:t> for PostgreSQL databases</a:t>
            </a:r>
          </a:p>
          <a:p>
            <a:pPr lvl="0"/>
            <a:r>
              <a:rPr>
                <a:latin typeface="Courier"/>
              </a:rPr>
              <a:t>mysql-connector-python</a:t>
            </a:r>
            <a:r>
              <a:rPr/>
              <a:t> for MySQL databases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Database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sqlite3</a:t>
            </a:r>
            <a:br/>
            <a:br/>
            <a:r>
              <a:rPr>
                <a:solidFill>
                  <a:srgbClr val="5E5E5E"/>
                </a:solidFill>
                <a:latin typeface="Courier"/>
              </a:rPr>
              <a:t># Create a connection to the database</a:t>
            </a:r>
            <a:br/>
            <a:r>
              <a:rPr>
                <a:solidFill>
                  <a:srgbClr val="003B4F"/>
                </a:solidFill>
                <a:latin typeface="Courier"/>
              </a:rPr>
              <a:t>conn </a:t>
            </a:r>
            <a:r>
              <a:rPr>
                <a:solidFill>
                  <a:srgbClr val="5E5E5E"/>
                </a:solidFill>
                <a:latin typeface="Courier"/>
              </a:rPr>
              <a:t>=</a:t>
            </a:r>
            <a:r>
              <a:rPr>
                <a:solidFill>
                  <a:srgbClr val="003B4F"/>
                </a:solidFill>
                <a:latin typeface="Courier"/>
              </a:rPr>
              <a:t> sqlite3.connect(</a:t>
            </a:r>
            <a:r>
              <a:rPr>
                <a:solidFill>
                  <a:srgbClr val="20794D"/>
                </a:solidFill>
                <a:latin typeface="Courier"/>
              </a:rPr>
              <a:t>"example.db"</a:t>
            </a:r>
            <a:r>
              <a:rPr>
                <a:solidFill>
                  <a:srgbClr val="003B4F"/>
                </a:solidFill>
                <a:latin typeface="Courier"/>
              </a:rPr>
              <a:t>)</a:t>
            </a:r>
            <a:br/>
            <a:br/>
            <a:r>
              <a:rPr>
                <a:solidFill>
                  <a:srgbClr val="5E5E5E"/>
                </a:solidFill>
                <a:latin typeface="Courier"/>
              </a:rPr>
              <a:t># Create a cursor object</a:t>
            </a:r>
            <a:br/>
            <a:r>
              <a:rPr>
                <a:solidFill>
                  <a:srgbClr val="003B4F"/>
                </a:solidFill>
                <a:latin typeface="Courier"/>
              </a:rPr>
              <a:t>cursor </a:t>
            </a:r>
            <a:r>
              <a:rPr>
                <a:solidFill>
                  <a:srgbClr val="5E5E5E"/>
                </a:solidFill>
                <a:latin typeface="Courier"/>
              </a:rPr>
              <a:t>=</a:t>
            </a:r>
            <a:r>
              <a:rPr>
                <a:solidFill>
                  <a:srgbClr val="003B4F"/>
                </a:solidFill>
                <a:latin typeface="Courier"/>
              </a:rPr>
              <a:t> conn.cursor()</a:t>
            </a:r>
            <a:br/>
            <a:br/>
            <a:r>
              <a:rPr>
                <a:solidFill>
                  <a:srgbClr val="5E5E5E"/>
                </a:solidFill>
                <a:latin typeface="Courier"/>
              </a:rPr>
              <a:t># Create a table</a:t>
            </a:r>
            <a:br/>
            <a:r>
              <a:rPr>
                <a:solidFill>
                  <a:srgbClr val="003B4F"/>
                </a:solidFill>
                <a:latin typeface="Courier"/>
              </a:rPr>
              <a:t>cursor.execute(</a:t>
            </a:r>
            <a:r>
              <a:rPr>
                <a:solidFill>
                  <a:srgbClr val="20794D"/>
                </a:solidFill>
                <a:latin typeface="Courier"/>
              </a:rPr>
              <a:t>"""</a:t>
            </a:r>
            <a:br/>
            <a:r>
              <a:rPr>
                <a:solidFill>
                  <a:srgbClr val="20794D"/>
                </a:solidFill>
                <a:latin typeface="Courier"/>
              </a:rPr>
              <a:t>    CREATE TABLE users (</a:t>
            </a:r>
            <a:br/>
            <a:r>
              <a:rPr>
                <a:solidFill>
                  <a:srgbClr val="20794D"/>
                </a:solidFill>
                <a:latin typeface="Courier"/>
              </a:rPr>
              <a:t>        id INTEGER PRIMARY KEY,</a:t>
            </a:r>
            <a:br/>
            <a:r>
              <a:rPr>
                <a:solidFill>
                  <a:srgbClr val="20794D"/>
                </a:solidFill>
                <a:latin typeface="Courier"/>
              </a:rPr>
              <a:t>        name TEXT,</a:t>
            </a:r>
            <a:br/>
            <a:r>
              <a:rPr>
                <a:solidFill>
                  <a:srgbClr val="20794D"/>
                </a:solidFill>
                <a:latin typeface="Courier"/>
              </a:rPr>
              <a:t>        email TEXT</a:t>
            </a:r>
            <a:br/>
            <a:r>
              <a:rPr>
                <a:solidFill>
                  <a:srgbClr val="20794D"/>
                </a:solidFill>
                <a:latin typeface="Courier"/>
              </a:rPr>
              <a:t>    );</a:t>
            </a:r>
            <a:br/>
            <a:r>
              <a:rPr>
                <a:solidFill>
                  <a:srgbClr val="20794D"/>
                </a:solidFill>
                <a:latin typeface="Courier"/>
              </a:rPr>
              <a:t>"""</a:t>
            </a:r>
            <a:r>
              <a:rPr>
                <a:solidFill>
                  <a:srgbClr val="003B4F"/>
                </a:solidFill>
                <a:latin typeface="Courier"/>
              </a:rPr>
              <a:t>)</a:t>
            </a:r>
            <a:br/>
            <a:br/>
            <a:r>
              <a:rPr>
                <a:solidFill>
                  <a:srgbClr val="5E5E5E"/>
                </a:solidFill>
                <a:latin typeface="Courier"/>
              </a:rPr>
              <a:t># Insert some data</a:t>
            </a:r>
            <a:br/>
            <a:r>
              <a:rPr>
                <a:solidFill>
                  <a:srgbClr val="003B4F"/>
                </a:solidFill>
                <a:latin typeface="Courier"/>
              </a:rPr>
              <a:t>cursor.execute(</a:t>
            </a:r>
            <a:r>
              <a:rPr>
                <a:solidFill>
                  <a:srgbClr val="20794D"/>
                </a:solidFill>
                <a:latin typeface="Courier"/>
              </a:rPr>
              <a:t>"INSERT INTO users (name, email) VALUES ('John Doe', 'johndoe@example.com')"</a:t>
            </a:r>
            <a:r>
              <a:rPr>
                <a:solidFill>
                  <a:srgbClr val="003B4F"/>
                </a:solidFill>
                <a:latin typeface="Courier"/>
              </a:rPr>
              <a:t>)</a:t>
            </a:r>
            <a:br/>
            <a:br/>
            <a:r>
              <a:rPr>
                <a:solidFill>
                  <a:srgbClr val="5E5E5E"/>
                </a:solidFill>
                <a:latin typeface="Courier"/>
              </a:rPr>
              <a:t># Commit the changes</a:t>
            </a:r>
            <a:br/>
            <a:r>
              <a:rPr>
                <a:solidFill>
                  <a:srgbClr val="003B4F"/>
                </a:solidFill>
                <a:latin typeface="Courier"/>
              </a:rPr>
              <a:t>conn.commit()</a:t>
            </a:r>
            <a:br/>
            <a:br/>
            <a:r>
              <a:rPr>
                <a:solidFill>
                  <a:srgbClr val="5E5E5E"/>
                </a:solidFill>
                <a:latin typeface="Courier"/>
              </a:rPr>
              <a:t># Close the connection</a:t>
            </a:r>
            <a:br/>
            <a:r>
              <a:rPr>
                <a:solidFill>
                  <a:srgbClr val="003B4F"/>
                </a:solidFill>
                <a:latin typeface="Courier"/>
              </a:rPr>
              <a:t>conn.close()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Visualisation**</a:t>
            </a:r>
          </a:p>
        </p:txBody>
      </p:sp>
      <p:sp>
        <p:nvSpPr>
          <p:cNvPr id="3" name="Content Placeholder 2"/>
          <p:cNvSpPr>
            <a:spLocks noGrp="1"/>
          </p:cNvSpPr>
          <p:nvPr>
            <p:ph idx="1"/>
          </p:nvPr>
        </p:nvSpPr>
        <p:spPr/>
        <p:txBody>
          <a:bodyPr/>
          <a:lstStyle/>
          <a:p>
            <a:pPr lvl="0" indent="-457200" marL="457200">
              <a:buAutoNum type="arabicPeriod"/>
            </a:pPr>
            <a:r>
              <a:rPr b="1"/>
              <a:t>Data</a:t>
            </a:r>
            <a:r>
              <a:rPr/>
              <a:t>: The raw information being visualised.</a:t>
            </a:r>
          </a:p>
          <a:p>
            <a:pPr lvl="0" indent="-457200" marL="457200">
              <a:buAutoNum type="arabicPeriod"/>
            </a:pPr>
            <a:r>
              <a:rPr b="1"/>
              <a:t>Visualisation</a:t>
            </a:r>
            <a:r>
              <a:rPr/>
              <a:t>: The graphical representation of the data.</a:t>
            </a:r>
          </a:p>
          <a:p>
            <a:pPr lvl="0" indent="-457200" marL="457200">
              <a:buAutoNum type="arabicPeriod"/>
            </a:pPr>
            <a:r>
              <a:rPr b="1"/>
              <a:t>Chart type</a:t>
            </a:r>
            <a:r>
              <a:rPr/>
              <a:t>: The specific type of visualisation used, such as bar charts, line charts, or scatter plots.</a:t>
            </a:r>
          </a:p>
          <a:p>
            <a:pPr lvl="0" indent="-457200" marL="457200">
              <a:buAutoNum type="arabicPeriod"/>
            </a:pPr>
            <a:r>
              <a:rPr b="1"/>
              <a:t>Aesthetics</a:t>
            </a:r>
            <a:r>
              <a:rPr/>
              <a:t>: The visual elements used to enhance the visualisation, such as colors, fonts, and layouts.</a:t>
            </a:r>
          </a:p>
          <a:p>
            <a:pPr lvl="0" indent="-457200" marL="457200">
              <a:buAutoNum type="arabicPeriod"/>
            </a:pPr>
            <a:r>
              <a:rPr b="1"/>
              <a:t>Interactivity</a:t>
            </a:r>
            <a:r>
              <a:rPr/>
              <a:t>: The ability to interact with the visualisation, such as sooming, hovering, or clicking.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Matplotlib</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matplotlib.pyplot </a:t>
            </a:r>
            <a:r>
              <a:rPr>
                <a:solidFill>
                  <a:srgbClr val="00769E"/>
                </a:solidFill>
                <a:latin typeface="Courier"/>
              </a:rPr>
              <a:t>as</a:t>
            </a:r>
            <a:r>
              <a:rPr>
                <a:solidFill>
                  <a:srgbClr val="003B4F"/>
                </a:solidFill>
                <a:latin typeface="Courier"/>
              </a:rPr>
              <a:t> plt</a:t>
            </a:r>
            <a:br/>
            <a:br/>
            <a:r>
              <a:rPr>
                <a:solidFill>
                  <a:srgbClr val="5E5E5E"/>
                </a:solidFill>
                <a:latin typeface="Courier"/>
              </a:rPr>
              <a:t># Sample data</a:t>
            </a:r>
            <a:br/>
            <a:r>
              <a:rPr>
                <a:solidFill>
                  <a:srgbClr val="003B4F"/>
                </a:solidFill>
                <a:latin typeface="Courier"/>
              </a:rPr>
              <a:t>x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y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AD0000"/>
                </a:solidFill>
                <a:latin typeface="Courier"/>
              </a:rPr>
              <a:t>10</a:t>
            </a:r>
            <a:r>
              <a:rPr>
                <a:solidFill>
                  <a:srgbClr val="003B4F"/>
                </a:solidFill>
                <a:latin typeface="Courier"/>
              </a:rPr>
              <a:t>]</a:t>
            </a:r>
            <a:br/>
            <a:br/>
            <a:r>
              <a:rPr>
                <a:solidFill>
                  <a:srgbClr val="5E5E5E"/>
                </a:solidFill>
                <a:latin typeface="Courier"/>
              </a:rPr>
              <a:t># Create the figure and axis</a:t>
            </a:r>
            <a:br/>
            <a:r>
              <a:rPr>
                <a:solidFill>
                  <a:srgbClr val="003B4F"/>
                </a:solidFill>
                <a:latin typeface="Courier"/>
              </a:rPr>
              <a:t>fig, ax </a:t>
            </a:r>
            <a:r>
              <a:rPr>
                <a:solidFill>
                  <a:srgbClr val="5E5E5E"/>
                </a:solidFill>
                <a:latin typeface="Courier"/>
              </a:rPr>
              <a:t>=</a:t>
            </a:r>
            <a:r>
              <a:rPr>
                <a:solidFill>
                  <a:srgbClr val="003B4F"/>
                </a:solidFill>
                <a:latin typeface="Courier"/>
              </a:rPr>
              <a:t> plt.subplots()</a:t>
            </a:r>
            <a:br/>
            <a:br/>
            <a:r>
              <a:rPr>
                <a:solidFill>
                  <a:srgbClr val="5E5E5E"/>
                </a:solidFill>
                <a:latin typeface="Courier"/>
              </a:rPr>
              <a:t># Plot the data</a:t>
            </a:r>
            <a:br/>
            <a:r>
              <a:rPr>
                <a:solidFill>
                  <a:srgbClr val="003B4F"/>
                </a:solidFill>
                <a:latin typeface="Courier"/>
              </a:rPr>
              <a:t>ax.plot(x, y)</a:t>
            </a:r>
            <a:br/>
            <a:br/>
            <a:r>
              <a:rPr>
                <a:solidFill>
                  <a:srgbClr val="5E5E5E"/>
                </a:solidFill>
                <a:latin typeface="Courier"/>
              </a:rPr>
              <a:t># Set the title and labels</a:t>
            </a:r>
            <a:br/>
            <a:r>
              <a:rPr>
                <a:solidFill>
                  <a:srgbClr val="003B4F"/>
                </a:solidFill>
                <a:latin typeface="Courier"/>
              </a:rPr>
              <a:t>ax.set_title(</a:t>
            </a:r>
            <a:r>
              <a:rPr>
                <a:solidFill>
                  <a:srgbClr val="20794D"/>
                </a:solidFill>
                <a:latin typeface="Courier"/>
              </a:rPr>
              <a:t>'Simple Line Chart'</a:t>
            </a:r>
            <a:r>
              <a:rPr>
                <a:solidFill>
                  <a:srgbClr val="003B4F"/>
                </a:solidFill>
                <a:latin typeface="Courier"/>
              </a:rPr>
              <a:t>)</a:t>
            </a:r>
            <a:br/>
            <a:r>
              <a:rPr>
                <a:solidFill>
                  <a:srgbClr val="003B4F"/>
                </a:solidFill>
                <a:latin typeface="Courier"/>
              </a:rPr>
              <a:t>ax.set_xlabel(</a:t>
            </a:r>
            <a:r>
              <a:rPr>
                <a:solidFill>
                  <a:srgbClr val="20794D"/>
                </a:solidFill>
                <a:latin typeface="Courier"/>
              </a:rPr>
              <a:t>'X Axis'</a:t>
            </a:r>
            <a:r>
              <a:rPr>
                <a:solidFill>
                  <a:srgbClr val="003B4F"/>
                </a:solidFill>
                <a:latin typeface="Courier"/>
              </a:rPr>
              <a:t>)</a:t>
            </a:r>
            <a:br/>
            <a:r>
              <a:rPr>
                <a:solidFill>
                  <a:srgbClr val="003B4F"/>
                </a:solidFill>
                <a:latin typeface="Courier"/>
              </a:rPr>
              <a:t>ax.set_ylabel(</a:t>
            </a:r>
            <a:r>
              <a:rPr>
                <a:solidFill>
                  <a:srgbClr val="20794D"/>
                </a:solidFill>
                <a:latin typeface="Courier"/>
              </a:rPr>
              <a:t>'Y Axis'</a:t>
            </a:r>
            <a:r>
              <a:rPr>
                <a:solidFill>
                  <a:srgbClr val="003B4F"/>
                </a:solidFill>
                <a:latin typeface="Courier"/>
              </a:rPr>
              <a:t>)</a:t>
            </a:r>
            <a:br/>
            <a:br/>
            <a:r>
              <a:rPr>
                <a:solidFill>
                  <a:srgbClr val="5E5E5E"/>
                </a:solidFill>
                <a:latin typeface="Courier"/>
              </a:rPr>
              <a:t># Show the plot</a:t>
            </a:r>
            <a:br/>
            <a:r>
              <a:rPr>
                <a:solidFill>
                  <a:srgbClr val="003B4F"/>
                </a:solidFill>
                <a:latin typeface="Courier"/>
              </a:rPr>
              <a:t>plt.show()</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Scraping</a:t>
            </a:r>
          </a:p>
        </p:txBody>
      </p:sp>
      <p:sp>
        <p:nvSpPr>
          <p:cNvPr id="3" name="Content Placeholder 2"/>
          <p:cNvSpPr>
            <a:spLocks noGrp="1"/>
          </p:cNvSpPr>
          <p:nvPr>
            <p:ph idx="1"/>
          </p:nvPr>
        </p:nvSpPr>
        <p:spPr/>
        <p:txBody>
          <a:bodyPr/>
          <a:lstStyle/>
          <a:p>
            <a:pPr lvl="0" indent="0" marL="0">
              <a:buNone/>
            </a:pPr>
            <a:r>
              <a:rPr/>
              <a:t>Web scraping is the process of automatically extracting data from websites. It involves sending an HTTP request to a website, receiving the HTML response, and then parsing the HTML to extract the desired data. Web scraping is useful for data mining, data analysis, and automation.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Simple Web Scrape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br/>
            <a:r>
              <a:rPr>
                <a:solidFill>
                  <a:srgbClr val="5E5E5E"/>
                </a:solidFill>
                <a:latin typeface="Courier"/>
              </a:rPr>
              <a:t># Send an HTTP request to the website</a:t>
            </a:r>
            <a:b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"https://www.example.com"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br/>
            <a:r>
              <a:rPr>
                <a:solidFill>
                  <a:srgbClr val="5E5E5E"/>
                </a:solidFill>
                <a:latin typeface="Courier"/>
              </a:rPr>
              <a:t># Parse the HTML response using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BeautifulSoup(response.content, </a:t>
            </a:r>
            <a:r>
              <a:rPr>
                <a:solidFill>
                  <a:srgbClr val="20794D"/>
                </a:solidFill>
                <a:latin typeface="Courier"/>
              </a:rPr>
              <a:t>"html.parser"</a:t>
            </a:r>
            <a:r>
              <a:rPr>
                <a:solidFill>
                  <a:srgbClr val="003B4F"/>
                </a:solidFill>
                <a:latin typeface="Courier"/>
              </a:rPr>
              <a:t>)</a:t>
            </a:r>
            <a:br/>
            <a:br/>
            <a:r>
              <a:rPr>
                <a:solidFill>
                  <a:srgbClr val="5E5E5E"/>
                </a:solidFill>
                <a:latin typeface="Courier"/>
              </a:rPr>
              <a:t># Find all the links on the webpage</a:t>
            </a:r>
            <a:br/>
            <a:r>
              <a:rPr>
                <a:solidFill>
                  <a:srgbClr val="003B4F"/>
                </a:solidFill>
                <a:latin typeface="Courier"/>
              </a:rPr>
              <a:t>links </a:t>
            </a:r>
            <a:r>
              <a:rPr>
                <a:solidFill>
                  <a:srgbClr val="5E5E5E"/>
                </a:solidFill>
                <a:latin typeface="Courier"/>
              </a:rPr>
              <a:t>=</a:t>
            </a:r>
            <a:r>
              <a:rPr>
                <a:solidFill>
                  <a:srgbClr val="003B4F"/>
                </a:solidFill>
                <a:latin typeface="Courier"/>
              </a:rPr>
              <a:t> soup.find_all(</a:t>
            </a:r>
            <a:r>
              <a:rPr>
                <a:solidFill>
                  <a:srgbClr val="20794D"/>
                </a:solidFill>
                <a:latin typeface="Courier"/>
              </a:rPr>
              <a:t>"a"</a:t>
            </a:r>
            <a:r>
              <a:rPr>
                <a:solidFill>
                  <a:srgbClr val="003B4F"/>
                </a:solidFill>
                <a:latin typeface="Courier"/>
              </a:rPr>
              <a:t>)</a:t>
            </a:r>
            <a:br/>
            <a:r>
              <a:rPr>
                <a:solidFill>
                  <a:srgbClr val="003B4F"/>
                </a:solidFill>
                <a:latin typeface="Courier"/>
              </a:rPr>
              <a:t>for link in links:</a:t>
            </a:r>
            <a:br/>
            <a:r>
              <a:rPr>
                <a:solidFill>
                  <a:srgbClr val="003B4F"/>
                </a:solidFill>
                <a:latin typeface="Courier"/>
              </a:rPr>
              <a:t>    print(link.get(</a:t>
            </a:r>
            <a:r>
              <a:rPr>
                <a:solidFill>
                  <a:srgbClr val="20794D"/>
                </a:solidFill>
                <a:latin typeface="Courier"/>
              </a:rPr>
              <a:t>"href"</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Scraping Tips</a:t>
            </a:r>
          </a:p>
        </p:txBody>
      </p:sp>
      <p:sp>
        <p:nvSpPr>
          <p:cNvPr id="3" name="Content Placeholder 2"/>
          <p:cNvSpPr>
            <a:spLocks noGrp="1"/>
          </p:cNvSpPr>
          <p:nvPr>
            <p:ph idx="1"/>
          </p:nvPr>
        </p:nvSpPr>
        <p:spPr/>
        <p:txBody>
          <a:bodyPr/>
          <a:lstStyle/>
          <a:p>
            <a:pPr lvl="0"/>
            <a:r>
              <a:rPr/>
              <a:t>Always check the website’s terms of use and robots.txt file to make sure web scraping is allowed.</a:t>
            </a:r>
          </a:p>
          <a:p>
            <a:pPr lvl="0"/>
            <a:r>
              <a:rPr/>
              <a:t>Be respectful of the website and don’t overload it with requests.</a:t>
            </a:r>
          </a:p>
          <a:p>
            <a:pPr lvl="0"/>
            <a:r>
              <a:rPr/>
              <a:t>Handle errors and exceptions properly.</a:t>
            </a:r>
          </a:p>
          <a:p>
            <a:pPr lvl="0"/>
            <a:r>
              <a:rPr/>
              <a:t>Use a user agent to identify yourself and avoid being blocked.</a:t>
            </a:r>
          </a:p>
          <a:p>
            <a:pPr lvl="0"/>
            <a:r>
              <a:rPr/>
              <a:t>Consider using a proxy server to hide your IP address.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 Application Programming Interface</a:t>
            </a:r>
          </a:p>
        </p:txBody>
      </p:sp>
      <p:sp>
        <p:nvSpPr>
          <p:cNvPr id="3" name="Content Placeholder 2"/>
          <p:cNvSpPr>
            <a:spLocks noGrp="1"/>
          </p:cNvSpPr>
          <p:nvPr>
            <p:ph idx="1"/>
          </p:nvPr>
        </p:nvSpPr>
        <p:spPr/>
        <p:txBody>
          <a:bodyPr/>
          <a:lstStyle/>
          <a:p>
            <a:pPr lvl="0" indent="0" marL="0">
              <a:buNone/>
            </a:pPr>
            <a:r>
              <a:rPr/>
              <a:t>APIs are a set of defined rules that enables different applications, services, or systems to communicate with each other. It allows data to be shared, processed, and used by different systems, making it a crucial part of modern software development.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Representation and Types</a:t>
            </a:r>
          </a:p>
        </p:txBody>
      </p:sp>
      <p:sp>
        <p:nvSpPr>
          <p:cNvPr id="3" name="Content Placeholder 2"/>
          <p:cNvSpPr>
            <a:spLocks noGrp="1"/>
          </p:cNvSpPr>
          <p:nvPr>
            <p:ph idx="1"/>
          </p:nvPr>
        </p:nvSpPr>
        <p:spPr/>
        <p:txBody>
          <a:bodyPr/>
          <a:lstStyle/>
          <a:p>
            <a:pPr lvl="0"/>
            <a:r>
              <a:rPr/>
              <a:t>Computers store and process data using binary digits (0s and 1s).</a:t>
            </a:r>
          </a:p>
          <a:p>
            <a:pPr lvl="0"/>
            <a:r>
              <a:rPr/>
              <a:t>Binary representation forms the basis for all data manipulation and storage in computers.</a:t>
            </a:r>
          </a:p>
          <a:p>
            <a:pPr lvl="0"/>
            <a:r>
              <a:rPr b="1"/>
              <a:t>Data Types:</a:t>
            </a:r>
            <a:r>
              <a:rPr/>
              <a:t> Define the kind of data stored (e.g., integers, floats, strings).</a:t>
            </a:r>
          </a:p>
          <a:p>
            <a:pPr lvl="0"/>
            <a:r>
              <a:rPr b="1"/>
              <a:t>Interpretation:</a:t>
            </a:r>
            <a:r>
              <a:rPr/>
              <a:t> Determines how the computer interprets and manipulates binary data.</a:t>
            </a:r>
          </a:p>
          <a:p>
            <a:pPr lvl="0"/>
            <a:r>
              <a:rPr b="1"/>
              <a:t>Foundation:</a:t>
            </a:r>
            <a:r>
              <a:rPr/>
              <a:t> Essential for understanding how variables store and interact with data.</a:t>
            </a:r>
          </a:p>
          <a:p>
            <a:pPr lvl="0"/>
            <a:r>
              <a:rPr b="1"/>
              <a:t>Operations:</a:t>
            </a:r>
            <a:r>
              <a:rPr/>
              <a:t> Different data types support different operations (e.g., arithmetic, string manipulation).</a:t>
            </a:r>
          </a:p>
          <a:p>
            <a:pPr lvl="0"/>
            <a:r>
              <a:rPr b="1"/>
              <a:t>Integer:</a:t>
            </a:r>
            <a:r>
              <a:rPr/>
              <a:t> Represents whole numbers (</a:t>
            </a:r>
            <a:r>
              <a:rPr>
                <a:latin typeface="Courier"/>
              </a:rPr>
              <a:t>5</a:t>
            </a:r>
            <a:r>
              <a:rPr/>
              <a:t>, </a:t>
            </a:r>
            <a:r>
              <a:rPr>
                <a:latin typeface="Courier"/>
              </a:rPr>
              <a:t>-10</a:t>
            </a:r>
            <a:r>
              <a:rPr/>
              <a:t>).</a:t>
            </a:r>
          </a:p>
          <a:p>
            <a:pPr lvl="0"/>
            <a:r>
              <a:rPr b="1"/>
              <a:t>String:</a:t>
            </a:r>
            <a:r>
              <a:rPr/>
              <a:t> Represents sequences of characters (</a:t>
            </a:r>
            <a:r>
              <a:rPr>
                <a:latin typeface="Courier"/>
              </a:rPr>
              <a:t>"Hello"</a:t>
            </a:r>
            <a:r>
              <a:rPr/>
              <a:t>, </a:t>
            </a:r>
            <a:r>
              <a:rPr>
                <a:latin typeface="Courier"/>
              </a:rPr>
              <a:t>'Python'</a:t>
            </a:r>
            <a:r>
              <a:rPr/>
              <a:t>).</a:t>
            </a:r>
          </a:p>
          <a:p>
            <a:pPr lvl="0"/>
            <a:r>
              <a:rPr b="1"/>
              <a:t>Universal Concept:</a:t>
            </a:r>
            <a:r>
              <a:rPr/>
              <a:t> Applies across all programming languages.</a:t>
            </a:r>
          </a:p>
          <a:p>
            <a:pPr lvl="0"/>
            <a:r>
              <a:rPr b="1"/>
              <a:t>Adaptability:</a:t>
            </a:r>
            <a:r>
              <a:rPr/>
              <a:t> Understanding data types aids in adapting to different languages and environments.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Basics of APIs**</a:t>
            </a:r>
          </a:p>
        </p:txBody>
      </p:sp>
      <p:sp>
        <p:nvSpPr>
          <p:cNvPr id="3" name="Content Placeholder 2"/>
          <p:cNvSpPr>
            <a:spLocks noGrp="1"/>
          </p:cNvSpPr>
          <p:nvPr>
            <p:ph idx="1"/>
          </p:nvPr>
        </p:nvSpPr>
        <p:spPr/>
        <p:txBody>
          <a:bodyPr/>
          <a:lstStyle/>
          <a:p>
            <a:pPr lvl="0"/>
            <a:r>
              <a:rPr b="1"/>
              <a:t>API Type</a:t>
            </a:r>
            <a:r>
              <a:rPr/>
              <a:t>: There are several types of APIs, including:</a:t>
            </a:r>
          </a:p>
          <a:p>
            <a:pPr lvl="1"/>
            <a:r>
              <a:rPr b="1"/>
              <a:t>Web API</a:t>
            </a:r>
            <a:r>
              <a:rPr/>
              <a:t>: A web API is an API that is accessed over the web, typically using HTTP requests and responses.</a:t>
            </a:r>
          </a:p>
          <a:p>
            <a:pPr lvl="1"/>
            <a:r>
              <a:rPr b="1"/>
              <a:t>RESTful API</a:t>
            </a:r>
            <a:r>
              <a:rPr/>
              <a:t>: A RESTful API is a type of web API that follows the REST (Representational State of Resource) architecture.</a:t>
            </a:r>
          </a:p>
          <a:p>
            <a:pPr lvl="1"/>
            <a:r>
              <a:rPr b="1"/>
              <a:t>SOAP API</a:t>
            </a:r>
            <a:r>
              <a:rPr/>
              <a:t>: A SOAP API is a type of web API that uses the SOAP (Simple Object Access Protocol) protocol.</a:t>
            </a:r>
          </a:p>
          <a:p>
            <a:pPr lvl="0"/>
            <a:r>
              <a:rPr b="1"/>
              <a:t>API Endpoint</a:t>
            </a:r>
            <a:r>
              <a:rPr/>
              <a:t>: An API endpoint is a specific URL that is used to access a particular resource or functionality.</a:t>
            </a:r>
          </a:p>
          <a:p>
            <a:pPr lvl="0"/>
            <a:r>
              <a:rPr b="1"/>
              <a:t>API Request</a:t>
            </a:r>
            <a:r>
              <a:rPr/>
              <a:t>: An API request is a request sent to an API endpoint to retrieve or modify data.</a:t>
            </a:r>
          </a:p>
          <a:p>
            <a:pPr lvl="0"/>
            <a:r>
              <a:rPr b="1"/>
              <a:t>API Response</a:t>
            </a:r>
            <a:r>
              <a:rPr/>
              <a:t>: An API response is the data returned by the API in response to an API request.</a:t>
            </a:r>
          </a:p>
          <a:p>
            <a:pPr lvl="0"/>
            <a:r>
              <a:rPr b="1"/>
              <a:t>API Key</a:t>
            </a:r>
            <a:r>
              <a:rPr/>
              <a:t>: An API key is a unique string of characters that is used to authenticate and authorise API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API Example</a:t>
            </a:r>
          </a:p>
        </p:txBody>
      </p:sp>
      <p:sp>
        <p:nvSpPr>
          <p:cNvPr id="3" name="Content Placeholder 2"/>
          <p:cNvSpPr>
            <a:spLocks noGrp="1"/>
          </p:cNvSpPr>
          <p:nvPr>
            <p:ph idx="1"/>
          </p:nvPr>
        </p:nvSpPr>
        <p:spPr/>
        <p:txBody>
          <a:bodyPr/>
          <a:lstStyle/>
          <a:p>
            <a:pPr lvl="0" indent="0" marL="0">
              <a:buNone/>
            </a:pPr>
            <a:r>
              <a:rPr b="1"/>
              <a:t>API Endpoint</a:t>
            </a:r>
            <a:r>
              <a:rPr/>
              <a:t>: </a:t>
            </a:r>
            <a:r>
              <a:rPr>
                <a:latin typeface="Courier"/>
              </a:rPr>
              <a:t>https://jsonplaceholder.typicode.com/todos/1</a:t>
            </a:r>
            <a:r>
              <a:rPr/>
              <a:t> </a:t>
            </a:r>
            <a:r>
              <a:rPr b="1"/>
              <a:t>API Request</a:t>
            </a:r>
            <a:r>
              <a:rPr/>
              <a:t>: </a:t>
            </a:r>
            <a:r>
              <a:rPr>
                <a:latin typeface="Courier"/>
              </a:rPr>
              <a:t>GET https://jsonplaceholder.typicode.com/todos/1</a:t>
            </a:r>
            <a:r>
              <a:rPr/>
              <a:t> </a:t>
            </a:r>
            <a:r>
              <a:rPr b="1"/>
              <a:t>API Response</a:t>
            </a:r>
            <a:r>
              <a:rPr/>
              <a:t>:</a:t>
            </a:r>
          </a:p>
          <a:p>
            <a:pPr lvl="0" indent="0">
              <a:buNone/>
            </a:pPr>
            <a:r>
              <a:rPr>
                <a:solidFill>
                  <a:srgbClr val="4758AB"/>
                </a:solidFill>
                <a:latin typeface="Courier"/>
              </a:rPr>
              <a:t>{</a:t>
            </a:r>
            <a:br/>
            <a:r>
              <a:rPr>
                <a:solidFill>
                  <a:srgbClr val="003B4F"/>
                </a:solidFill>
                <a:latin typeface="Courier"/>
              </a:rPr>
              <a:t>  </a:t>
            </a:r>
            <a:r>
              <a:rPr>
                <a:solidFill>
                  <a:srgbClr val="AD0000"/>
                </a:solidFill>
                <a:latin typeface="Courier"/>
              </a:rPr>
              <a:t>"userId"</a:t>
            </a:r>
            <a:r>
              <a:rPr>
                <a:solidFill>
                  <a:srgbClr val="4758AB"/>
                </a:solidFill>
                <a:latin typeface="Courier"/>
              </a:rPr>
              <a:t>:</a:t>
            </a:r>
            <a:r>
              <a:rPr>
                <a:solidFill>
                  <a:srgbClr val="003B4F"/>
                </a:solidFill>
                <a:latin typeface="Courier"/>
              </a:rPr>
              <a:t> </a:t>
            </a:r>
            <a:r>
              <a:rPr>
                <a:solidFill>
                  <a:srgbClr val="AD0000"/>
                </a:solidFill>
                <a:latin typeface="Courier"/>
              </a:rPr>
              <a:t>1</a:t>
            </a:r>
            <a:r>
              <a:rPr>
                <a:solidFill>
                  <a:srgbClr val="4758AB"/>
                </a:solidFill>
                <a:latin typeface="Courier"/>
              </a:rPr>
              <a:t>,</a:t>
            </a:r>
            <a:br/>
            <a:r>
              <a:rPr>
                <a:solidFill>
                  <a:srgbClr val="003B4F"/>
                </a:solidFill>
                <a:latin typeface="Courier"/>
              </a:rPr>
              <a:t>  </a:t>
            </a:r>
            <a:r>
              <a:rPr>
                <a:solidFill>
                  <a:srgbClr val="AD0000"/>
                </a:solidFill>
                <a:latin typeface="Courier"/>
              </a:rPr>
              <a:t>"id"</a:t>
            </a:r>
            <a:r>
              <a:rPr>
                <a:solidFill>
                  <a:srgbClr val="4758AB"/>
                </a:solidFill>
                <a:latin typeface="Courier"/>
              </a:rPr>
              <a:t>:</a:t>
            </a:r>
            <a:r>
              <a:rPr>
                <a:solidFill>
                  <a:srgbClr val="003B4F"/>
                </a:solidFill>
                <a:latin typeface="Courier"/>
              </a:rPr>
              <a:t> </a:t>
            </a:r>
            <a:r>
              <a:rPr>
                <a:solidFill>
                  <a:srgbClr val="AD0000"/>
                </a:solidFill>
                <a:latin typeface="Courier"/>
              </a:rPr>
              <a:t>1</a:t>
            </a:r>
            <a:r>
              <a:rPr>
                <a:solidFill>
                  <a:srgbClr val="4758AB"/>
                </a:solidFill>
                <a:latin typeface="Courier"/>
              </a:rPr>
              <a:t>,</a:t>
            </a:r>
            <a:br/>
            <a:r>
              <a:rPr>
                <a:solidFill>
                  <a:srgbClr val="003B4F"/>
                </a:solidFill>
                <a:latin typeface="Courier"/>
              </a:rPr>
              <a:t>  </a:t>
            </a:r>
            <a:r>
              <a:rPr>
                <a:solidFill>
                  <a:srgbClr val="AD0000"/>
                </a:solidFill>
                <a:latin typeface="Courier"/>
              </a:rPr>
              <a:t>"title"</a:t>
            </a:r>
            <a:r>
              <a:rPr>
                <a:solidFill>
                  <a:srgbClr val="4758AB"/>
                </a:solidFill>
                <a:latin typeface="Courier"/>
              </a:rPr>
              <a:t>:</a:t>
            </a:r>
            <a:r>
              <a:rPr>
                <a:solidFill>
                  <a:srgbClr val="003B4F"/>
                </a:solidFill>
                <a:latin typeface="Courier"/>
              </a:rPr>
              <a:t> </a:t>
            </a:r>
            <a:r>
              <a:rPr>
                <a:solidFill>
                  <a:srgbClr val="20794D"/>
                </a:solidFill>
                <a:latin typeface="Courier"/>
              </a:rPr>
              <a:t>"delectus aut autem"</a:t>
            </a:r>
            <a:r>
              <a:rPr>
                <a:solidFill>
                  <a:srgbClr val="4758AB"/>
                </a:solidFill>
                <a:latin typeface="Courier"/>
              </a:rPr>
              <a:t>,</a:t>
            </a:r>
            <a:br/>
            <a:r>
              <a:rPr>
                <a:solidFill>
                  <a:srgbClr val="003B4F"/>
                </a:solidFill>
                <a:latin typeface="Courier"/>
              </a:rPr>
              <a:t>  </a:t>
            </a:r>
            <a:r>
              <a:rPr>
                <a:solidFill>
                  <a:srgbClr val="AD0000"/>
                </a:solidFill>
                <a:latin typeface="Courier"/>
              </a:rPr>
              <a:t>"completed"</a:t>
            </a:r>
            <a:r>
              <a:rPr>
                <a:solidFill>
                  <a:srgbClr val="4758AB"/>
                </a:solidFill>
                <a:latin typeface="Courier"/>
              </a:rPr>
              <a:t>:</a:t>
            </a:r>
            <a:r>
              <a:rPr>
                <a:solidFill>
                  <a:srgbClr val="003B4F"/>
                </a:solidFill>
                <a:latin typeface="Courier"/>
              </a:rPr>
              <a:t> false</a:t>
            </a:r>
            <a:br/>
            <a:r>
              <a:rPr>
                <a:solidFill>
                  <a:srgbClr val="4758AB"/>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 API Python Code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5E5E5E"/>
                </a:solidFill>
                <a:latin typeface="Courier"/>
              </a:rPr>
              <a:t># Send a GET request to the API endpoint</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"https://jsonplaceholder.typicode.com/todos/1"</a:t>
            </a:r>
            <a:r>
              <a:rPr>
                <a:solidFill>
                  <a:srgbClr val="003B4F"/>
                </a:solidFill>
                <a:latin typeface="Courier"/>
              </a:rPr>
              <a:t>)</a:t>
            </a:r>
            <a:br/>
            <a:br/>
            <a:r>
              <a:rPr>
                <a:solidFill>
                  <a:srgbClr val="5E5E5E"/>
                </a:solidFill>
                <a:latin typeface="Courier"/>
              </a:rPr>
              <a:t># Check if the response was successful</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200</a:t>
            </a:r>
            <a:r>
              <a:rPr>
                <a:solidFill>
                  <a:srgbClr val="003B4F"/>
                </a:solidFill>
                <a:latin typeface="Courier"/>
              </a:rPr>
              <a:t>:</a:t>
            </a:r>
            <a:br/>
            <a:r>
              <a:rPr>
                <a:solidFill>
                  <a:srgbClr val="003B4F"/>
                </a:solidFill>
                <a:latin typeface="Courier"/>
              </a:rPr>
              <a:t>    </a:t>
            </a:r>
            <a:r>
              <a:rPr>
                <a:solidFill>
                  <a:srgbClr val="5E5E5E"/>
                </a:solidFill>
                <a:latin typeface="Courier"/>
              </a:rPr>
              <a:t># Parse the JSON response</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print(data)</a:t>
            </a:r>
            <a:br/>
            <a:r>
              <a:rPr>
                <a:solidFill>
                  <a:srgbClr val="003B4F"/>
                </a:solidFill>
                <a:latin typeface="Courier"/>
              </a:rPr>
              <a:t>else:</a:t>
            </a:r>
            <a:br/>
            <a:r>
              <a:rPr>
                <a:solidFill>
                  <a:srgbClr val="003B4F"/>
                </a:solidFill>
                <a:latin typeface="Courier"/>
              </a:rPr>
              <a:t>    print(</a:t>
            </a:r>
            <a:r>
              <a:rPr>
                <a:solidFill>
                  <a:srgbClr val="20794D"/>
                </a:solidFill>
                <a:latin typeface="Courier"/>
              </a:rPr>
              <a:t>"Error:"</a:t>
            </a:r>
            <a:r>
              <a:rPr>
                <a:solidFill>
                  <a:srgbClr val="003B4F"/>
                </a:solidFill>
                <a:latin typeface="Courier"/>
              </a:rPr>
              <a:t>, response.status_code)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Tips</a:t>
            </a:r>
          </a:p>
        </p:txBody>
      </p:sp>
      <p:sp>
        <p:nvSpPr>
          <p:cNvPr id="3" name="Content Placeholder 2"/>
          <p:cNvSpPr>
            <a:spLocks noGrp="1"/>
          </p:cNvSpPr>
          <p:nvPr>
            <p:ph idx="1"/>
          </p:nvPr>
        </p:nvSpPr>
        <p:spPr/>
        <p:txBody>
          <a:bodyPr/>
          <a:lstStyle/>
          <a:p>
            <a:pPr lvl="0"/>
            <a:r>
              <a:rPr/>
              <a:t>Always check the API documentation to understand the available endpoints, request methods, and response formats.</a:t>
            </a:r>
          </a:p>
          <a:p>
            <a:pPr lvl="0"/>
            <a:r>
              <a:rPr/>
              <a:t>Use the correct API key or authentication method to access the API.</a:t>
            </a:r>
          </a:p>
          <a:p>
            <a:pPr lvl="0"/>
            <a:r>
              <a:rPr/>
              <a:t>Handle errors and exceptions properly.</a:t>
            </a:r>
          </a:p>
          <a:p>
            <a:pPr lvl="0"/>
            <a:r>
              <a:rPr/>
              <a:t>Use a library like </a:t>
            </a:r>
            <a:r>
              <a:rPr>
                <a:latin typeface="Courier"/>
              </a:rPr>
              <a:t>requests</a:t>
            </a:r>
            <a:r>
              <a:rPr/>
              <a:t> to simplify API requests and responses.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GUIs with Tkinter**</a:t>
            </a:r>
          </a:p>
        </p:txBody>
      </p:sp>
      <p:sp>
        <p:nvSpPr>
          <p:cNvPr id="3" name="Content Placeholder 2"/>
          <p:cNvSpPr>
            <a:spLocks noGrp="1"/>
          </p:cNvSpPr>
          <p:nvPr>
            <p:ph idx="1"/>
          </p:nvPr>
        </p:nvSpPr>
        <p:spPr/>
        <p:txBody>
          <a:bodyPr/>
          <a:lstStyle/>
          <a:p>
            <a:pPr lvl="0" indent="0" marL="0">
              <a:buNone/>
            </a:pPr>
            <a:r>
              <a:rPr/>
              <a:t>A Graphical User Interface (GUI) is a type of user interface that allows users to interact with a computer program using visual elements such as windows, buttons, and menus. GUIs are designed to be more intuitive and user-friendly than command-line interfaces.</a:t>
            </a:r>
          </a:p>
          <a:p>
            <a:pPr lvl="0" indent="0" marL="0">
              <a:buNone/>
            </a:pPr>
            <a:r>
              <a:rPr/>
              <a:t>Tkinter is a Python binding to the Tk GUI toolkit. It is the standard Python interface to Tk and is bundled with most standard Python distributions.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Basics of Graphical User Interfaces**</a:t>
            </a:r>
          </a:p>
        </p:txBody>
      </p:sp>
      <p:sp>
        <p:nvSpPr>
          <p:cNvPr id="3" name="Content Placeholder 2"/>
          <p:cNvSpPr>
            <a:spLocks noGrp="1"/>
          </p:cNvSpPr>
          <p:nvPr>
            <p:ph idx="1"/>
          </p:nvPr>
        </p:nvSpPr>
        <p:spPr/>
        <p:txBody>
          <a:bodyPr/>
          <a:lstStyle/>
          <a:p>
            <a:pPr lvl="0"/>
            <a:r>
              <a:rPr b="1"/>
              <a:t>Widgets</a:t>
            </a:r>
            <a:r>
              <a:rPr/>
              <a:t>: A widget is a basic building block of a GUI. Examples of widgets include buttons, labels, text boxes, and menus.</a:t>
            </a:r>
          </a:p>
          <a:p>
            <a:pPr lvl="0"/>
            <a:r>
              <a:rPr b="1"/>
              <a:t>Layout</a:t>
            </a:r>
            <a:r>
              <a:rPr/>
              <a:t>: The layout of a GUI refers to the arrangement of widgets on the screen. This can be done using various layout managers such as grid, pack, and place.</a:t>
            </a:r>
          </a:p>
          <a:p>
            <a:pPr lvl="0"/>
            <a:r>
              <a:rPr b="1"/>
              <a:t>Events</a:t>
            </a:r>
            <a:r>
              <a:rPr/>
              <a:t>: Events are actions that occur when a user interacts with a GUI, such as clicking a button or typing in a text box. GUIs use event handlers to respond to these events.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tkinter </a:t>
            </a:r>
            <a:r>
              <a:rPr>
                <a:solidFill>
                  <a:srgbClr val="00769E"/>
                </a:solidFill>
                <a:latin typeface="Courier"/>
              </a:rPr>
              <a:t>as</a:t>
            </a:r>
            <a:r>
              <a:rPr>
                <a:solidFill>
                  <a:srgbClr val="003B4F"/>
                </a:solidFill>
                <a:latin typeface="Courier"/>
              </a:rPr>
              <a:t> tk</a:t>
            </a:r>
            <a:br/>
            <a:br/>
            <a:r>
              <a:rPr>
                <a:solidFill>
                  <a:srgbClr val="003B4F"/>
                </a:solidFill>
                <a:latin typeface="Courier"/>
              </a:rPr>
              <a:t>def create_widgets(master):</a:t>
            </a:r>
            <a:br/>
            <a:r>
              <a:rPr>
                <a:solidFill>
                  <a:srgbClr val="003B4F"/>
                </a:solidFill>
                <a:latin typeface="Courier"/>
              </a:rPr>
              <a:t>    </a:t>
            </a:r>
            <a:r>
              <a:rPr>
                <a:solidFill>
                  <a:srgbClr val="5E5E5E"/>
                </a:solidFill>
                <a:latin typeface="Courier"/>
              </a:rPr>
              <a:t># Button to display "Hello World" and print a message on click</a:t>
            </a:r>
            <a:br/>
            <a:r>
              <a:rPr>
                <a:solidFill>
                  <a:srgbClr val="003B4F"/>
                </a:solidFill>
                <a:latin typeface="Courier"/>
              </a:rPr>
              <a:t>    hi_there </a:t>
            </a:r>
            <a:r>
              <a:rPr>
                <a:solidFill>
                  <a:srgbClr val="5E5E5E"/>
                </a:solidFill>
                <a:latin typeface="Courier"/>
              </a:rPr>
              <a:t>=</a:t>
            </a:r>
            <a:r>
              <a:rPr>
                <a:solidFill>
                  <a:srgbClr val="003B4F"/>
                </a:solidFill>
                <a:latin typeface="Courier"/>
              </a:rPr>
              <a:t> tk.Button(master, text</a:t>
            </a:r>
            <a:r>
              <a:rPr>
                <a:solidFill>
                  <a:srgbClr val="5E5E5E"/>
                </a:solidFill>
                <a:latin typeface="Courier"/>
              </a:rPr>
              <a:t>=</a:t>
            </a:r>
            <a:r>
              <a:rPr>
                <a:solidFill>
                  <a:srgbClr val="20794D"/>
                </a:solidFill>
                <a:latin typeface="Courier"/>
              </a:rPr>
              <a:t>"Hello World\n(click me)"</a:t>
            </a:r>
            <a:r>
              <a:rPr>
                <a:solidFill>
                  <a:srgbClr val="003B4F"/>
                </a:solidFill>
                <a:latin typeface="Courier"/>
              </a:rPr>
              <a:t>, command</a:t>
            </a:r>
            <a:r>
              <a:rPr>
                <a:solidFill>
                  <a:srgbClr val="5E5E5E"/>
                </a:solidFill>
                <a:latin typeface="Courier"/>
              </a:rPr>
              <a:t>=</a:t>
            </a:r>
            <a:r>
              <a:rPr>
                <a:solidFill>
                  <a:srgbClr val="003B4F"/>
                </a:solidFill>
                <a:latin typeface="Courier"/>
              </a:rPr>
              <a:t>say_hi)</a:t>
            </a:r>
            <a:br/>
            <a:r>
              <a:rPr>
                <a:solidFill>
                  <a:srgbClr val="003B4F"/>
                </a:solidFill>
                <a:latin typeface="Courier"/>
              </a:rPr>
              <a:t>    hi_there.pack(side</a:t>
            </a:r>
            <a:r>
              <a:rPr>
                <a:solidFill>
                  <a:srgbClr val="5E5E5E"/>
                </a:solidFill>
                <a:latin typeface="Courier"/>
              </a:rPr>
              <a:t>=</a:t>
            </a:r>
            <a:r>
              <a:rPr>
                <a:solidFill>
                  <a:srgbClr val="20794D"/>
                </a:solidFill>
                <a:latin typeface="Courier"/>
              </a:rPr>
              <a:t>"top"</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5E5E5E"/>
                </a:solidFill>
                <a:latin typeface="Courier"/>
              </a:rPr>
              <a:t># Button to quit the application</a:t>
            </a:r>
            <a:br/>
            <a:r>
              <a:rPr>
                <a:solidFill>
                  <a:srgbClr val="003B4F"/>
                </a:solidFill>
                <a:latin typeface="Courier"/>
              </a:rPr>
              <a:t>    quit_button </a:t>
            </a:r>
            <a:r>
              <a:rPr>
                <a:solidFill>
                  <a:srgbClr val="5E5E5E"/>
                </a:solidFill>
                <a:latin typeface="Courier"/>
              </a:rPr>
              <a:t>=</a:t>
            </a:r>
            <a:r>
              <a:rPr>
                <a:solidFill>
                  <a:srgbClr val="003B4F"/>
                </a:solidFill>
                <a:latin typeface="Courier"/>
              </a:rPr>
              <a:t> tk.Button(master, text</a:t>
            </a:r>
            <a:r>
              <a:rPr>
                <a:solidFill>
                  <a:srgbClr val="5E5E5E"/>
                </a:solidFill>
                <a:latin typeface="Courier"/>
              </a:rPr>
              <a:t>=</a:t>
            </a:r>
            <a:r>
              <a:rPr>
                <a:solidFill>
                  <a:srgbClr val="20794D"/>
                </a:solidFill>
                <a:latin typeface="Courier"/>
              </a:rPr>
              <a:t>"QUIT"</a:t>
            </a:r>
            <a:r>
              <a:rPr>
                <a:solidFill>
                  <a:srgbClr val="003B4F"/>
                </a:solidFill>
                <a:latin typeface="Courier"/>
              </a:rPr>
              <a:t>, fg</a:t>
            </a:r>
            <a:r>
              <a:rPr>
                <a:solidFill>
                  <a:srgbClr val="5E5E5E"/>
                </a:solidFill>
                <a:latin typeface="Courier"/>
              </a:rPr>
              <a:t>=</a:t>
            </a:r>
            <a:r>
              <a:rPr>
                <a:solidFill>
                  <a:srgbClr val="20794D"/>
                </a:solidFill>
                <a:latin typeface="Courier"/>
              </a:rPr>
              <a:t>"red"</a:t>
            </a:r>
            <a:r>
              <a:rPr>
                <a:solidFill>
                  <a:srgbClr val="003B4F"/>
                </a:solidFill>
                <a:latin typeface="Courier"/>
              </a:rPr>
              <a:t>, command</a:t>
            </a:r>
            <a:r>
              <a:rPr>
                <a:solidFill>
                  <a:srgbClr val="5E5E5E"/>
                </a:solidFill>
                <a:latin typeface="Courier"/>
              </a:rPr>
              <a:t>=</a:t>
            </a:r>
            <a:r>
              <a:rPr>
                <a:solidFill>
                  <a:srgbClr val="003B4F"/>
                </a:solidFill>
                <a:latin typeface="Courier"/>
              </a:rPr>
              <a:t>master.destroy)</a:t>
            </a:r>
            <a:br/>
            <a:r>
              <a:rPr>
                <a:solidFill>
                  <a:srgbClr val="003B4F"/>
                </a:solidFill>
                <a:latin typeface="Courier"/>
              </a:rPr>
              <a:t>    quit_button.pack(side</a:t>
            </a:r>
            <a:r>
              <a:rPr>
                <a:solidFill>
                  <a:srgbClr val="5E5E5E"/>
                </a:solidFill>
                <a:latin typeface="Courier"/>
              </a:rPr>
              <a:t>=</a:t>
            </a:r>
            <a:r>
              <a:rPr>
                <a:solidFill>
                  <a:srgbClr val="20794D"/>
                </a:solidFill>
                <a:latin typeface="Courier"/>
              </a:rPr>
              <a:t>"bottom"</a:t>
            </a:r>
            <a:r>
              <a:rPr>
                <a:solidFill>
                  <a:srgbClr val="003B4F"/>
                </a:solidFill>
                <a:latin typeface="Courier"/>
              </a:rPr>
              <a:t>)</a:t>
            </a:r>
            <a:br/>
            <a:br/>
            <a:r>
              <a:rPr>
                <a:solidFill>
                  <a:srgbClr val="003B4F"/>
                </a:solidFill>
                <a:latin typeface="Courier"/>
              </a:rPr>
              <a:t>def say_hi():</a:t>
            </a:r>
            <a:br/>
            <a:r>
              <a:rPr>
                <a:solidFill>
                  <a:srgbClr val="003B4F"/>
                </a:solidFill>
                <a:latin typeface="Courier"/>
              </a:rPr>
              <a:t>    print(</a:t>
            </a:r>
            <a:r>
              <a:rPr>
                <a:solidFill>
                  <a:srgbClr val="20794D"/>
                </a:solidFill>
                <a:latin typeface="Courier"/>
              </a:rPr>
              <a:t>"hi there, everyone!"</a:t>
            </a:r>
            <a:r>
              <a:rPr>
                <a:solidFill>
                  <a:srgbClr val="003B4F"/>
                </a:solidFill>
                <a:latin typeface="Courier"/>
              </a:rPr>
              <a:t>)</a:t>
            </a:r>
            <a:br/>
            <a:br/>
            <a:r>
              <a:rPr>
                <a:solidFill>
                  <a:srgbClr val="5E5E5E"/>
                </a:solidFill>
                <a:latin typeface="Courier"/>
              </a:rPr>
              <a:t># Create the main window</a:t>
            </a:r>
            <a:br/>
            <a:r>
              <a:rPr>
                <a:solidFill>
                  <a:srgbClr val="003B4F"/>
                </a:solidFill>
                <a:latin typeface="Courier"/>
              </a:rPr>
              <a:t>root </a:t>
            </a:r>
            <a:r>
              <a:rPr>
                <a:solidFill>
                  <a:srgbClr val="5E5E5E"/>
                </a:solidFill>
                <a:latin typeface="Courier"/>
              </a:rPr>
              <a:t>=</a:t>
            </a:r>
            <a:r>
              <a:rPr>
                <a:solidFill>
                  <a:srgbClr val="003B4F"/>
                </a:solidFill>
                <a:latin typeface="Courier"/>
              </a:rPr>
              <a:t> tk.Tk()</a:t>
            </a:r>
            <a:br/>
            <a:br/>
            <a:r>
              <a:rPr>
                <a:solidFill>
                  <a:srgbClr val="5E5E5E"/>
                </a:solidFill>
                <a:latin typeface="Courier"/>
              </a:rPr>
              <a:t># Call the function to create widgets</a:t>
            </a:r>
            <a:br/>
            <a:r>
              <a:rPr>
                <a:solidFill>
                  <a:srgbClr val="003B4F"/>
                </a:solidFill>
                <a:latin typeface="Courier"/>
              </a:rPr>
              <a:t>create_widgets(root)</a:t>
            </a:r>
            <a:br/>
            <a:br/>
            <a:r>
              <a:rPr>
                <a:solidFill>
                  <a:srgbClr val="5E5E5E"/>
                </a:solidFill>
                <a:latin typeface="Courier"/>
              </a:rPr>
              <a:t># Start the main event loop</a:t>
            </a:r>
            <a:br/>
            <a:r>
              <a:rPr>
                <a:solidFill>
                  <a:srgbClr val="003B4F"/>
                </a:solidFill>
                <a:latin typeface="Courier"/>
              </a:rPr>
              <a:t>root.mainloop()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 Tips</a:t>
            </a:r>
          </a:p>
        </p:txBody>
      </p:sp>
      <p:sp>
        <p:nvSpPr>
          <p:cNvPr id="3" name="Content Placeholder 2"/>
          <p:cNvSpPr>
            <a:spLocks noGrp="1"/>
          </p:cNvSpPr>
          <p:nvPr>
            <p:ph idx="1"/>
          </p:nvPr>
        </p:nvSpPr>
        <p:spPr/>
        <p:txBody>
          <a:bodyPr/>
          <a:lstStyle/>
          <a:p>
            <a:pPr lvl="0"/>
            <a:r>
              <a:rPr/>
              <a:t>Always use a consistent layout and design for your GUI.</a:t>
            </a:r>
          </a:p>
          <a:p>
            <a:pPr lvl="0"/>
            <a:r>
              <a:rPr/>
              <a:t>Use meaningful and descriptive names for your widgets and variables.</a:t>
            </a:r>
          </a:p>
          <a:p>
            <a:pPr lvl="0"/>
            <a:r>
              <a:rPr/>
              <a:t>Handle events and errors properly.</a:t>
            </a:r>
          </a:p>
          <a:p>
            <a:pPr lvl="0"/>
            <a:r>
              <a:rPr/>
              <a:t>Use a GUI builder or IDE to simplify the process of building GUIs.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 Recap of Learning Points</a:t>
            </a:r>
          </a:p>
        </p:txBody>
      </p:sp>
      <p:sp>
        <p:nvSpPr>
          <p:cNvPr id="3" name="Content Placeholder 2"/>
          <p:cNvSpPr>
            <a:spLocks noGrp="1"/>
          </p:cNvSpPr>
          <p:nvPr>
            <p:ph idx="1"/>
          </p:nvPr>
        </p:nvSpPr>
        <p:spPr/>
        <p:txBody>
          <a:bodyPr/>
          <a:lstStyle/>
          <a:p>
            <a:pPr lvl="0"/>
            <a:r>
              <a:rPr b="1"/>
              <a:t>Data Representation and Types</a:t>
            </a:r>
            <a:r>
              <a:rPr/>
              <a:t> Computers store and interpret data as binary sequences (0s and 1s), with data types defining how these sequences are understood and manipulated (e.g., as numbers, text, or multimedia).</a:t>
            </a:r>
          </a:p>
          <a:p>
            <a:pPr lvl="0"/>
            <a:r>
              <a:rPr b="1"/>
              <a:t>Six Fundamental Operations:</a:t>
            </a:r>
            <a:r>
              <a:rPr/>
              <a:t> Mastering these operations provides the foundation for all programming tasks, enabling you to gather, process, and present data effectively.</a:t>
            </a:r>
          </a:p>
          <a:p>
            <a:pPr lvl="0"/>
            <a:r>
              <a:rPr b="1"/>
              <a:t>Problem-Solving Framework:</a:t>
            </a:r>
            <a:r>
              <a:rPr/>
              <a:t> This structured approach helps break down complex problems into manageable steps, ensuring a systematic and thorough solution.</a:t>
            </a:r>
          </a:p>
          <a:p>
            <a:pPr lvl="0" indent="0" marL="0">
              <a:buNone/>
            </a:pPr>
            <a:r>
              <a:rPr/>
              <a:t>Understanding data representation and types is fundamental to all aspects of programming. It underpins how input is processed, calculations are performed, decisions are made, and output is generated. Mastery of data types ensures that solutions are robust, efficient, and correct, seamlessly integrating with the six fundamental operations and the structured problem-solving framework.</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Thoughts</a:t>
            </a:r>
          </a:p>
        </p:txBody>
      </p:sp>
      <p:sp>
        <p:nvSpPr>
          <p:cNvPr id="3" name="Content Placeholder 2"/>
          <p:cNvSpPr>
            <a:spLocks noGrp="1"/>
          </p:cNvSpPr>
          <p:nvPr>
            <p:ph idx="1"/>
          </p:nvPr>
        </p:nvSpPr>
        <p:spPr/>
        <p:txBody>
          <a:bodyPr/>
          <a:lstStyle/>
          <a:p>
            <a:pPr lvl="0" indent="0" marL="1270000">
              <a:buNone/>
            </a:pPr>
            <a:r>
              <a:rPr sz="2000"/>
              <a:t>“You are braver than you believe, stronger than you seem, and smarter than you think.”</a:t>
            </a:r>
            <a:br/>
            <a:r>
              <a:rPr sz="2000"/>
              <a:t>— A.A. Milne, </a:t>
            </a:r>
            <a:r>
              <a:rPr sz="2000" i="1"/>
              <a:t>Winnie the Pooh</a:t>
            </a:r>
          </a:p>
          <a:p>
            <a:pPr lvl="0" indent="0" marL="0">
              <a:buNone/>
            </a:pPr>
            <a:r>
              <a:rPr b="1"/>
              <a:t>Thank you for your hard work and dedication. Remember, you have the strength and intelligence to tackle any challenge that comes your way. Keep pushing forward, and believe in yourself!</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Operations</a:t>
            </a:r>
          </a:p>
        </p:txBody>
      </p:sp>
      <p:sp>
        <p:nvSpPr>
          <p:cNvPr id="3" name="Content Placeholder 2"/>
          <p:cNvSpPr>
            <a:spLocks noGrp="1"/>
          </p:cNvSpPr>
          <p:nvPr>
            <p:ph idx="1"/>
          </p:nvPr>
        </p:nvSpPr>
        <p:spPr/>
        <p:txBody>
          <a:bodyPr/>
          <a:lstStyle/>
          <a:p>
            <a:pPr lvl="0"/>
            <a:r>
              <a:rPr/>
              <a:t>Basic Arithmetic Operations</a:t>
            </a:r>
          </a:p>
          <a:p>
            <a:pPr lvl="1"/>
            <a:r>
              <a:rPr>
                <a:latin typeface="Courier"/>
              </a:rPr>
              <a:t>+, -, *, /. //, %</a:t>
            </a:r>
          </a:p>
          <a:p>
            <a:pPr lvl="0"/>
            <a:r>
              <a:rPr/>
              <a:t>Combine for complex calculations</a:t>
            </a:r>
          </a:p>
          <a:p>
            <a:pPr lvl="0"/>
            <a:r>
              <a:rPr/>
              <a:t>Boolean (True/False) operators</a:t>
            </a:r>
          </a:p>
          <a:p>
            <a:pPr lvl="1"/>
            <a:r>
              <a:rPr/>
              <a:t>Relational Operators: </a:t>
            </a:r>
            <a:r>
              <a:rPr>
                <a:latin typeface="Courier"/>
              </a:rPr>
              <a:t>&lt;, &gt;, &lt;=, &gt;=</a:t>
            </a:r>
          </a:p>
          <a:p>
            <a:pPr lvl="1"/>
            <a:r>
              <a:rPr/>
              <a:t>Logical Operators: </a:t>
            </a:r>
            <a:r>
              <a:rPr>
                <a:latin typeface="Courier"/>
              </a:rPr>
              <a:t>and, or, not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Store/Assignment</a:t>
            </a:r>
          </a:p>
        </p:txBody>
      </p:sp>
      <p:sp>
        <p:nvSpPr>
          <p:cNvPr id="3" name="Content Placeholder 2"/>
          <p:cNvSpPr>
            <a:spLocks noGrp="1"/>
          </p:cNvSpPr>
          <p:nvPr>
            <p:ph idx="1"/>
          </p:nvPr>
        </p:nvSpPr>
        <p:spPr/>
        <p:txBody>
          <a:bodyPr/>
          <a:lstStyle/>
          <a:p>
            <a:pPr lvl="0"/>
            <a:r>
              <a:rPr/>
              <a:t>Variables: Values and Types</a:t>
            </a:r>
          </a:p>
          <a:p>
            <a:pPr lvl="0"/>
            <a:r>
              <a:rPr/>
              <a:t>Assignment/Update operator: </a:t>
            </a:r>
            <a:r>
              <a:rPr>
                <a:latin typeface="Courier"/>
              </a:rPr>
              <a:t>=</a:t>
            </a:r>
          </a:p>
          <a:p>
            <a:pPr lvl="0"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today's temperature in Celsius: "</a:t>
            </a:r>
            <a:r>
              <a:rPr>
                <a:solidFill>
                  <a:srgbClr val="003B4F"/>
                </a:solidFill>
                <a:latin typeface="Courier"/>
              </a:rPr>
              <a:t>)</a:t>
            </a:r>
            <a:br/>
            <a:r>
              <a:rPr>
                <a:solidFill>
                  <a:srgbClr val="003B4F"/>
                </a:solidFill>
                <a:latin typeface="Courier"/>
              </a:rPr>
              <a:t>print(</a:t>
            </a:r>
            <a:r>
              <a:rPr>
                <a:solidFill>
                  <a:srgbClr val="20794D"/>
                </a:solidFill>
                <a:latin typeface="Courier"/>
              </a:rPr>
              <a:t>f"Today's temperature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tomorrows's temperature in Celsius: "</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Converting Input</a:t>
            </a:r>
          </a:p>
        </p:txBody>
      </p:sp>
      <p:sp>
        <p:nvSpPr>
          <p:cNvPr id="3" name="Content Placeholder 2"/>
          <p:cNvSpPr>
            <a:spLocks noGrp="1"/>
          </p:cNvSpPr>
          <p:nvPr>
            <p:ph idx="1"/>
          </p:nvPr>
        </p:nvSpPr>
        <p:spPr/>
        <p:txBody>
          <a:bodyPr/>
          <a:lstStyle/>
          <a:p>
            <a:pPr lvl="0"/>
            <a:r>
              <a:rPr/>
              <a:t>All keyboard input is a string</a:t>
            </a:r>
          </a:p>
          <a:p>
            <a:pPr lvl="0"/>
            <a:r>
              <a:rPr/>
              <a:t>Convert to number</a:t>
            </a:r>
          </a:p>
          <a:p>
            <a:pPr lvl="0"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input(</a:t>
            </a:r>
            <a:r>
              <a:rPr>
                <a:solidFill>
                  <a:srgbClr val="20794D"/>
                </a:solidFill>
                <a:latin typeface="Courier"/>
              </a:rPr>
              <a:t>"Enter today's temperature in Celsius: "</a:t>
            </a:r>
            <a:r>
              <a:rPr>
                <a:solidFill>
                  <a:srgbClr val="003B4F"/>
                </a:solidFill>
                <a:latin typeface="Courier"/>
              </a:rPr>
              <a:t>)</a:t>
            </a:r>
            <a:br/>
            <a:r>
              <a:rPr>
                <a:solidFill>
                  <a:srgbClr val="003B4F"/>
                </a:solidFill>
                <a:latin typeface="Courier"/>
              </a:rPr>
              <a:t>temperature </a:t>
            </a:r>
            <a:r>
              <a:rPr>
                <a:solidFill>
                  <a:srgbClr val="5E5E5E"/>
                </a:solidFill>
                <a:latin typeface="Courier"/>
              </a:rPr>
              <a:t>=</a:t>
            </a:r>
            <a:r>
              <a:rPr>
                <a:solidFill>
                  <a:srgbClr val="003B4F"/>
                </a:solidFill>
                <a:latin typeface="Courier"/>
              </a:rPr>
              <a:t> float(temperature)  </a:t>
            </a:r>
            <a:r>
              <a:rPr>
                <a:solidFill>
                  <a:srgbClr val="5E5E5E"/>
                </a:solidFill>
                <a:latin typeface="Courier"/>
              </a:rPr>
              <a:t># Convert input to float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Essentials Unwrapped: Six Steps to Success!</dc:title>
  <dc:creator>Michael Borck</dc:creator>
  <cp:keywords/>
  <dcterms:created xsi:type="dcterms:W3CDTF">2024-06-26T07:06:32Z</dcterms:created>
  <dcterms:modified xsi:type="dcterms:W3CDTF">2024-06-26T07:06:32Z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Journey Through Python Essentials and Problem-Solving Mastery</vt:lpwstr>
  </property>
  <property fmtid="{D5CDD505-2E9C-101B-9397-08002B2CF9AE}" pid="10" name="toc-title">
    <vt:lpwstr>Table of contents</vt:lpwstr>
  </property>
</Properties>
</file>