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4" r:id="rId9"/>
    <p:sldId id="263" r:id="rId10"/>
    <p:sldId id="273" r:id="rId11"/>
    <p:sldId id="265" r:id="rId12"/>
    <p:sldId id="270" r:id="rId13"/>
    <p:sldId id="271" r:id="rId14"/>
    <p:sldId id="266" r:id="rId15"/>
    <p:sldId id="267" r:id="rId16"/>
    <p:sldId id="268" r:id="rId17"/>
    <p:sldId id="269" r:id="rId18"/>
    <p:sldId id="272" r:id="rId19"/>
    <p:sldId id="275" r:id="rId20"/>
    <p:sldId id="274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3491345"/>
            <a:ext cx="8825658" cy="1286036"/>
          </a:xfrm>
        </p:spPr>
        <p:txBody>
          <a:bodyPr/>
          <a:lstStyle/>
          <a:p>
            <a:r>
              <a:rPr lang="de-DE" dirty="0" smtClean="0"/>
              <a:t>Godot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Cat</a:t>
            </a:r>
            <a:r>
              <a:rPr lang="de-DE" dirty="0" smtClean="0"/>
              <a:t> jump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838" y="2844822"/>
            <a:ext cx="5154036" cy="25790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170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3491345"/>
            <a:ext cx="8825658" cy="1286036"/>
          </a:xfrm>
        </p:spPr>
        <p:txBody>
          <a:bodyPr/>
          <a:lstStyle/>
          <a:p>
            <a:r>
              <a:rPr lang="de-DE" dirty="0" smtClean="0"/>
              <a:t>Godot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Cat</a:t>
            </a:r>
            <a:r>
              <a:rPr lang="de-DE" dirty="0" smtClean="0"/>
              <a:t> </a:t>
            </a:r>
            <a:r>
              <a:rPr lang="de-DE" dirty="0" smtClean="0"/>
              <a:t>jump</a:t>
            </a:r>
          </a:p>
          <a:p>
            <a:r>
              <a:rPr lang="de-DE" dirty="0" smtClean="0"/>
              <a:t>Part 2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838" y="2844822"/>
            <a:ext cx="5154036" cy="25790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68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Obstacle</a:t>
            </a:r>
            <a:r>
              <a:rPr lang="de-DE" dirty="0" smtClean="0"/>
              <a:t>-Szene </a:t>
            </a:r>
            <a:r>
              <a:rPr lang="de-DE" sz="1800" dirty="0" smtClean="0"/>
              <a:t>(</a:t>
            </a:r>
            <a:r>
              <a:rPr lang="de-DE" sz="1800" dirty="0" err="1" smtClean="0"/>
              <a:t>Obstacle.tscn</a:t>
            </a:r>
            <a:r>
              <a:rPr lang="de-DE" sz="1800" dirty="0" smtClean="0"/>
              <a:t>)</a:t>
            </a:r>
            <a:endParaRPr lang="de-DE" sz="1800" dirty="0"/>
          </a:p>
        </p:txBody>
      </p:sp>
      <p:sp>
        <p:nvSpPr>
          <p:cNvPr id="3" name="Textfeld 2"/>
          <p:cNvSpPr txBox="1"/>
          <p:nvPr/>
        </p:nvSpPr>
        <p:spPr>
          <a:xfrm>
            <a:off x="1071418" y="4433455"/>
            <a:ext cx="9799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Anforderungen an </a:t>
            </a:r>
            <a:r>
              <a:rPr lang="de-DE" dirty="0" err="1" smtClean="0"/>
              <a:t>Obstacle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Bewegt sich von rechts nach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Lässt sich nicht vom unsichtbaren Boden aufhalten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Erkennt unsere Katze (</a:t>
            </a:r>
            <a:r>
              <a:rPr lang="de-DE" dirty="0" err="1" smtClean="0"/>
              <a:t>Player.tscn</a:t>
            </a:r>
            <a:r>
              <a:rPr lang="de-DE" dirty="0" smtClean="0"/>
              <a:t>) und löst Aktion aus, wenn die Katze berührt wird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920" y="1979178"/>
            <a:ext cx="2381250" cy="1905000"/>
          </a:xfrm>
          <a:prstGeom prst="rect">
            <a:avLst/>
          </a:prstGeom>
        </p:spPr>
      </p:pic>
      <p:grpSp>
        <p:nvGrpSpPr>
          <p:cNvPr id="12" name="Gruppieren 11"/>
          <p:cNvGrpSpPr/>
          <p:nvPr/>
        </p:nvGrpSpPr>
        <p:grpSpPr>
          <a:xfrm>
            <a:off x="2206468" y="2996333"/>
            <a:ext cx="3597827" cy="752867"/>
            <a:chOff x="2244496" y="2932441"/>
            <a:chExt cx="3597827" cy="752867"/>
          </a:xfrm>
        </p:grpSpPr>
        <p:sp>
          <p:nvSpPr>
            <p:cNvPr id="23" name="Abgerundetes Rechteck 22"/>
            <p:cNvSpPr/>
            <p:nvPr/>
          </p:nvSpPr>
          <p:spPr>
            <a:xfrm>
              <a:off x="2244496" y="2932441"/>
              <a:ext cx="3352739" cy="75286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563414" y="2985708"/>
              <a:ext cx="32789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Unsichtbarer Boden als </a:t>
              </a:r>
              <a:r>
                <a:rPr lang="de-DE" dirty="0" err="1" smtClean="0"/>
                <a:t>Node</a:t>
              </a:r>
              <a:r>
                <a:rPr lang="de-DE" dirty="0" smtClean="0"/>
                <a:t> von </a:t>
              </a:r>
              <a:r>
                <a:rPr lang="de-DE" dirty="0" err="1" smtClean="0"/>
                <a:t>Level.tscn</a:t>
              </a:r>
              <a:endParaRPr lang="de-DE" dirty="0"/>
            </a:p>
          </p:txBody>
        </p:sp>
      </p:grpSp>
      <p:pic>
        <p:nvPicPr>
          <p:cNvPr id="24" name="Grafik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920" y="1979178"/>
            <a:ext cx="2381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0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34246"/>
            <a:ext cx="9404723" cy="1400530"/>
          </a:xfrm>
        </p:spPr>
        <p:txBody>
          <a:bodyPr/>
          <a:lstStyle/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Nodes</a:t>
            </a:r>
            <a:endParaRPr lang="de-DE" sz="18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521" y="3109581"/>
            <a:ext cx="2381250" cy="1905000"/>
          </a:xfrm>
          <a:prstGeom prst="rect">
            <a:avLst/>
          </a:prstGeom>
        </p:spPr>
      </p:pic>
      <p:grpSp>
        <p:nvGrpSpPr>
          <p:cNvPr id="12" name="Gruppieren 11"/>
          <p:cNvGrpSpPr/>
          <p:nvPr/>
        </p:nvGrpSpPr>
        <p:grpSpPr>
          <a:xfrm>
            <a:off x="272339" y="4444184"/>
            <a:ext cx="3597827" cy="752867"/>
            <a:chOff x="2244496" y="2932441"/>
            <a:chExt cx="3597827" cy="752867"/>
          </a:xfrm>
        </p:grpSpPr>
        <p:sp>
          <p:nvSpPr>
            <p:cNvPr id="23" name="Abgerundetes Rechteck 22"/>
            <p:cNvSpPr/>
            <p:nvPr/>
          </p:nvSpPr>
          <p:spPr>
            <a:xfrm>
              <a:off x="2244496" y="2932441"/>
              <a:ext cx="3352739" cy="75286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563414" y="2985708"/>
              <a:ext cx="32789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Unsichtbarer Boden als </a:t>
              </a:r>
              <a:r>
                <a:rPr lang="de-DE" dirty="0" err="1" smtClean="0"/>
                <a:t>Node</a:t>
              </a:r>
              <a:r>
                <a:rPr lang="de-DE" dirty="0" smtClean="0"/>
                <a:t> von </a:t>
              </a:r>
              <a:r>
                <a:rPr lang="de-DE" dirty="0" err="1" smtClean="0"/>
                <a:t>Level.tscn</a:t>
              </a:r>
              <a:endParaRPr lang="de-DE" dirty="0"/>
            </a:p>
          </p:txBody>
        </p:sp>
      </p:grp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105" y="1342914"/>
            <a:ext cx="3278909" cy="327890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880771" y="2650792"/>
            <a:ext cx="39808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PhysicsBody2D:</a:t>
            </a:r>
          </a:p>
          <a:p>
            <a:r>
              <a:rPr lang="de-DE" dirty="0" smtClean="0"/>
              <a:t>Geeignet für die </a:t>
            </a:r>
            <a:r>
              <a:rPr lang="de-DE" dirty="0"/>
              <a:t>K</a:t>
            </a:r>
            <a:r>
              <a:rPr lang="de-DE" dirty="0" smtClean="0"/>
              <a:t>ollision von Objekten</a:t>
            </a:r>
          </a:p>
          <a:p>
            <a:endParaRPr lang="de-DE" dirty="0"/>
          </a:p>
          <a:p>
            <a:r>
              <a:rPr lang="de-DE" sz="2400" b="1" dirty="0" smtClean="0"/>
              <a:t>Area2D:</a:t>
            </a:r>
          </a:p>
          <a:p>
            <a:r>
              <a:rPr lang="de-DE" dirty="0" smtClean="0"/>
              <a:t>Geeignet um zu überprüfen ob sich Objekte überlappen/berühren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81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34246"/>
            <a:ext cx="9404723" cy="1400530"/>
          </a:xfrm>
        </p:spPr>
        <p:txBody>
          <a:bodyPr/>
          <a:lstStyle/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smtClean="0"/>
              <a:t>Nodes – Area2D</a:t>
            </a:r>
            <a:endParaRPr lang="de-DE" sz="18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937164"/>
            <a:ext cx="2381250" cy="1905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171" y="1834776"/>
            <a:ext cx="3448531" cy="4334480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2286135" y="1974082"/>
            <a:ext cx="2004291" cy="956895"/>
            <a:chOff x="2974109" y="1980269"/>
            <a:chExt cx="2004291" cy="956895"/>
          </a:xfrm>
        </p:grpSpPr>
        <p:cxnSp>
          <p:nvCxnSpPr>
            <p:cNvPr id="8" name="Gerade Verbindung mit Pfeil 7"/>
            <p:cNvCxnSpPr/>
            <p:nvPr/>
          </p:nvCxnSpPr>
          <p:spPr>
            <a:xfrm flipH="1" flipV="1">
              <a:off x="3860801" y="2327565"/>
              <a:ext cx="1117599" cy="6095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2974109" y="1980269"/>
              <a:ext cx="1108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Area2D</a:t>
              </a:r>
              <a:endParaRPr lang="de-DE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6677891" y="1834776"/>
            <a:ext cx="5068094" cy="1676634"/>
            <a:chOff x="6677891" y="1834776"/>
            <a:chExt cx="5068094" cy="1676634"/>
          </a:xfrm>
        </p:grpSpPr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78348" y="1834776"/>
              <a:ext cx="3667637" cy="1676634"/>
            </a:xfrm>
            <a:prstGeom prst="rect">
              <a:avLst/>
            </a:prstGeom>
          </p:spPr>
        </p:pic>
        <p:cxnSp>
          <p:nvCxnSpPr>
            <p:cNvPr id="16" name="Gerade Verbindung mit Pfeil 15"/>
            <p:cNvCxnSpPr/>
            <p:nvPr/>
          </p:nvCxnSpPr>
          <p:spPr>
            <a:xfrm flipV="1">
              <a:off x="6677891" y="2047562"/>
              <a:ext cx="1348509" cy="7880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feld 18"/>
          <p:cNvSpPr txBox="1"/>
          <p:nvPr/>
        </p:nvSpPr>
        <p:spPr>
          <a:xfrm>
            <a:off x="4801792" y="1465444"/>
            <a:ext cx="754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Obstacle.tscn</a:t>
            </a:r>
            <a:r>
              <a:rPr lang="de-DE" dirty="0" smtClean="0"/>
              <a:t>						Obstacle.gd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7970199" y="3582557"/>
            <a:ext cx="3883933" cy="2286175"/>
            <a:chOff x="7970199" y="3582557"/>
            <a:chExt cx="3883933" cy="2286175"/>
          </a:xfrm>
        </p:grpSpPr>
        <p:cxnSp>
          <p:nvCxnSpPr>
            <p:cNvPr id="22" name="Gerade Verbindung mit Pfeil 21"/>
            <p:cNvCxnSpPr/>
            <p:nvPr/>
          </p:nvCxnSpPr>
          <p:spPr>
            <a:xfrm flipH="1">
              <a:off x="9912166" y="3582557"/>
              <a:ext cx="1" cy="8389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0199" y="4487778"/>
              <a:ext cx="3883933" cy="13809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79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Nodes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Timer</a:t>
            </a:r>
            <a:endParaRPr lang="de-DE" sz="18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391" y="2119511"/>
            <a:ext cx="2381250" cy="1905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586394" y="1152983"/>
            <a:ext cx="6899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Eine neue Instanz der Szene soll alle </a:t>
            </a:r>
            <a:r>
              <a:rPr lang="de-DE" dirty="0" smtClean="0"/>
              <a:t>x Sekunden erzeugt und dem Level hinzugefügt werden. </a:t>
            </a:r>
            <a:r>
              <a:rPr lang="de-DE" dirty="0" smtClean="0"/>
              <a:t>(</a:t>
            </a:r>
            <a:r>
              <a:rPr lang="de-DE" dirty="0" err="1"/>
              <a:t>s</a:t>
            </a:r>
            <a:r>
              <a:rPr lang="de-DE" dirty="0" err="1" smtClean="0"/>
              <a:t>pawning</a:t>
            </a:r>
            <a:r>
              <a:rPr lang="de-DE" dirty="0" smtClean="0"/>
              <a:t>)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2271677" y="3710475"/>
            <a:ext cx="1866831" cy="1274404"/>
            <a:chOff x="9955715" y="3629891"/>
            <a:chExt cx="1866831" cy="1274404"/>
          </a:xfrm>
        </p:grpSpPr>
        <p:cxnSp>
          <p:nvCxnSpPr>
            <p:cNvPr id="14" name="Gerade Verbindung mit Pfeil 13"/>
            <p:cNvCxnSpPr/>
            <p:nvPr/>
          </p:nvCxnSpPr>
          <p:spPr>
            <a:xfrm>
              <a:off x="10686473" y="3629891"/>
              <a:ext cx="55418" cy="628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/>
          </p:nvSpPr>
          <p:spPr>
            <a:xfrm>
              <a:off x="9955715" y="4257964"/>
              <a:ext cx="18668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Node</a:t>
              </a:r>
              <a:r>
                <a:rPr lang="de-DE" dirty="0" smtClean="0"/>
                <a:t>: </a:t>
              </a:r>
              <a:r>
                <a:rPr lang="de-DE" b="1" u="sng" dirty="0" err="1" smtClean="0"/>
                <a:t>Timer</a:t>
              </a:r>
              <a:endParaRPr lang="de-DE" b="1" u="sng" dirty="0" smtClean="0"/>
            </a:p>
            <a:p>
              <a:r>
                <a:rPr lang="de-DE" dirty="0" smtClean="0"/>
                <a:t>In Szene: </a:t>
              </a:r>
              <a:r>
                <a:rPr lang="de-DE" b="1" u="sng" dirty="0" smtClean="0"/>
                <a:t>Level</a:t>
              </a:r>
              <a:endParaRPr lang="de-DE" b="1" u="sng" dirty="0"/>
            </a:p>
          </p:txBody>
        </p:sp>
      </p:grpSp>
      <p:pic>
        <p:nvPicPr>
          <p:cNvPr id="10" name="Grafik 9" descr="Stopwatch Racing &lt;strong&gt;Timer&lt;/strong&gt; ·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67" y="2231921"/>
            <a:ext cx="1058357" cy="1322946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4138508" y="3561453"/>
            <a:ext cx="3365120" cy="3153179"/>
            <a:chOff x="4138508" y="3561453"/>
            <a:chExt cx="3365120" cy="315317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5589" y="3561453"/>
              <a:ext cx="2528039" cy="3153179"/>
            </a:xfrm>
            <a:prstGeom prst="rect">
              <a:avLst/>
            </a:prstGeom>
          </p:spPr>
        </p:pic>
        <p:cxnSp>
          <p:nvCxnSpPr>
            <p:cNvPr id="9" name="Gerade Verbindung mit Pfeil 8"/>
            <p:cNvCxnSpPr/>
            <p:nvPr/>
          </p:nvCxnSpPr>
          <p:spPr>
            <a:xfrm>
              <a:off x="4138508" y="4535055"/>
              <a:ext cx="959965" cy="9051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161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Nodes miteinander verbinden</a:t>
            </a:r>
            <a:endParaRPr lang="de-DE" sz="18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86" y="2543122"/>
            <a:ext cx="5929746" cy="29672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Grafik 2" descr="Stopwatch Racing &lt;strong&gt;Timer&lt;/strong&gt; ·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802" y="2306793"/>
            <a:ext cx="1185950" cy="148243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423459" y="1647482"/>
            <a:ext cx="550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Wenn der </a:t>
            </a:r>
            <a:r>
              <a:rPr lang="de-DE" dirty="0" err="1" smtClean="0"/>
              <a:t>Timer</a:t>
            </a:r>
            <a:r>
              <a:rPr lang="de-DE" dirty="0" smtClean="0"/>
              <a:t> bis 0 herunter gezählt hat, soll eine bestimmte Aktion ausgelöst werden.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6388332" y="2705997"/>
            <a:ext cx="4144587" cy="646331"/>
            <a:chOff x="6237084" y="3703581"/>
            <a:chExt cx="4144587" cy="646331"/>
          </a:xfrm>
        </p:grpSpPr>
        <p:sp>
          <p:nvSpPr>
            <p:cNvPr id="5" name="Textfeld 4"/>
            <p:cNvSpPr txBox="1"/>
            <p:nvPr/>
          </p:nvSpPr>
          <p:spPr>
            <a:xfrm>
              <a:off x="7075055" y="3703581"/>
              <a:ext cx="33066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u="sng" dirty="0" smtClean="0"/>
                <a:t>Signal</a:t>
              </a:r>
            </a:p>
            <a:p>
              <a:r>
                <a:rPr lang="de-DE" dirty="0" smtClean="0"/>
                <a:t>Nachricht </a:t>
              </a:r>
              <a:r>
                <a:rPr lang="de-DE" dirty="0" err="1" smtClean="0"/>
                <a:t>Node</a:t>
              </a:r>
              <a:r>
                <a:rPr lang="de-DE" dirty="0" smtClean="0"/>
                <a:t> -&gt; </a:t>
              </a:r>
              <a:r>
                <a:rPr lang="de-DE" dirty="0" err="1" smtClean="0"/>
                <a:t>Node</a:t>
              </a:r>
              <a:endParaRPr lang="de-DE" dirty="0"/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>
              <a:off x="6237084" y="3944692"/>
              <a:ext cx="8220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6388332" y="3515202"/>
            <a:ext cx="5822602" cy="1712192"/>
            <a:chOff x="6221152" y="4442181"/>
            <a:chExt cx="5822602" cy="1712192"/>
          </a:xfrm>
        </p:grpSpPr>
        <p:sp>
          <p:nvSpPr>
            <p:cNvPr id="15" name="Textfeld 14"/>
            <p:cNvSpPr txBox="1"/>
            <p:nvPr/>
          </p:nvSpPr>
          <p:spPr>
            <a:xfrm>
              <a:off x="7075055" y="5231043"/>
              <a:ext cx="49686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u="sng" dirty="0" smtClean="0"/>
                <a:t>Group</a:t>
              </a:r>
            </a:p>
            <a:p>
              <a:r>
                <a:rPr lang="de-DE" dirty="0" smtClean="0"/>
                <a:t>Nachricht </a:t>
              </a:r>
              <a:r>
                <a:rPr lang="de-DE" dirty="0" err="1" smtClean="0"/>
                <a:t>Node</a:t>
              </a:r>
              <a:r>
                <a:rPr lang="de-DE" dirty="0" smtClean="0"/>
                <a:t> -&gt; an alle Nodes in einer bestimmten Gruppe</a:t>
              </a:r>
              <a:endParaRPr lang="de-DE" dirty="0"/>
            </a:p>
          </p:txBody>
        </p:sp>
        <p:cxnSp>
          <p:nvCxnSpPr>
            <p:cNvPr id="17" name="Gerade Verbindung mit Pfeil 16"/>
            <p:cNvCxnSpPr/>
            <p:nvPr/>
          </p:nvCxnSpPr>
          <p:spPr>
            <a:xfrm>
              <a:off x="6221152" y="4442181"/>
              <a:ext cx="853903" cy="96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35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Nodes miteinander verbinden</a:t>
            </a:r>
            <a:endParaRPr lang="de-DE" sz="18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18" y="1691386"/>
            <a:ext cx="3056126" cy="4419816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3199936" y="3177309"/>
            <a:ext cx="2249519" cy="343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5643418" y="2597230"/>
            <a:ext cx="4618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Sobald der </a:t>
            </a:r>
            <a:r>
              <a:rPr lang="de-DE" dirty="0" err="1" smtClean="0"/>
              <a:t>Timer</a:t>
            </a:r>
            <a:r>
              <a:rPr lang="de-DE" dirty="0" smtClean="0"/>
              <a:t> bis 0 herunter gezählt hat (</a:t>
            </a:r>
            <a:r>
              <a:rPr lang="de-DE" dirty="0" err="1" smtClean="0"/>
              <a:t>timeout</a:t>
            </a:r>
            <a:r>
              <a:rPr lang="de-DE" dirty="0" smtClean="0"/>
              <a:t>) wird ein Signal an ein bestimmtes </a:t>
            </a:r>
            <a:r>
              <a:rPr lang="de-DE" dirty="0" err="1" smtClean="0"/>
              <a:t>Node</a:t>
            </a:r>
            <a:r>
              <a:rPr lang="de-DE" dirty="0" smtClean="0"/>
              <a:t> gesendet.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65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 von Signalen</a:t>
            </a:r>
            <a:endParaRPr lang="de-DE" sz="1800" dirty="0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158836" y="2039949"/>
            <a:ext cx="2475345" cy="9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602291" y="1759866"/>
            <a:ext cx="1893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Node</a:t>
            </a:r>
            <a:endParaRPr lang="de-DE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6068071" y="1759866"/>
            <a:ext cx="18938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Node</a:t>
            </a:r>
            <a:endParaRPr lang="de-DE" sz="2800" dirty="0"/>
          </a:p>
          <a:p>
            <a:r>
              <a:rPr lang="de-DE" dirty="0" smtClean="0"/>
              <a:t>(mit Skript)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835181" y="1649075"/>
            <a:ext cx="1893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Signal</a:t>
            </a:r>
            <a:endParaRPr lang="de-DE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068070" y="3523989"/>
            <a:ext cx="41288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Funktion im Skript </a:t>
            </a:r>
            <a:endParaRPr lang="de-DE" sz="2800" dirty="0"/>
          </a:p>
          <a:p>
            <a:r>
              <a:rPr lang="de-DE" dirty="0" smtClean="0"/>
              <a:t>(Funktion wird ausgeführt, sobald das Signal empfangen wurde)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6742545" y="2560085"/>
            <a:ext cx="14072" cy="862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949" y="4851964"/>
            <a:ext cx="8284241" cy="168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3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709" y="452718"/>
            <a:ext cx="10584873" cy="1400530"/>
          </a:xfrm>
        </p:spPr>
        <p:txBody>
          <a:bodyPr/>
          <a:lstStyle/>
          <a:p>
            <a:r>
              <a:rPr lang="de-DE" dirty="0" smtClean="0"/>
              <a:t>Szenen erzeugen &amp; hinzufügen</a:t>
            </a:r>
            <a:br>
              <a:rPr lang="de-DE" dirty="0" smtClean="0"/>
            </a:br>
            <a:r>
              <a:rPr lang="de-DE" sz="3200" dirty="0" smtClean="0"/>
              <a:t>(nur mit Code)</a:t>
            </a:r>
            <a:endParaRPr lang="de-DE" sz="1200" dirty="0"/>
          </a:p>
        </p:txBody>
      </p:sp>
      <p:sp>
        <p:nvSpPr>
          <p:cNvPr id="3" name="Textfeld 2"/>
          <p:cNvSpPr txBox="1"/>
          <p:nvPr/>
        </p:nvSpPr>
        <p:spPr>
          <a:xfrm>
            <a:off x="1228435" y="2650837"/>
            <a:ext cx="93749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Die Szene muss bereits - bevor sie dem Spiel hinzugefügt werden kann - geladen werden (</a:t>
            </a:r>
            <a:r>
              <a:rPr lang="de-DE" sz="2400" dirty="0" err="1" smtClean="0">
                <a:solidFill>
                  <a:srgbClr val="ACD433"/>
                </a:solidFill>
              </a:rPr>
              <a:t>preload</a:t>
            </a:r>
            <a:r>
              <a:rPr lang="de-DE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Von dieser vorgeladenen Szene muss ein Objekt/ eine Instanz erzeugt werden (</a:t>
            </a:r>
            <a:r>
              <a:rPr lang="de-DE" sz="2400" dirty="0" err="1" smtClean="0">
                <a:solidFill>
                  <a:srgbClr val="ACD433"/>
                </a:solidFill>
              </a:rPr>
              <a:t>instance</a:t>
            </a:r>
            <a:r>
              <a:rPr lang="de-DE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Die Instanz muss nun der betreffenden Szene als „Kind“ hinzugefügt werden (</a:t>
            </a:r>
            <a:r>
              <a:rPr lang="de-DE" sz="2400" dirty="0" err="1" smtClean="0">
                <a:solidFill>
                  <a:srgbClr val="ACD433"/>
                </a:solidFill>
              </a:rPr>
              <a:t>add_child</a:t>
            </a:r>
            <a:r>
              <a:rPr lang="de-DE" sz="24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029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709" y="452718"/>
            <a:ext cx="10584873" cy="1400530"/>
          </a:xfrm>
        </p:spPr>
        <p:txBody>
          <a:bodyPr/>
          <a:lstStyle/>
          <a:p>
            <a:r>
              <a:rPr lang="de-DE" dirty="0" smtClean="0"/>
              <a:t>Szenen erzeugen &amp; hinzufügen</a:t>
            </a:r>
            <a:br>
              <a:rPr lang="de-DE" dirty="0" smtClean="0"/>
            </a:br>
            <a:r>
              <a:rPr lang="de-DE" sz="3200" dirty="0" smtClean="0"/>
              <a:t>(nur mit Code)</a:t>
            </a:r>
            <a:endParaRPr lang="de-DE" sz="1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91" y="2274110"/>
            <a:ext cx="10205664" cy="374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Nodes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34" y="1468581"/>
            <a:ext cx="9607665" cy="4807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Gerade Verbindung mit Pfeil 9"/>
          <p:cNvCxnSpPr/>
          <p:nvPr/>
        </p:nvCxnSpPr>
        <p:spPr>
          <a:xfrm flipH="1" flipV="1">
            <a:off x="3417912" y="3672974"/>
            <a:ext cx="1847272" cy="92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394492" y="3063573"/>
            <a:ext cx="5448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>
                <a:solidFill>
                  <a:schemeClr val="bg1"/>
                </a:solidFill>
              </a:rPr>
              <a:t>Das Verhalten wird durch Code verändert</a:t>
            </a:r>
          </a:p>
          <a:p>
            <a:pPr marL="342900" indent="-342900">
              <a:buAutoNum type="arabicPeriod"/>
            </a:pPr>
            <a:r>
              <a:rPr lang="de-DE" dirty="0" smtClean="0">
                <a:solidFill>
                  <a:schemeClr val="bg1"/>
                </a:solidFill>
              </a:rPr>
              <a:t>Physikalische Gesetzmäßigkeit (Gravitation)</a:t>
            </a:r>
          </a:p>
          <a:p>
            <a:pPr marL="342900" indent="-342900">
              <a:buFontTx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Bild oder </a:t>
            </a:r>
            <a:r>
              <a:rPr lang="de-DE" dirty="0" smtClean="0">
                <a:solidFill>
                  <a:schemeClr val="bg1"/>
                </a:solidFill>
              </a:rPr>
              <a:t>Animation</a:t>
            </a:r>
          </a:p>
          <a:p>
            <a:pPr marL="342900" indent="-342900">
              <a:buFontTx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Kann mit anderen Objekten </a:t>
            </a:r>
            <a:r>
              <a:rPr lang="de-DE" dirty="0" smtClean="0">
                <a:solidFill>
                  <a:schemeClr val="bg1"/>
                </a:solidFill>
              </a:rPr>
              <a:t>kollidieren</a:t>
            </a:r>
            <a:endParaRPr lang="de-DE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70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Kollisionen</a:t>
            </a:r>
            <a:endParaRPr lang="de-DE" sz="1800" dirty="0"/>
          </a:p>
        </p:txBody>
      </p:sp>
      <p:sp>
        <p:nvSpPr>
          <p:cNvPr id="3" name="Textfeld 2"/>
          <p:cNvSpPr txBox="1"/>
          <p:nvPr/>
        </p:nvSpPr>
        <p:spPr>
          <a:xfrm>
            <a:off x="1071417" y="4979981"/>
            <a:ext cx="9799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Anforderungen an </a:t>
            </a:r>
            <a:r>
              <a:rPr lang="de-DE" dirty="0" err="1" smtClean="0"/>
              <a:t>Obstacle</a:t>
            </a:r>
            <a:r>
              <a:rPr lang="de-DE" dirty="0" smtClean="0"/>
              <a:t>: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Bewegt sich von rechts nach </a:t>
            </a:r>
            <a:r>
              <a:rPr lang="de-DE" dirty="0" smtClean="0"/>
              <a:t>links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Lässt sich nicht vom unsichtbaren Boden aufhalten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ACD433"/>
                </a:solidFill>
              </a:rPr>
              <a:t>Erkennt unsere Katze (</a:t>
            </a:r>
            <a:r>
              <a:rPr lang="de-DE" dirty="0" err="1" smtClean="0">
                <a:solidFill>
                  <a:srgbClr val="ACD433"/>
                </a:solidFill>
              </a:rPr>
              <a:t>Player.tscn</a:t>
            </a:r>
            <a:r>
              <a:rPr lang="de-DE" dirty="0" smtClean="0">
                <a:solidFill>
                  <a:srgbClr val="ACD433"/>
                </a:solidFill>
              </a:rPr>
              <a:t>) und löst Aktion aus, wenn die Katze berührt wird</a:t>
            </a:r>
            <a:endParaRPr lang="de-DE" dirty="0">
              <a:solidFill>
                <a:srgbClr val="ACD433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2677258" y="4397801"/>
            <a:ext cx="2744488" cy="2811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979" y="2753969"/>
            <a:ext cx="2381250" cy="1905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65223" y="964187"/>
            <a:ext cx="3278909" cy="3278909"/>
          </a:xfrm>
          <a:prstGeom prst="rect">
            <a:avLst/>
          </a:prstGeom>
        </p:spPr>
      </p:pic>
      <p:grpSp>
        <p:nvGrpSpPr>
          <p:cNvPr id="8" name="Gruppieren 7"/>
          <p:cNvGrpSpPr/>
          <p:nvPr/>
        </p:nvGrpSpPr>
        <p:grpSpPr>
          <a:xfrm>
            <a:off x="5293292" y="1170387"/>
            <a:ext cx="4767634" cy="1413163"/>
            <a:chOff x="5293292" y="1170387"/>
            <a:chExt cx="4767634" cy="1413163"/>
          </a:xfrm>
        </p:grpSpPr>
        <p:sp>
          <p:nvSpPr>
            <p:cNvPr id="4" name="Explosion 1 3"/>
            <p:cNvSpPr/>
            <p:nvPr/>
          </p:nvSpPr>
          <p:spPr>
            <a:xfrm>
              <a:off x="5293292" y="1170387"/>
              <a:ext cx="1599865" cy="1413163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6903249" y="1561131"/>
              <a:ext cx="31576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Bei Kollision soll Code ausgeführt werden</a:t>
              </a:r>
            </a:p>
          </p:txBody>
        </p:sp>
      </p:grpSp>
      <p:sp>
        <p:nvSpPr>
          <p:cNvPr id="13" name="Explosion 1 12"/>
          <p:cNvSpPr/>
          <p:nvPr/>
        </p:nvSpPr>
        <p:spPr>
          <a:xfrm>
            <a:off x="3483475" y="450335"/>
            <a:ext cx="705726" cy="64180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926029" y="3383303"/>
            <a:ext cx="360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Signal in Area2D:</a:t>
            </a:r>
          </a:p>
          <a:p>
            <a:r>
              <a:rPr lang="de-DE" dirty="0" err="1"/>
              <a:t>b</a:t>
            </a:r>
            <a:r>
              <a:rPr lang="de-DE" dirty="0" err="1" smtClean="0"/>
              <a:t>ody_entered</a:t>
            </a:r>
            <a:r>
              <a:rPr lang="de-DE" dirty="0" smtClean="0"/>
              <a:t>(</a:t>
            </a:r>
            <a:r>
              <a:rPr lang="de-DE" dirty="0" err="1" smtClean="0"/>
              <a:t>body</a:t>
            </a:r>
            <a:r>
              <a:rPr lang="de-DE" dirty="0" smtClean="0"/>
              <a:t>: </a:t>
            </a:r>
            <a:r>
              <a:rPr lang="de-DE" dirty="0" err="1" smtClean="0"/>
              <a:t>Node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839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Kollisionen</a:t>
            </a:r>
            <a:endParaRPr lang="de-DE" sz="1800" dirty="0"/>
          </a:p>
        </p:txBody>
      </p:sp>
      <p:sp>
        <p:nvSpPr>
          <p:cNvPr id="13" name="Explosion 1 12"/>
          <p:cNvSpPr/>
          <p:nvPr/>
        </p:nvSpPr>
        <p:spPr>
          <a:xfrm>
            <a:off x="3483475" y="450335"/>
            <a:ext cx="705726" cy="64180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/>
          <p:cNvGrpSpPr/>
          <p:nvPr/>
        </p:nvGrpSpPr>
        <p:grpSpPr>
          <a:xfrm>
            <a:off x="3483475" y="1144292"/>
            <a:ext cx="4627418" cy="2403017"/>
            <a:chOff x="3296393" y="851842"/>
            <a:chExt cx="4702361" cy="2737485"/>
          </a:xfrm>
        </p:grpSpPr>
        <p:sp>
          <p:nvSpPr>
            <p:cNvPr id="23" name="Abgerundetes Rechteck 22"/>
            <p:cNvSpPr/>
            <p:nvPr/>
          </p:nvSpPr>
          <p:spPr>
            <a:xfrm>
              <a:off x="3551935" y="3351727"/>
              <a:ext cx="1577940" cy="2376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4034" y="2199611"/>
              <a:ext cx="1404720" cy="1123776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96393" y="851842"/>
              <a:ext cx="2052079" cy="2052079"/>
            </a:xfrm>
            <a:prstGeom prst="rect">
              <a:avLst/>
            </a:prstGeom>
          </p:spPr>
        </p:pic>
        <p:cxnSp>
          <p:nvCxnSpPr>
            <p:cNvPr id="9" name="Gerade Verbindung mit Pfeil 8"/>
            <p:cNvCxnSpPr/>
            <p:nvPr/>
          </p:nvCxnSpPr>
          <p:spPr>
            <a:xfrm>
              <a:off x="5313921" y="1749648"/>
              <a:ext cx="1311896" cy="5634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4322432" y="2378584"/>
              <a:ext cx="18473" cy="8792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V="1">
              <a:off x="5243643" y="3145843"/>
              <a:ext cx="1455221" cy="2632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" name="Textfeld 18"/>
          <p:cNvSpPr txBox="1"/>
          <p:nvPr/>
        </p:nvSpPr>
        <p:spPr>
          <a:xfrm>
            <a:off x="1690255" y="4086969"/>
            <a:ext cx="9134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PhysicsBody2D und Area2D haben unter </a:t>
            </a:r>
            <a:r>
              <a:rPr lang="de-DE" dirty="0" err="1" smtClean="0"/>
              <a:t>Collision</a:t>
            </a:r>
            <a:r>
              <a:rPr lang="de-DE" dirty="0" smtClean="0"/>
              <a:t> zwei Attribute: </a:t>
            </a:r>
            <a:r>
              <a:rPr lang="de-DE" b="1" dirty="0" smtClean="0"/>
              <a:t>Layer &amp; </a:t>
            </a:r>
            <a:r>
              <a:rPr lang="de-DE" b="1" dirty="0" err="1" smtClean="0"/>
              <a:t>Mask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rgbClr val="ACD433"/>
                </a:solidFill>
              </a:rPr>
              <a:t>Layer</a:t>
            </a:r>
            <a:r>
              <a:rPr lang="de-DE" dirty="0" smtClean="0"/>
              <a:t>:	In dieser Ebene befindet sich das Objekt</a:t>
            </a:r>
          </a:p>
          <a:p>
            <a:endParaRPr lang="de-DE" dirty="0"/>
          </a:p>
          <a:p>
            <a:r>
              <a:rPr lang="de-DE" dirty="0" err="1" smtClean="0">
                <a:solidFill>
                  <a:srgbClr val="ACD433"/>
                </a:solidFill>
              </a:rPr>
              <a:t>Mask</a:t>
            </a:r>
            <a:r>
              <a:rPr lang="de-DE" dirty="0" smtClean="0"/>
              <a:t>: 	Mit diesen Ebenen kann das Objekt interagieren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35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Kollisionen</a:t>
            </a:r>
            <a:endParaRPr lang="de-DE" sz="1800" dirty="0"/>
          </a:p>
        </p:txBody>
      </p:sp>
      <p:sp>
        <p:nvSpPr>
          <p:cNvPr id="13" name="Explosion 1 12"/>
          <p:cNvSpPr/>
          <p:nvPr/>
        </p:nvSpPr>
        <p:spPr>
          <a:xfrm>
            <a:off x="3483475" y="450335"/>
            <a:ext cx="705726" cy="64180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7026565" y="113685"/>
            <a:ext cx="3057236" cy="1706354"/>
            <a:chOff x="5497947" y="64655"/>
            <a:chExt cx="3057236" cy="1706354"/>
          </a:xfrm>
        </p:grpSpPr>
        <p:sp>
          <p:nvSpPr>
            <p:cNvPr id="23" name="Abgerundetes Rechteck 22"/>
            <p:cNvSpPr/>
            <p:nvPr/>
          </p:nvSpPr>
          <p:spPr>
            <a:xfrm>
              <a:off x="5664087" y="1622906"/>
              <a:ext cx="1025896" cy="14810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905" y="904759"/>
              <a:ext cx="913278" cy="700482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7947" y="64655"/>
              <a:ext cx="1334157" cy="1279121"/>
            </a:xfrm>
            <a:prstGeom prst="rect">
              <a:avLst/>
            </a:prstGeom>
          </p:spPr>
        </p:pic>
        <p:cxnSp>
          <p:nvCxnSpPr>
            <p:cNvPr id="9" name="Gerade Verbindung mit Pfeil 8"/>
            <p:cNvCxnSpPr/>
            <p:nvPr/>
          </p:nvCxnSpPr>
          <p:spPr>
            <a:xfrm>
              <a:off x="6809641" y="624284"/>
              <a:ext cx="852928" cy="3511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6165025" y="1016318"/>
              <a:ext cx="12010" cy="5480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V="1">
              <a:off x="6763950" y="1494573"/>
              <a:ext cx="946111" cy="1640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>
            <a:off x="411612" y="2241311"/>
            <a:ext cx="3251896" cy="4433682"/>
            <a:chOff x="411612" y="2241311"/>
            <a:chExt cx="3251896" cy="4433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612" y="2241311"/>
              <a:ext cx="3251896" cy="4433682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58638" y="2387601"/>
              <a:ext cx="1334157" cy="1279121"/>
            </a:xfrm>
            <a:prstGeom prst="rect">
              <a:avLst/>
            </a:prstGeom>
          </p:spPr>
        </p:pic>
      </p:grpSp>
      <p:grpSp>
        <p:nvGrpSpPr>
          <p:cNvPr id="12" name="Gruppieren 11"/>
          <p:cNvGrpSpPr/>
          <p:nvPr/>
        </p:nvGrpSpPr>
        <p:grpSpPr>
          <a:xfrm>
            <a:off x="8893576" y="2241311"/>
            <a:ext cx="2649427" cy="4381745"/>
            <a:chOff x="8893576" y="2241311"/>
            <a:chExt cx="2649427" cy="4381745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93576" y="2241311"/>
              <a:ext cx="2649427" cy="4381745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8669" y="2479559"/>
              <a:ext cx="913278" cy="700482"/>
            </a:xfrm>
            <a:prstGeom prst="rect">
              <a:avLst/>
            </a:prstGeom>
          </p:spPr>
        </p:pic>
      </p:grpSp>
      <p:grpSp>
        <p:nvGrpSpPr>
          <p:cNvPr id="11" name="Gruppieren 10"/>
          <p:cNvGrpSpPr/>
          <p:nvPr/>
        </p:nvGrpSpPr>
        <p:grpSpPr>
          <a:xfrm>
            <a:off x="4785995" y="2248470"/>
            <a:ext cx="2758060" cy="4451723"/>
            <a:chOff x="4785995" y="2248470"/>
            <a:chExt cx="2758060" cy="4451723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5995" y="2248470"/>
              <a:ext cx="2758060" cy="4451723"/>
            </a:xfrm>
            <a:prstGeom prst="rect">
              <a:avLst/>
            </a:prstGeom>
          </p:spPr>
        </p:pic>
        <p:sp>
          <p:nvSpPr>
            <p:cNvPr id="20" name="Abgerundetes Rechteck 19"/>
            <p:cNvSpPr/>
            <p:nvPr/>
          </p:nvSpPr>
          <p:spPr>
            <a:xfrm>
              <a:off x="5806208" y="2953109"/>
              <a:ext cx="1025896" cy="14810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628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Kollisionen</a:t>
            </a:r>
            <a:endParaRPr lang="de-DE" sz="1800" dirty="0"/>
          </a:p>
        </p:txBody>
      </p:sp>
      <p:sp>
        <p:nvSpPr>
          <p:cNvPr id="13" name="Explosion 1 12"/>
          <p:cNvSpPr/>
          <p:nvPr/>
        </p:nvSpPr>
        <p:spPr>
          <a:xfrm>
            <a:off x="3483475" y="450335"/>
            <a:ext cx="705726" cy="64180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7026565" y="111688"/>
            <a:ext cx="3057236" cy="1706354"/>
            <a:chOff x="5497947" y="64655"/>
            <a:chExt cx="3057236" cy="1706354"/>
          </a:xfrm>
        </p:grpSpPr>
        <p:sp>
          <p:nvSpPr>
            <p:cNvPr id="23" name="Abgerundetes Rechteck 22"/>
            <p:cNvSpPr/>
            <p:nvPr/>
          </p:nvSpPr>
          <p:spPr>
            <a:xfrm>
              <a:off x="5664087" y="1622906"/>
              <a:ext cx="1025896" cy="14810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905" y="904759"/>
              <a:ext cx="913278" cy="700482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7947" y="64655"/>
              <a:ext cx="1334157" cy="1279121"/>
            </a:xfrm>
            <a:prstGeom prst="rect">
              <a:avLst/>
            </a:prstGeom>
          </p:spPr>
        </p:pic>
        <p:cxnSp>
          <p:nvCxnSpPr>
            <p:cNvPr id="9" name="Gerade Verbindung mit Pfeil 8"/>
            <p:cNvCxnSpPr/>
            <p:nvPr/>
          </p:nvCxnSpPr>
          <p:spPr>
            <a:xfrm>
              <a:off x="6809641" y="624284"/>
              <a:ext cx="852928" cy="3511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6165025" y="1016318"/>
              <a:ext cx="12010" cy="5480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V="1">
              <a:off x="6763950" y="1494573"/>
              <a:ext cx="946111" cy="1640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" name="Textfeld 16"/>
          <p:cNvSpPr txBox="1"/>
          <p:nvPr/>
        </p:nvSpPr>
        <p:spPr>
          <a:xfrm>
            <a:off x="646111" y="1926031"/>
            <a:ext cx="721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 Kollision wird das Spiel von </a:t>
            </a:r>
            <a:r>
              <a:rPr lang="de-DE" dirty="0" err="1" smtClean="0"/>
              <a:t>Obstacle</a:t>
            </a:r>
            <a:r>
              <a:rPr lang="de-DE" dirty="0" smtClean="0"/>
              <a:t> beendet: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754" y="2305289"/>
            <a:ext cx="7588666" cy="41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9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3491345"/>
            <a:ext cx="8825658" cy="1286036"/>
          </a:xfrm>
        </p:spPr>
        <p:txBody>
          <a:bodyPr/>
          <a:lstStyle/>
          <a:p>
            <a:r>
              <a:rPr lang="de-DE" dirty="0" smtClean="0"/>
              <a:t>Vielen Dank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für eure </a:t>
            </a:r>
            <a:r>
              <a:rPr lang="de-DE" dirty="0" err="1" smtClean="0"/>
              <a:t>aufmerksamkeit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292" y="3174463"/>
            <a:ext cx="4064000" cy="2033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01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Nodes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126" y="1514763"/>
            <a:ext cx="3278909" cy="3278909"/>
          </a:xfrm>
          <a:prstGeom prst="rect">
            <a:avLst/>
          </a:prstGeom>
        </p:spPr>
      </p:pic>
      <p:grpSp>
        <p:nvGrpSpPr>
          <p:cNvPr id="22" name="Gruppieren 21"/>
          <p:cNvGrpSpPr/>
          <p:nvPr/>
        </p:nvGrpSpPr>
        <p:grpSpPr>
          <a:xfrm>
            <a:off x="3472873" y="2946461"/>
            <a:ext cx="4027054" cy="369332"/>
            <a:chOff x="3472873" y="2946461"/>
            <a:chExt cx="4027054" cy="369332"/>
          </a:xfrm>
        </p:grpSpPr>
        <p:cxnSp>
          <p:nvCxnSpPr>
            <p:cNvPr id="6" name="Gerade Verbindung mit Pfeil 5"/>
            <p:cNvCxnSpPr/>
            <p:nvPr/>
          </p:nvCxnSpPr>
          <p:spPr>
            <a:xfrm>
              <a:off x="3472873" y="3131127"/>
              <a:ext cx="138545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4858327" y="2946461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PhysicsBody2D</a:t>
              </a:r>
              <a:endParaRPr lang="de-DE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700982" y="2364509"/>
            <a:ext cx="1039091" cy="1616364"/>
            <a:chOff x="6700982" y="2364509"/>
            <a:chExt cx="1039091" cy="1616364"/>
          </a:xfrm>
        </p:grpSpPr>
        <p:cxnSp>
          <p:nvCxnSpPr>
            <p:cNvPr id="8" name="Gerade Verbindung mit Pfeil 7"/>
            <p:cNvCxnSpPr/>
            <p:nvPr/>
          </p:nvCxnSpPr>
          <p:spPr>
            <a:xfrm flipV="1">
              <a:off x="6700982" y="2364509"/>
              <a:ext cx="965200" cy="7897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 flipV="1">
              <a:off x="6700982" y="3154217"/>
              <a:ext cx="1039091" cy="4612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/>
            <p:nvPr/>
          </p:nvCxnSpPr>
          <p:spPr>
            <a:xfrm>
              <a:off x="6700982" y="3255756"/>
              <a:ext cx="1039091" cy="7251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feld 15"/>
          <p:cNvSpPr txBox="1"/>
          <p:nvPr/>
        </p:nvSpPr>
        <p:spPr>
          <a:xfrm>
            <a:off x="9866748" y="2364509"/>
            <a:ext cx="264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z.B. Wand, Mauer</a:t>
            </a:r>
            <a:endParaRPr lang="de-DE" sz="1600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7740073" y="2341415"/>
            <a:ext cx="2720109" cy="1810236"/>
            <a:chOff x="7740073" y="2341415"/>
            <a:chExt cx="2720109" cy="1810236"/>
          </a:xfrm>
        </p:grpSpPr>
        <p:sp>
          <p:nvSpPr>
            <p:cNvPr id="14" name="Textfeld 13"/>
            <p:cNvSpPr txBox="1"/>
            <p:nvPr/>
          </p:nvSpPr>
          <p:spPr>
            <a:xfrm>
              <a:off x="7740073" y="3782319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KinematicBody2D</a:t>
              </a:r>
              <a:endParaRPr lang="de-DE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7740073" y="2992611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RigidBody2D</a:t>
              </a:r>
              <a:endParaRPr lang="de-DE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7818582" y="2341415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StaticBody2D</a:t>
              </a:r>
              <a:endParaRPr lang="de-DE" dirty="0"/>
            </a:p>
          </p:txBody>
        </p:sp>
      </p:grpSp>
      <p:sp>
        <p:nvSpPr>
          <p:cNvPr id="19" name="Textfeld 18"/>
          <p:cNvSpPr txBox="1"/>
          <p:nvPr/>
        </p:nvSpPr>
        <p:spPr>
          <a:xfrm>
            <a:off x="9866748" y="2998808"/>
            <a:ext cx="264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z.B. Ball</a:t>
            </a:r>
            <a:endParaRPr lang="de-DE" sz="1600" dirty="0"/>
          </a:p>
        </p:txBody>
      </p:sp>
      <p:sp>
        <p:nvSpPr>
          <p:cNvPr id="20" name="Textfeld 19"/>
          <p:cNvSpPr txBox="1"/>
          <p:nvPr/>
        </p:nvSpPr>
        <p:spPr>
          <a:xfrm>
            <a:off x="9866748" y="3782319"/>
            <a:ext cx="264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z.B. Spielfigur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8534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Nodes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853248"/>
            <a:ext cx="3278909" cy="327890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909" y="2171973"/>
            <a:ext cx="2959822" cy="2935461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6894100" y="2033366"/>
            <a:ext cx="59662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Das Verhalten wird durch Code verändert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Physikalische Gesetzmäßigkeit (Gravitation)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Bild oder Animation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Kann mit anderen Objekten kollidieren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5560291" y="3510399"/>
            <a:ext cx="1431637" cy="36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6167159" y="2211331"/>
            <a:ext cx="824769" cy="570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5342390" y="3029527"/>
            <a:ext cx="1649538" cy="180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560291" y="3874954"/>
            <a:ext cx="1431637" cy="798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Code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1746" y="652521"/>
            <a:ext cx="3278909" cy="327890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364" y="1242709"/>
            <a:ext cx="4883671" cy="1969222"/>
          </a:xfrm>
          <a:prstGeom prst="rect">
            <a:avLst/>
          </a:prstGeom>
        </p:spPr>
      </p:pic>
      <p:grpSp>
        <p:nvGrpSpPr>
          <p:cNvPr id="27" name="Gruppieren 26"/>
          <p:cNvGrpSpPr/>
          <p:nvPr/>
        </p:nvGrpSpPr>
        <p:grpSpPr>
          <a:xfrm>
            <a:off x="861292" y="4229089"/>
            <a:ext cx="3997036" cy="2020187"/>
            <a:chOff x="3278910" y="3982970"/>
            <a:chExt cx="5828145" cy="2103732"/>
          </a:xfrm>
        </p:grpSpPr>
        <p:cxnSp>
          <p:nvCxnSpPr>
            <p:cNvPr id="7" name="Gerade Verbindung mit Pfeil 6"/>
            <p:cNvCxnSpPr/>
            <p:nvPr/>
          </p:nvCxnSpPr>
          <p:spPr>
            <a:xfrm flipV="1">
              <a:off x="3648364" y="5892800"/>
              <a:ext cx="5107709" cy="92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/>
            <p:nvPr/>
          </p:nvCxnSpPr>
          <p:spPr>
            <a:xfrm flipV="1">
              <a:off x="3620655" y="4207164"/>
              <a:ext cx="0" cy="1685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3278910" y="3982970"/>
              <a:ext cx="31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y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8793018" y="5717370"/>
              <a:ext cx="31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x</a:t>
              </a:r>
              <a:endParaRPr lang="de-DE" dirty="0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1095666" y="2940229"/>
            <a:ext cx="5951679" cy="1205645"/>
            <a:chOff x="1095666" y="2940229"/>
            <a:chExt cx="5951679" cy="1205645"/>
          </a:xfrm>
        </p:grpSpPr>
        <p:cxnSp>
          <p:nvCxnSpPr>
            <p:cNvPr id="13" name="Gewinkelter Verbinder 12"/>
            <p:cNvCxnSpPr/>
            <p:nvPr/>
          </p:nvCxnSpPr>
          <p:spPr>
            <a:xfrm rot="10800000" flipV="1">
              <a:off x="5630721" y="2940229"/>
              <a:ext cx="1416624" cy="10616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1095666" y="3499543"/>
              <a:ext cx="4936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Vector2 besteht aus einem </a:t>
              </a:r>
              <a:r>
                <a:rPr lang="de-DE" dirty="0" smtClean="0">
                  <a:solidFill>
                    <a:srgbClr val="00B050"/>
                  </a:solidFill>
                </a:rPr>
                <a:t>x</a:t>
              </a:r>
              <a:r>
                <a:rPr lang="de-DE" dirty="0" smtClean="0"/>
                <a:t> und </a:t>
              </a:r>
              <a:r>
                <a:rPr lang="de-DE" dirty="0" smtClean="0">
                  <a:solidFill>
                    <a:srgbClr val="FF0000"/>
                  </a:solidFill>
                </a:rPr>
                <a:t>y</a:t>
              </a:r>
              <a:r>
                <a:rPr lang="de-DE" dirty="0" smtClean="0"/>
                <a:t> Wert, es gibt also </a:t>
              </a:r>
              <a:r>
                <a:rPr lang="de-DE" dirty="0" err="1" smtClean="0"/>
                <a:t>velocity.x</a:t>
              </a:r>
              <a:r>
                <a:rPr lang="de-DE" dirty="0" smtClean="0"/>
                <a:t> und </a:t>
              </a:r>
              <a:r>
                <a:rPr lang="de-DE" dirty="0" err="1" smtClean="0"/>
                <a:t>velocity.y</a:t>
              </a:r>
              <a:endParaRPr lang="de-DE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1376220" y="4947790"/>
            <a:ext cx="2244435" cy="693250"/>
            <a:chOff x="4156365" y="4786685"/>
            <a:chExt cx="3186544" cy="930685"/>
          </a:xfrm>
        </p:grpSpPr>
        <p:cxnSp>
          <p:nvCxnSpPr>
            <p:cNvPr id="16" name="Gerade Verbindung mit Pfeil 15"/>
            <p:cNvCxnSpPr/>
            <p:nvPr/>
          </p:nvCxnSpPr>
          <p:spPr>
            <a:xfrm flipV="1">
              <a:off x="4488873" y="5458691"/>
              <a:ext cx="2854036" cy="1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 flipV="1">
              <a:off x="4156365" y="4786685"/>
              <a:ext cx="13854" cy="930685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8137236" y="1875816"/>
            <a:ext cx="3897746" cy="1945704"/>
            <a:chOff x="8137236" y="1875816"/>
            <a:chExt cx="3583709" cy="1754326"/>
          </a:xfrm>
        </p:grpSpPr>
        <p:cxnSp>
          <p:nvCxnSpPr>
            <p:cNvPr id="21" name="Gewinkelter Verbinder 20"/>
            <p:cNvCxnSpPr/>
            <p:nvPr/>
          </p:nvCxnSpPr>
          <p:spPr>
            <a:xfrm flipV="1">
              <a:off x="8137236" y="2227320"/>
              <a:ext cx="1029855" cy="54888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9057410" y="1875816"/>
              <a:ext cx="26635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velocity.x</a:t>
              </a:r>
              <a:r>
                <a:rPr lang="de-DE" dirty="0" smtClean="0"/>
                <a:t> = 0</a:t>
              </a:r>
            </a:p>
            <a:p>
              <a:r>
                <a:rPr lang="de-DE" dirty="0" err="1"/>
                <a:t>v</a:t>
              </a:r>
              <a:r>
                <a:rPr lang="de-DE" dirty="0" err="1" smtClean="0"/>
                <a:t>elocity.y</a:t>
              </a:r>
              <a:r>
                <a:rPr lang="de-DE" dirty="0" smtClean="0"/>
                <a:t> = 0</a:t>
              </a:r>
            </a:p>
            <a:p>
              <a:endParaRPr lang="de-DE" dirty="0"/>
            </a:p>
            <a:p>
              <a:r>
                <a:rPr lang="de-DE" dirty="0" smtClean="0"/>
                <a:t>Vector2(0,0) ist identisch zu Vector2.ZERO</a:t>
              </a:r>
              <a:endParaRPr lang="de-DE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6456217" y="4426844"/>
            <a:ext cx="5578765" cy="1829765"/>
            <a:chOff x="6456217" y="4426844"/>
            <a:chExt cx="5578765" cy="1829765"/>
          </a:xfrm>
        </p:grpSpPr>
        <p:grpSp>
          <p:nvGrpSpPr>
            <p:cNvPr id="37" name="Gruppieren 36"/>
            <p:cNvGrpSpPr/>
            <p:nvPr/>
          </p:nvGrpSpPr>
          <p:grpSpPr>
            <a:xfrm>
              <a:off x="6456217" y="4426844"/>
              <a:ext cx="5578765" cy="1829765"/>
              <a:chOff x="6456217" y="4426844"/>
              <a:chExt cx="5578765" cy="1829765"/>
            </a:xfrm>
          </p:grpSpPr>
          <p:cxnSp>
            <p:nvCxnSpPr>
              <p:cNvPr id="30" name="Gerade Verbindung mit Pfeil 29"/>
              <p:cNvCxnSpPr/>
              <p:nvPr/>
            </p:nvCxnSpPr>
            <p:spPr>
              <a:xfrm flipV="1">
                <a:off x="6613236" y="4611510"/>
                <a:ext cx="5107709" cy="9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feld 31"/>
              <p:cNvSpPr txBox="1"/>
              <p:nvPr/>
            </p:nvSpPr>
            <p:spPr>
              <a:xfrm>
                <a:off x="6456217" y="5887277"/>
                <a:ext cx="314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y</a:t>
                </a:r>
                <a:endParaRPr lang="de-DE" dirty="0"/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11720945" y="4426844"/>
                <a:ext cx="314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x</a:t>
                </a:r>
                <a:endParaRPr lang="de-DE" dirty="0"/>
              </a:p>
            </p:txBody>
          </p:sp>
          <p:cxnSp>
            <p:nvCxnSpPr>
              <p:cNvPr id="34" name="Gerade Verbindung mit Pfeil 33"/>
              <p:cNvCxnSpPr/>
              <p:nvPr/>
            </p:nvCxnSpPr>
            <p:spPr>
              <a:xfrm>
                <a:off x="6613236" y="4611510"/>
                <a:ext cx="0" cy="12831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Textfeld 37"/>
            <p:cNvSpPr txBox="1"/>
            <p:nvPr/>
          </p:nvSpPr>
          <p:spPr>
            <a:xfrm>
              <a:off x="7212966" y="5058974"/>
              <a:ext cx="423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Koordinatensystem in der Informatik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21124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Code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111" y="818776"/>
            <a:ext cx="3278909" cy="327890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856" y="1494427"/>
            <a:ext cx="6905625" cy="2914650"/>
          </a:xfrm>
          <a:prstGeom prst="rect">
            <a:avLst/>
          </a:prstGeom>
        </p:spPr>
      </p:pic>
      <p:grpSp>
        <p:nvGrpSpPr>
          <p:cNvPr id="34" name="Gruppieren 33"/>
          <p:cNvGrpSpPr/>
          <p:nvPr/>
        </p:nvGrpSpPr>
        <p:grpSpPr>
          <a:xfrm>
            <a:off x="1971528" y="4867473"/>
            <a:ext cx="5629564" cy="1990527"/>
            <a:chOff x="1971528" y="4867473"/>
            <a:chExt cx="5629564" cy="1990527"/>
          </a:xfrm>
        </p:grpSpPr>
        <p:cxnSp>
          <p:nvCxnSpPr>
            <p:cNvPr id="7" name="Gerade Verbindung mit Pfeil 6"/>
            <p:cNvCxnSpPr/>
            <p:nvPr/>
          </p:nvCxnSpPr>
          <p:spPr>
            <a:xfrm flipV="1">
              <a:off x="2285565" y="4884780"/>
              <a:ext cx="5107709" cy="92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/>
            <p:nvPr/>
          </p:nvCxnSpPr>
          <p:spPr>
            <a:xfrm flipH="1">
              <a:off x="2285565" y="4914320"/>
              <a:ext cx="1" cy="16415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1971528" y="6488668"/>
              <a:ext cx="31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y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287055" y="4867473"/>
              <a:ext cx="31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x</a:t>
              </a:r>
              <a:endParaRPr lang="de-DE" dirty="0"/>
            </a:p>
          </p:txBody>
        </p:sp>
        <p:grpSp>
          <p:nvGrpSpPr>
            <p:cNvPr id="17" name="Gruppieren 16"/>
            <p:cNvGrpSpPr/>
            <p:nvPr/>
          </p:nvGrpSpPr>
          <p:grpSpPr>
            <a:xfrm>
              <a:off x="2835563" y="5133419"/>
              <a:ext cx="3796145" cy="1083298"/>
              <a:chOff x="2955636" y="4535055"/>
              <a:chExt cx="3796145" cy="1083298"/>
            </a:xfrm>
          </p:grpSpPr>
          <p:cxnSp>
            <p:nvCxnSpPr>
              <p:cNvPr id="9" name="Gerade Verbindung mit Pfeil 8"/>
              <p:cNvCxnSpPr/>
              <p:nvPr/>
            </p:nvCxnSpPr>
            <p:spPr>
              <a:xfrm flipV="1">
                <a:off x="2955636" y="4535055"/>
                <a:ext cx="9237" cy="108329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feld 14"/>
              <p:cNvSpPr txBox="1"/>
              <p:nvPr/>
            </p:nvSpPr>
            <p:spPr>
              <a:xfrm>
                <a:off x="3066472" y="5086927"/>
                <a:ext cx="3685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JUMP_SPEED = -400 </a:t>
                </a:r>
                <a:endParaRPr lang="de-DE" dirty="0"/>
              </a:p>
            </p:txBody>
          </p:sp>
        </p:grpSp>
      </p:grpSp>
      <p:grpSp>
        <p:nvGrpSpPr>
          <p:cNvPr id="35" name="Gruppieren 34"/>
          <p:cNvGrpSpPr/>
          <p:nvPr/>
        </p:nvGrpSpPr>
        <p:grpSpPr>
          <a:xfrm>
            <a:off x="7084291" y="3860800"/>
            <a:ext cx="4701309" cy="1699185"/>
            <a:chOff x="7084291" y="3860800"/>
            <a:chExt cx="4701309" cy="1699185"/>
          </a:xfrm>
        </p:grpSpPr>
        <p:cxnSp>
          <p:nvCxnSpPr>
            <p:cNvPr id="20" name="Gewinkelter Verbinder 19"/>
            <p:cNvCxnSpPr/>
            <p:nvPr/>
          </p:nvCxnSpPr>
          <p:spPr>
            <a:xfrm>
              <a:off x="7084291" y="3860800"/>
              <a:ext cx="1293091" cy="93287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/>
          </p:nvSpPr>
          <p:spPr>
            <a:xfrm>
              <a:off x="8377382" y="4636655"/>
              <a:ext cx="34082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m</a:t>
              </a:r>
              <a:r>
                <a:rPr lang="de-DE" i="1" dirty="0" err="1" smtClean="0"/>
                <a:t>ove_and_slide</a:t>
              </a:r>
              <a:r>
                <a:rPr lang="de-DE" dirty="0" smtClean="0"/>
                <a:t> ist eine vordefinierte Methode der Klasse KinematicBody2D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35681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Scenes &amp; Nodes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15" y="1403025"/>
            <a:ext cx="9023230" cy="47264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084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Scenes &amp; Nodes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27" y="1260896"/>
            <a:ext cx="9118456" cy="51334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95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Scenes &amp; Nodes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1" y="2004290"/>
            <a:ext cx="7641591" cy="38238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1" name="Gruppieren 20"/>
          <p:cNvGrpSpPr/>
          <p:nvPr/>
        </p:nvGrpSpPr>
        <p:grpSpPr>
          <a:xfrm>
            <a:off x="4724401" y="4233047"/>
            <a:ext cx="2877744" cy="2456872"/>
            <a:chOff x="4724401" y="4233047"/>
            <a:chExt cx="2877744" cy="2456872"/>
          </a:xfrm>
        </p:grpSpPr>
        <p:sp>
          <p:nvSpPr>
            <p:cNvPr id="10" name="Abgerundetes Rechteck 9"/>
            <p:cNvSpPr/>
            <p:nvPr/>
          </p:nvSpPr>
          <p:spPr>
            <a:xfrm>
              <a:off x="4724401" y="4233047"/>
              <a:ext cx="1477818" cy="1126836"/>
            </a:xfrm>
            <a:prstGeom prst="roundRect">
              <a:avLst/>
            </a:prstGeom>
            <a:solidFill>
              <a:srgbClr val="ACD433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348472" y="5828145"/>
              <a:ext cx="22536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 smtClean="0"/>
                <a:t>Obstacle.tscn</a:t>
              </a:r>
              <a:endParaRPr lang="de-DE" b="1" dirty="0" smtClean="0"/>
            </a:p>
            <a:p>
              <a:endParaRPr lang="de-DE" dirty="0" smtClean="0"/>
            </a:p>
            <a:p>
              <a:r>
                <a:rPr lang="de-DE" sz="1400" dirty="0" smtClean="0"/>
                <a:t>kommt später</a:t>
              </a:r>
              <a:endParaRPr lang="de-DE" sz="1400" dirty="0"/>
            </a:p>
          </p:txBody>
        </p:sp>
        <p:cxnSp>
          <p:nvCxnSpPr>
            <p:cNvPr id="15" name="Gerade Verbindung mit Pfeil 14"/>
            <p:cNvCxnSpPr/>
            <p:nvPr/>
          </p:nvCxnSpPr>
          <p:spPr>
            <a:xfrm>
              <a:off x="5689600" y="5359883"/>
              <a:ext cx="138545" cy="468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/>
          <p:cNvGrpSpPr/>
          <p:nvPr/>
        </p:nvGrpSpPr>
        <p:grpSpPr>
          <a:xfrm>
            <a:off x="858981" y="3251200"/>
            <a:ext cx="4008583" cy="1988610"/>
            <a:chOff x="858981" y="3251200"/>
            <a:chExt cx="4008583" cy="1988610"/>
          </a:xfrm>
        </p:grpSpPr>
        <p:sp>
          <p:nvSpPr>
            <p:cNvPr id="5" name="Abgerundetes Rechteck 4"/>
            <p:cNvSpPr/>
            <p:nvPr/>
          </p:nvSpPr>
          <p:spPr>
            <a:xfrm>
              <a:off x="3389746" y="3251200"/>
              <a:ext cx="1477818" cy="1126836"/>
            </a:xfrm>
            <a:prstGeom prst="roundRect">
              <a:avLst/>
            </a:prstGeom>
            <a:solidFill>
              <a:srgbClr val="ACD433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858981" y="3516261"/>
              <a:ext cx="2253673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 smtClean="0"/>
                <a:t>Player.tscn</a:t>
              </a:r>
              <a:endParaRPr lang="de-DE" b="1" dirty="0" smtClean="0"/>
            </a:p>
            <a:p>
              <a:endParaRPr lang="de-DE" dirty="0" smtClean="0"/>
            </a:p>
            <a:p>
              <a:r>
                <a:rPr lang="de-DE" sz="1400" dirty="0" smtClean="0"/>
                <a:t>(Die Szene „Player“ besteht aus den Nodes: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smtClean="0"/>
                <a:t>KinematicBody2D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smtClean="0"/>
                <a:t>Sprite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smtClean="0"/>
                <a:t>CollisionShape2D</a:t>
              </a:r>
              <a:endParaRPr lang="de-DE" sz="1400" dirty="0"/>
            </a:p>
          </p:txBody>
        </p:sp>
        <p:cxnSp>
          <p:nvCxnSpPr>
            <p:cNvPr id="17" name="Gerade Verbindung mit Pfeil 16"/>
            <p:cNvCxnSpPr/>
            <p:nvPr/>
          </p:nvCxnSpPr>
          <p:spPr>
            <a:xfrm flipH="1" flipV="1">
              <a:off x="2900218" y="3685309"/>
              <a:ext cx="489528" cy="9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bgerundetes Rechteck 15"/>
          <p:cNvSpPr/>
          <p:nvPr/>
        </p:nvSpPr>
        <p:spPr>
          <a:xfrm>
            <a:off x="3500641" y="4779584"/>
            <a:ext cx="1136014" cy="2357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/>
          <p:cNvGrpSpPr/>
          <p:nvPr/>
        </p:nvGrpSpPr>
        <p:grpSpPr>
          <a:xfrm>
            <a:off x="3443664" y="1330085"/>
            <a:ext cx="7523018" cy="4453469"/>
            <a:chOff x="3338946" y="1374675"/>
            <a:chExt cx="7523018" cy="4453469"/>
          </a:xfrm>
        </p:grpSpPr>
        <p:sp>
          <p:nvSpPr>
            <p:cNvPr id="18" name="Abgerundetes Rechteck 17"/>
            <p:cNvSpPr/>
            <p:nvPr/>
          </p:nvSpPr>
          <p:spPr>
            <a:xfrm>
              <a:off x="3338946" y="2087417"/>
              <a:ext cx="7523018" cy="3740727"/>
            </a:xfrm>
            <a:prstGeom prst="roundRect">
              <a:avLst/>
            </a:prstGeom>
            <a:solidFill>
              <a:srgbClr val="ACD433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411923" y="1374675"/>
              <a:ext cx="54679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 smtClean="0"/>
                <a:t>Level.tscn</a:t>
              </a:r>
              <a:endParaRPr lang="de-DE" b="1" dirty="0" smtClean="0"/>
            </a:p>
            <a:p>
              <a:r>
                <a:rPr lang="de-DE" dirty="0" smtClean="0"/>
                <a:t>Mit Instanzen von </a:t>
              </a:r>
              <a:r>
                <a:rPr lang="de-DE" dirty="0" err="1" smtClean="0"/>
                <a:t>Player.tscn</a:t>
              </a:r>
              <a:r>
                <a:rPr lang="de-DE" dirty="0" smtClean="0"/>
                <a:t> und </a:t>
              </a:r>
              <a:r>
                <a:rPr lang="de-DE" dirty="0" err="1" smtClean="0"/>
                <a:t>Obstacle.tscn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93324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487</Words>
  <Application>Microsoft Office PowerPoint</Application>
  <PresentationFormat>Breitbild</PresentationFormat>
  <Paragraphs>121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Wingdings</vt:lpstr>
      <vt:lpstr>Wingdings 3</vt:lpstr>
      <vt:lpstr>Ion</vt:lpstr>
      <vt:lpstr>Godot</vt:lpstr>
      <vt:lpstr>Know your Nodes</vt:lpstr>
      <vt:lpstr>Know your Nodes</vt:lpstr>
      <vt:lpstr>Know your Nodes</vt:lpstr>
      <vt:lpstr>Know your Code</vt:lpstr>
      <vt:lpstr>Know your Code</vt:lpstr>
      <vt:lpstr>Scenes &amp; Nodes</vt:lpstr>
      <vt:lpstr>Scenes &amp; Nodes</vt:lpstr>
      <vt:lpstr>Scenes &amp; Nodes</vt:lpstr>
      <vt:lpstr>Godot</vt:lpstr>
      <vt:lpstr>Die Obstacle-Szene (Obstacle.tscn)</vt:lpstr>
      <vt:lpstr>Know your Nodes</vt:lpstr>
      <vt:lpstr>Know your Nodes – Area2D</vt:lpstr>
      <vt:lpstr>Know your Nodes - Timer</vt:lpstr>
      <vt:lpstr>Nodes miteinander verbinden</vt:lpstr>
      <vt:lpstr>Nodes miteinander verbinden</vt:lpstr>
      <vt:lpstr>Funktionsweise von Signalen</vt:lpstr>
      <vt:lpstr>Szenen erzeugen &amp; hinzufügen (nur mit Code)</vt:lpstr>
      <vt:lpstr>Szenen erzeugen &amp; hinzufügen (nur mit Code)</vt:lpstr>
      <vt:lpstr>Kollisionen</vt:lpstr>
      <vt:lpstr>Kollisionen</vt:lpstr>
      <vt:lpstr>Kollisionen</vt:lpstr>
      <vt:lpstr>Kollisionen</vt:lpstr>
      <vt:lpstr>Vielen Dank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Godot</dc:title>
  <dc:creator>stefa</dc:creator>
  <cp:lastModifiedBy>stefa</cp:lastModifiedBy>
  <cp:revision>32</cp:revision>
  <dcterms:created xsi:type="dcterms:W3CDTF">2021-10-13T06:57:11Z</dcterms:created>
  <dcterms:modified xsi:type="dcterms:W3CDTF">2021-10-27T09:34:05Z</dcterms:modified>
</cp:coreProperties>
</file>