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Schoolbook"/>
      <p:regular r:id="rId23"/>
      <p:bold r:id="rId24"/>
      <p:italic r:id="rId25"/>
      <p:boldItalic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b3fc50496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b3fc5049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-port of embarkment include Southampton, Cherbourg, Queenstown</a:t>
            </a:r>
            <a:endParaRPr/>
          </a:p>
          <a:p>
            <a:pPr indent="0" lvl="0" marL="0" rtl="0" algn="l">
              <a:spcBef>
                <a:spcPts val="0"/>
              </a:spcBef>
              <a:spcAft>
                <a:spcPts val="0"/>
              </a:spcAft>
              <a:buNone/>
            </a:pPr>
            <a:r>
              <a:rPr lang="en-US"/>
              <a:t>-none of the variables has null values , this is because data was previously cleaned and stored in a sqlite database</a:t>
            </a:r>
            <a:endParaRPr/>
          </a:p>
          <a:p>
            <a:pPr indent="0" lvl="0" marL="0" rtl="0" algn="l">
              <a:spcBef>
                <a:spcPts val="0"/>
              </a:spcBef>
              <a:spcAft>
                <a:spcPts val="0"/>
              </a:spcAft>
              <a:buNone/>
            </a:pPr>
            <a:r>
              <a:rPr lang="en-US"/>
              <a:t>-data transformed into categorical column because sklleran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1649d29e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1649d29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-place age into 4 bins–infant, kid, young, adult , and old</a:t>
            </a:r>
            <a:endParaRPr/>
          </a:p>
          <a:p>
            <a:pPr indent="0" lvl="0" marL="0" rtl="0" algn="l">
              <a:spcBef>
                <a:spcPts val="0"/>
              </a:spcBef>
              <a:spcAft>
                <a:spcPts val="0"/>
              </a:spcAft>
              <a:buNone/>
            </a:pPr>
            <a:r>
              <a:rPr lang="en-US"/>
              <a:t>-plot </a:t>
            </a:r>
            <a:endParaRPr/>
          </a:p>
          <a:p>
            <a:pPr indent="0" lvl="0" marL="0" rtl="0" algn="l">
              <a:spcBef>
                <a:spcPts val="0"/>
              </a:spcBef>
              <a:spcAft>
                <a:spcPts val="0"/>
              </a:spcAft>
              <a:buNone/>
            </a:pPr>
            <a:r>
              <a:rPr lang="en-US"/>
              <a:t>adults were distributed across all the classes</a:t>
            </a:r>
            <a:endParaRPr/>
          </a:p>
          <a:p>
            <a:pPr indent="0" lvl="0" marL="0" rtl="0" algn="l">
              <a:spcBef>
                <a:spcPts val="0"/>
              </a:spcBef>
              <a:spcAft>
                <a:spcPts val="0"/>
              </a:spcAft>
              <a:buNone/>
            </a:pPr>
            <a:r>
              <a:rPr lang="en-US"/>
              <a:t>-the old </a:t>
            </a:r>
            <a:r>
              <a:rPr lang="en-US"/>
              <a:t>preferred</a:t>
            </a:r>
            <a:r>
              <a:rPr lang="en-US"/>
              <a:t> the first and second class on the ship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1649d29e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1649d29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will utilize survival for the training data,predict it using logistics regression for the testing data</a:t>
            </a:r>
            <a:endParaRPr/>
          </a:p>
          <a:p>
            <a:pPr indent="0" lvl="0" marL="0" rtl="0" algn="l">
              <a:spcBef>
                <a:spcPts val="0"/>
              </a:spcBef>
              <a:spcAft>
                <a:spcPts val="0"/>
              </a:spcAft>
              <a:buNone/>
            </a:pPr>
            <a:r>
              <a:rPr lang="en-US"/>
              <a:t>-Pclass, embarked, Sex were selected for the ml model, could affect chances of survival </a:t>
            </a:r>
            <a:endParaRPr/>
          </a:p>
          <a:p>
            <a:pPr indent="0" lvl="0" marL="0" rtl="0" algn="l">
              <a:spcBef>
                <a:spcPts val="0"/>
              </a:spcBef>
              <a:spcAft>
                <a:spcPts val="0"/>
              </a:spcAft>
              <a:buNone/>
            </a:pPr>
            <a:r>
              <a:rPr lang="en-US"/>
              <a:t>-adult </a:t>
            </a:r>
            <a:r>
              <a:rPr lang="en-US"/>
              <a:t>distributed</a:t>
            </a:r>
            <a:r>
              <a:rPr lang="en-US"/>
              <a:t> across all classes in the testing data</a:t>
            </a:r>
            <a:endParaRPr/>
          </a:p>
          <a:p>
            <a:pPr indent="0" lvl="0" marL="0" rtl="0" algn="l">
              <a:spcBef>
                <a:spcPts val="0"/>
              </a:spcBef>
              <a:spcAft>
                <a:spcPts val="0"/>
              </a:spcAft>
              <a:buNone/>
            </a:pPr>
            <a:r>
              <a:rPr lang="en-US"/>
              <a:t>-less to no infants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b3fc5049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b3fc504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
            </a:r>
            <a:r>
              <a:rPr lang="en-US">
                <a:latin typeface="Gill Sans"/>
                <a:ea typeface="Gill Sans"/>
                <a:cs typeface="Gill Sans"/>
                <a:sym typeface="Gill Sans"/>
              </a:rPr>
              <a:t>Import ml dependencies</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-split our preprocessed data into features and target arrays</a:t>
            </a:r>
            <a:endParaRPr>
              <a:latin typeface="Gill Sans"/>
              <a:ea typeface="Gill Sans"/>
              <a:cs typeface="Gill Sans"/>
              <a:sym typeface="Gill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b3fc50496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b3fc5049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-Fit model</a:t>
            </a:r>
            <a:endParaRPr/>
          </a:p>
          <a:p>
            <a:pPr indent="0" lvl="0" marL="0" rtl="0" algn="l">
              <a:spcBef>
                <a:spcPts val="0"/>
              </a:spcBef>
              <a:spcAft>
                <a:spcPts val="0"/>
              </a:spcAft>
              <a:buNone/>
            </a:pPr>
            <a:r>
              <a:rPr lang="en-US"/>
              <a:t>-make predictions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b3fc50496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b3fc5049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b2f74b0d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b2f74b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b410393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Future Analysis</a:t>
            </a:r>
            <a:endParaRPr/>
          </a:p>
        </p:txBody>
      </p:sp>
      <p:sp>
        <p:nvSpPr>
          <p:cNvPr id="184" name="Google Shape;184;g14b4103938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b410393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Anything the team would have done differently?</a:t>
            </a:r>
            <a:endParaRPr/>
          </a:p>
        </p:txBody>
      </p:sp>
      <p:sp>
        <p:nvSpPr>
          <p:cNvPr id="190" name="Google Shape;190;g14b4103938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agenda is to tell you the basics about our data. Answer the burning questions you may have. Present to you the steps and information </a:t>
            </a:r>
            <a:r>
              <a:rPr lang="en-US"/>
              <a:t>regarding our data and processes we did to our data for our machine learning model. We will explain our results and what conclusions we came to due to the results. </a:t>
            </a:r>
            <a:r>
              <a:rPr lang="en-US">
                <a:solidFill>
                  <a:schemeClr val="dk1"/>
                </a:solidFill>
              </a:rPr>
              <a:t>Finally we will present to you our dashboard and interactive.</a:t>
            </a:r>
            <a:endParaRPr/>
          </a:p>
        </p:txBody>
      </p:sp>
      <p:sp>
        <p:nvSpPr>
          <p:cNvPr id="73" name="Google Shape;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24292F"/>
                </a:solidFill>
                <a:highlight>
                  <a:srgbClr val="FFFFFF"/>
                </a:highlight>
              </a:rPr>
              <a:t>The Reason we selected this as our project is due to our interest in the historical event. We all appreciated the dataset included a variety of information to analyze in our machine learning model. We saw the </a:t>
            </a:r>
            <a:r>
              <a:rPr lang="en-US" sz="1200">
                <a:solidFill>
                  <a:srgbClr val="24292F"/>
                </a:solidFill>
                <a:highlight>
                  <a:srgbClr val="FFFFFF"/>
                </a:highlight>
              </a:rPr>
              <a:t>opportunity</a:t>
            </a:r>
            <a:r>
              <a:rPr lang="en-US" sz="1200">
                <a:solidFill>
                  <a:srgbClr val="24292F"/>
                </a:solidFill>
                <a:highlight>
                  <a:srgbClr val="FFFFFF"/>
                </a:highlight>
              </a:rPr>
              <a:t> with this data to be able to use a variety of different methods to analyze our data. As well as maybe prove or disprove some commonly thought information about the likeliness to survive depending on a few parameters we will go over in our </a:t>
            </a:r>
            <a:r>
              <a:rPr lang="en-US" sz="1200">
                <a:solidFill>
                  <a:srgbClr val="24292F"/>
                </a:solidFill>
                <a:highlight>
                  <a:srgbClr val="FFFFFF"/>
                </a:highlight>
              </a:rPr>
              <a:t>hypotheses</a:t>
            </a:r>
            <a:r>
              <a:rPr lang="en-US" sz="1200">
                <a:solidFill>
                  <a:srgbClr val="24292F"/>
                </a:solidFill>
                <a:highlight>
                  <a:srgbClr val="FFFFFF"/>
                </a:highlight>
              </a:rPr>
              <a:t>. </a:t>
            </a:r>
            <a:endParaRPr/>
          </a:p>
        </p:txBody>
      </p:sp>
      <p:sp>
        <p:nvSpPr>
          <p:cNvPr id="80" name="Google Shape;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dataset was retrieved from Kaggle.com. This data was gathered as part of a machine learning </a:t>
            </a:r>
            <a:r>
              <a:rPr lang="en-US"/>
              <a:t>competition, because of this, the data was pre-split into a training and test dataset. The training set, which can be seen in the image on the screen holds information on 891 passengers and the test dataset holds the same information for the remaining 418 passengers. Both datasets hold the same columns except the test dataset does not contain the predictive feature column of “Survived”. (Give a brief description over the columns). Column A is used as an index and holds the passenger number for each passenger. Column B details whether a passenger survived or perished where 0 equals those who did not survive. Column C refers to the class of each passenger and whether they belonged to the first, second, or third class and displaying the economic status of the passengers. Columns D, E, and F are pretty straightforward and hold descriptive information on each passenger such as their full name, sex and age if known of the passenger. Column G details the amount of siblings and or spouses that particular passenger held. Column H is very similar but holds the number of parents or children of that passenger. Column I holds the ticket number and Column J holds the price paid for that ticket. If the information was available Column K would detail the information of room number or cabin number of that passenger to give an idea of where they may have been located on the ship. And last but not least Column L details which port, out of 3,  each passenger boarded the Titanic at</a:t>
            </a:r>
            <a:endParaRPr/>
          </a:p>
        </p:txBody>
      </p:sp>
      <p:sp>
        <p:nvSpPr>
          <p:cNvPr id="87" name="Google Shape;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6de49909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The initial data processing included checking the values in the dataset. There were 891 rows across a variety of columns as pictured below. Based on our preliminary analysis, we noticed a greater number of deaths for males than females and those in the lower cabins. We decided to use gender and class as our features based on these observations. After reviewing the initial data, we checked for null values across the dataframe. From the image we can see that two columns were missing a significant amount of data.  We will discuss the removal of certain columns and how we handled missing values in the machine learning portion of this presentation.In deciding which features to use in our model, we completed further analysis to compare rates of survival based on the different categories. In the images on the screen, 0(blue) represents non-survival and 1 represents survived for the passengers. We observed the categories of gender and boarding class had unique trends worth further exploration.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lang="en-US" sz="1200">
                <a:solidFill>
                  <a:schemeClr val="dk1"/>
                </a:solidFill>
              </a:rPr>
              <a:t>After discussion of this analysis, we decided to use these as the primary features of our machine learning model.Our original dataset contained twelve different features. We chose to focus on and keep four of these features for our machine learning model. Those features were passenger ID, whether the passenger survived or not, passenger gender, and the economic class of each passenger. For this project, our team wanted to see if we were able to predict survival of passengers aboard the Titanic based on passenger gender and economic class. These specific features were chosen due to our background knowledge of the Titanic and that women and children were two of the groups to be ushered to safety first. Additionally, we also inferred that higher class ranking passengers would more likely have a higher chance of survival given the placement of their cabins (upper deck) on the boat as well as their socioeconomic status and privilege may have also allowed them a spot on a lifeboat.</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lang="en-US"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p:txBody>
      </p:sp>
      <p:sp>
        <p:nvSpPr>
          <p:cNvPr id="95" name="Google Shape;95;g146de49909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24292F"/>
                </a:solidFill>
                <a:highlight>
                  <a:srgbClr val="FFFFFF"/>
                </a:highlight>
              </a:rPr>
              <a:t>Our project will be using machine learning to determine if survival aboard the Titanic can be predicted from passenger class and gender. Questions the team hopes to answer </a:t>
            </a:r>
            <a:endParaRPr sz="1200">
              <a:solidFill>
                <a:srgbClr val="24292F"/>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Hypothesis: The class of passenger impacts the survival rate aboard the Titanic.</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Alternative: The gender of passengers impacts the survival rate aboard the Titanic.</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Null Hypothesis: The class of passenger does not impact the survival rate aboard the Titanic.</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Does gender impact survival odds aboard the Titanic?</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Does class of passenger impact survival odds aboard the Titanic?</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Can we achieve an machine learning accuracy rate above 80%?</a:t>
            </a:r>
            <a:endParaRPr sz="1200">
              <a:solidFill>
                <a:schemeClr val="dk1"/>
              </a:solidFill>
            </a:endParaRPr>
          </a:p>
          <a:p>
            <a:pPr indent="0" lvl="0" marL="0" rtl="0" algn="l">
              <a:spcBef>
                <a:spcPts val="1200"/>
              </a:spcBef>
              <a:spcAft>
                <a:spcPts val="0"/>
              </a:spcAft>
              <a:buNone/>
            </a:pPr>
            <a:r>
              <a:t/>
            </a:r>
            <a:endParaRPr sz="1200">
              <a:solidFill>
                <a:srgbClr val="24292F"/>
              </a:solidFill>
              <a:highlight>
                <a:srgbClr val="FFFFFF"/>
              </a:highlight>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941c58d14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941c58d1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load Testing and training data and convert them into a dataframe and check for nulls</a:t>
            </a:r>
            <a:endParaRPr/>
          </a:p>
          <a:p>
            <a:pPr indent="0" lvl="0" marL="0" rtl="0" algn="l">
              <a:spcBef>
                <a:spcPts val="0"/>
              </a:spcBef>
              <a:spcAft>
                <a:spcPts val="0"/>
              </a:spcAft>
              <a:buNone/>
            </a:pPr>
            <a:r>
              <a:rPr lang="en-US"/>
              <a:t>Remove columns with null values and that will not be helpful</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3fc5049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b3fc5049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a:t>
            </a:r>
            <a:r>
              <a:rPr lang="en-US">
                <a:latin typeface="Gill Sans"/>
                <a:ea typeface="Gill Sans"/>
                <a:cs typeface="Gill Sans"/>
                <a:sym typeface="Gill Sans"/>
              </a:rPr>
              <a:t>Check the columns with Nulls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-Removed several columns that we thought would be less useful and those columns contained null values so we </a:t>
            </a:r>
            <a:r>
              <a:rPr lang="en-US">
                <a:latin typeface="Gill Sans"/>
                <a:ea typeface="Gill Sans"/>
                <a:cs typeface="Gill Sans"/>
                <a:sym typeface="Gill Sans"/>
              </a:rPr>
              <a:t>didn't</a:t>
            </a:r>
            <a:r>
              <a:rPr lang="en-US">
                <a:latin typeface="Gill Sans"/>
                <a:ea typeface="Gill Sans"/>
                <a:cs typeface="Gill Sans"/>
                <a:sym typeface="Gill Sans"/>
              </a:rPr>
              <a:t> need to worry about nulls</a:t>
            </a:r>
            <a:endParaRPr>
              <a:latin typeface="Gill Sans"/>
              <a:ea typeface="Gill Sans"/>
              <a:cs typeface="Gill Sans"/>
              <a:sym typeface="Gill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b3fc5049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b3fc504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-Data base was connected to a sqlite data base with a simple connection</a:t>
            </a:r>
            <a:endParaRPr/>
          </a:p>
          <a:p>
            <a:pPr indent="0" lvl="0" marL="0" rtl="0" algn="l">
              <a:spcBef>
                <a:spcPts val="0"/>
              </a:spcBef>
              <a:spcAft>
                <a:spcPts val="0"/>
              </a:spcAft>
              <a:buNone/>
            </a:pPr>
            <a:r>
              <a:rPr lang="en-US"/>
              <a:t>-dataframes stored as as sql tables–train table, test table</a:t>
            </a:r>
            <a:endParaRPr/>
          </a:p>
          <a:p>
            <a:pPr indent="0" lvl="0" marL="0" rtl="0" algn="l">
              <a:spcBef>
                <a:spcPts val="0"/>
              </a:spcBef>
              <a:spcAft>
                <a:spcPts val="0"/>
              </a:spcAft>
              <a:buNone/>
            </a:pPr>
            <a:r>
              <a:rPr lang="en-US"/>
              <a:t>-data retrieved using a sql querry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1261872" y="1828800"/>
            <a:ext cx="8595300" cy="43512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53" name="Google Shape;53;p13"/>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rot="-5400000">
            <a:off x="9959329"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4"/>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8" name="Google Shape;58;p14"/>
          <p:cNvSpPr txBox="1"/>
          <p:nvPr>
            <p:ph idx="1" type="body"/>
          </p:nvPr>
        </p:nvSpPr>
        <p:spPr>
          <a:xfrm>
            <a:off x="1261872" y="1717879"/>
            <a:ext cx="4480500" cy="731400"/>
          </a:xfrm>
          <a:prstGeom prst="rect">
            <a:avLst/>
          </a:prstGeom>
          <a:noFill/>
          <a:ln>
            <a:noFill/>
          </a:ln>
        </p:spPr>
        <p:txBody>
          <a:bodyPr anchorCtr="0" anchor="b" bIns="45700" lIns="91425" spcFirstLastPara="1" rIns="91425" wrap="square" tIns="45700">
            <a:normAutofit/>
          </a:bodyPr>
          <a:lstStyle>
            <a:lvl1pPr indent="-228600" lvl="0" marL="457200" rtl="0" algn="l">
              <a:lnSpc>
                <a:spcPct val="95000"/>
              </a:lnSpc>
              <a:spcBef>
                <a:spcPts val="0"/>
              </a:spcBef>
              <a:spcAft>
                <a:spcPts val="0"/>
              </a:spcAft>
              <a:buSzPts val="1600"/>
              <a:buNone/>
              <a:defRPr b="0" sz="2000">
                <a:solidFill>
                  <a:srgbClr val="A5A5A5"/>
                </a:solidFill>
              </a:defRPr>
            </a:lvl1pPr>
            <a:lvl2pPr indent="-228600" lvl="1" marL="914400" rtl="0" algn="l">
              <a:lnSpc>
                <a:spcPct val="90000"/>
              </a:lnSpc>
              <a:spcBef>
                <a:spcPts val="300"/>
              </a:spcBef>
              <a:spcAft>
                <a:spcPts val="0"/>
              </a:spcAft>
              <a:buSzPts val="2000"/>
              <a:buNone/>
              <a:defRPr b="1" sz="2000"/>
            </a:lvl2pPr>
            <a:lvl3pPr indent="-228600" lvl="2" marL="1371600" rtl="0" algn="l">
              <a:lnSpc>
                <a:spcPct val="90000"/>
              </a:lnSpc>
              <a:spcBef>
                <a:spcPts val="300"/>
              </a:spcBef>
              <a:spcAft>
                <a:spcPts val="0"/>
              </a:spcAft>
              <a:buSzPts val="1800"/>
              <a:buNone/>
              <a:defRPr b="1" sz="1800"/>
            </a:lvl3pPr>
            <a:lvl4pPr indent="-228600" lvl="3" marL="1828800" rtl="0" algn="l">
              <a:lnSpc>
                <a:spcPct val="90000"/>
              </a:lnSpc>
              <a:spcBef>
                <a:spcPts val="300"/>
              </a:spcBef>
              <a:spcAft>
                <a:spcPts val="0"/>
              </a:spcAft>
              <a:buSzPts val="1600"/>
              <a:buNone/>
              <a:defRPr b="1" sz="1600"/>
            </a:lvl4pPr>
            <a:lvl5pPr indent="-228600" lvl="4" marL="2286000" rtl="0" algn="l">
              <a:lnSpc>
                <a:spcPct val="90000"/>
              </a:lnSpc>
              <a:spcBef>
                <a:spcPts val="300"/>
              </a:spcBef>
              <a:spcAft>
                <a:spcPts val="0"/>
              </a:spcAft>
              <a:buSzPts val="1600"/>
              <a:buNone/>
              <a:defRPr b="1" sz="1600"/>
            </a:lvl5pPr>
            <a:lvl6pPr indent="-228600" lvl="5" marL="2743200" rtl="0" algn="l">
              <a:lnSpc>
                <a:spcPct val="90000"/>
              </a:lnSpc>
              <a:spcBef>
                <a:spcPts val="300"/>
              </a:spcBef>
              <a:spcAft>
                <a:spcPts val="0"/>
              </a:spcAft>
              <a:buSzPts val="1600"/>
              <a:buNone/>
              <a:defRPr b="1" sz="1600"/>
            </a:lvl6pPr>
            <a:lvl7pPr indent="-228600" lvl="6" marL="3200400" rtl="0" algn="l">
              <a:lnSpc>
                <a:spcPct val="90000"/>
              </a:lnSpc>
              <a:spcBef>
                <a:spcPts val="300"/>
              </a:spcBef>
              <a:spcAft>
                <a:spcPts val="0"/>
              </a:spcAft>
              <a:buSzPts val="1600"/>
              <a:buNone/>
              <a:defRPr b="1" sz="1600"/>
            </a:lvl7pPr>
            <a:lvl8pPr indent="-228600" lvl="7" marL="3657600" rtl="0" algn="l">
              <a:lnSpc>
                <a:spcPct val="90000"/>
              </a:lnSpc>
              <a:spcBef>
                <a:spcPts val="300"/>
              </a:spcBef>
              <a:spcAft>
                <a:spcPts val="0"/>
              </a:spcAft>
              <a:buSzPts val="1600"/>
              <a:buNone/>
              <a:defRPr b="1" sz="1600"/>
            </a:lvl8pPr>
            <a:lvl9pPr indent="-228600" lvl="8" marL="4114800" rtl="0" algn="l">
              <a:lnSpc>
                <a:spcPct val="90000"/>
              </a:lnSpc>
              <a:spcBef>
                <a:spcPts val="300"/>
              </a:spcBef>
              <a:spcAft>
                <a:spcPts val="300"/>
              </a:spcAft>
              <a:buSzPts val="1600"/>
              <a:buNone/>
              <a:defRPr b="1" sz="1600"/>
            </a:lvl9pPr>
          </a:lstStyle>
          <a:p/>
        </p:txBody>
      </p:sp>
      <p:sp>
        <p:nvSpPr>
          <p:cNvPr id="59" name="Google Shape;59;p14"/>
          <p:cNvSpPr txBox="1"/>
          <p:nvPr>
            <p:ph idx="2" type="body"/>
          </p:nvPr>
        </p:nvSpPr>
        <p:spPr>
          <a:xfrm>
            <a:off x="1261872" y="2507550"/>
            <a:ext cx="4480500" cy="36648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sz="1800"/>
            </a:lvl1pPr>
            <a:lvl2pPr indent="-330200" lvl="1" marL="914400" rtl="0" algn="l">
              <a:lnSpc>
                <a:spcPct val="90000"/>
              </a:lnSpc>
              <a:spcBef>
                <a:spcPts val="300"/>
              </a:spcBef>
              <a:spcAft>
                <a:spcPts val="0"/>
              </a:spcAft>
              <a:buSzPts val="1600"/>
              <a:buChar char="○"/>
              <a:defRPr sz="1600"/>
            </a:lvl2pPr>
            <a:lvl3pPr indent="-317500" lvl="2" marL="1371600" rtl="0" algn="l">
              <a:lnSpc>
                <a:spcPct val="90000"/>
              </a:lnSpc>
              <a:spcBef>
                <a:spcPts val="300"/>
              </a:spcBef>
              <a:spcAft>
                <a:spcPts val="0"/>
              </a:spcAft>
              <a:buSzPts val="1400"/>
              <a:buChar char="■"/>
              <a:defRPr sz="1400"/>
            </a:lvl3pPr>
            <a:lvl4pPr indent="-317500" lvl="3" marL="1828800" rtl="0" algn="l">
              <a:lnSpc>
                <a:spcPct val="90000"/>
              </a:lnSpc>
              <a:spcBef>
                <a:spcPts val="300"/>
              </a:spcBef>
              <a:spcAft>
                <a:spcPts val="0"/>
              </a:spcAft>
              <a:buSzPts val="1400"/>
              <a:buChar char="●"/>
              <a:defRPr sz="1400"/>
            </a:lvl4pPr>
            <a:lvl5pPr indent="-317500" lvl="4" marL="2286000" rtl="0" algn="l">
              <a:lnSpc>
                <a:spcPct val="90000"/>
              </a:lnSpc>
              <a:spcBef>
                <a:spcPts val="300"/>
              </a:spcBef>
              <a:spcAft>
                <a:spcPts val="0"/>
              </a:spcAft>
              <a:buSzPts val="1400"/>
              <a:buChar char="○"/>
              <a:defRPr sz="1400"/>
            </a:lvl5pPr>
            <a:lvl6pPr indent="-317500" lvl="5" marL="2743200" rtl="0" algn="l">
              <a:lnSpc>
                <a:spcPct val="90000"/>
              </a:lnSpc>
              <a:spcBef>
                <a:spcPts val="300"/>
              </a:spcBef>
              <a:spcAft>
                <a:spcPts val="0"/>
              </a:spcAft>
              <a:buSzPts val="1400"/>
              <a:buChar char="■"/>
              <a:defRPr sz="1400"/>
            </a:lvl6pPr>
            <a:lvl7pPr indent="-317500" lvl="6" marL="3200400" rtl="0" algn="l">
              <a:lnSpc>
                <a:spcPct val="90000"/>
              </a:lnSpc>
              <a:spcBef>
                <a:spcPts val="300"/>
              </a:spcBef>
              <a:spcAft>
                <a:spcPts val="0"/>
              </a:spcAft>
              <a:buSzPts val="1400"/>
              <a:buChar char="●"/>
              <a:defRPr sz="1400"/>
            </a:lvl7pPr>
            <a:lvl8pPr indent="-317500" lvl="7" marL="3657600" rtl="0" algn="l">
              <a:lnSpc>
                <a:spcPct val="90000"/>
              </a:lnSpc>
              <a:spcBef>
                <a:spcPts val="300"/>
              </a:spcBef>
              <a:spcAft>
                <a:spcPts val="0"/>
              </a:spcAft>
              <a:buSzPts val="1400"/>
              <a:buChar char="○"/>
              <a:defRPr sz="1400"/>
            </a:lvl8pPr>
            <a:lvl9pPr indent="-317500" lvl="8" marL="4114800" rtl="0" algn="l">
              <a:lnSpc>
                <a:spcPct val="90000"/>
              </a:lnSpc>
              <a:spcBef>
                <a:spcPts val="300"/>
              </a:spcBef>
              <a:spcAft>
                <a:spcPts val="300"/>
              </a:spcAft>
              <a:buSzPts val="1400"/>
              <a:buChar char="■"/>
              <a:defRPr sz="1400"/>
            </a:lvl9pPr>
          </a:lstStyle>
          <a:p/>
        </p:txBody>
      </p:sp>
      <p:sp>
        <p:nvSpPr>
          <p:cNvPr id="60" name="Google Shape;60;p14"/>
          <p:cNvSpPr txBox="1"/>
          <p:nvPr>
            <p:ph idx="3" type="body"/>
          </p:nvPr>
        </p:nvSpPr>
        <p:spPr>
          <a:xfrm>
            <a:off x="6126480" y="1717879"/>
            <a:ext cx="4480500" cy="731400"/>
          </a:xfrm>
          <a:prstGeom prst="rect">
            <a:avLst/>
          </a:prstGeom>
          <a:noFill/>
          <a:ln>
            <a:noFill/>
          </a:ln>
        </p:spPr>
        <p:txBody>
          <a:bodyPr anchorCtr="0" anchor="b" bIns="45700" lIns="91425" spcFirstLastPara="1" rIns="91425" wrap="square" tIns="45700">
            <a:normAutofit/>
          </a:bodyPr>
          <a:lstStyle>
            <a:lvl1pPr indent="-228600" lvl="0" marL="457200" rtl="0" algn="l">
              <a:lnSpc>
                <a:spcPct val="95000"/>
              </a:lnSpc>
              <a:spcBef>
                <a:spcPts val="0"/>
              </a:spcBef>
              <a:spcAft>
                <a:spcPts val="0"/>
              </a:spcAft>
              <a:buSzPts val="1600"/>
              <a:buFont typeface="Century Schoolbook"/>
              <a:buNone/>
              <a:defRPr b="0" sz="2000">
                <a:solidFill>
                  <a:srgbClr val="A5A5A5"/>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61" name="Google Shape;61;p14"/>
          <p:cNvSpPr txBox="1"/>
          <p:nvPr>
            <p:ph idx="4" type="body"/>
          </p:nvPr>
        </p:nvSpPr>
        <p:spPr>
          <a:xfrm>
            <a:off x="6126480" y="2507550"/>
            <a:ext cx="4480500" cy="36648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sz="1800"/>
            </a:lvl1pPr>
            <a:lvl2pPr indent="-330200" lvl="1" marL="914400" rtl="0" algn="l">
              <a:lnSpc>
                <a:spcPct val="90000"/>
              </a:lnSpc>
              <a:spcBef>
                <a:spcPts val="300"/>
              </a:spcBef>
              <a:spcAft>
                <a:spcPts val="0"/>
              </a:spcAft>
              <a:buSzPts val="1600"/>
              <a:buChar char="○"/>
              <a:defRPr sz="1600"/>
            </a:lvl2pPr>
            <a:lvl3pPr indent="-317500" lvl="2" marL="1371600" rtl="0" algn="l">
              <a:lnSpc>
                <a:spcPct val="90000"/>
              </a:lnSpc>
              <a:spcBef>
                <a:spcPts val="300"/>
              </a:spcBef>
              <a:spcAft>
                <a:spcPts val="0"/>
              </a:spcAft>
              <a:buSzPts val="1400"/>
              <a:buChar char="■"/>
              <a:defRPr sz="1400"/>
            </a:lvl3pPr>
            <a:lvl4pPr indent="-317500" lvl="3" marL="1828800" rtl="0" algn="l">
              <a:lnSpc>
                <a:spcPct val="90000"/>
              </a:lnSpc>
              <a:spcBef>
                <a:spcPts val="300"/>
              </a:spcBef>
              <a:spcAft>
                <a:spcPts val="0"/>
              </a:spcAft>
              <a:buSzPts val="1400"/>
              <a:buChar char="●"/>
              <a:defRPr sz="1400"/>
            </a:lvl4pPr>
            <a:lvl5pPr indent="-317500" lvl="4" marL="2286000" rtl="0" algn="l">
              <a:lnSpc>
                <a:spcPct val="90000"/>
              </a:lnSpc>
              <a:spcBef>
                <a:spcPts val="300"/>
              </a:spcBef>
              <a:spcAft>
                <a:spcPts val="0"/>
              </a:spcAft>
              <a:buSzPts val="1400"/>
              <a:buChar char="○"/>
              <a:defRPr sz="1400"/>
            </a:lvl5pPr>
            <a:lvl6pPr indent="-317500" lvl="5" marL="2743200" rtl="0" algn="l">
              <a:lnSpc>
                <a:spcPct val="90000"/>
              </a:lnSpc>
              <a:spcBef>
                <a:spcPts val="300"/>
              </a:spcBef>
              <a:spcAft>
                <a:spcPts val="0"/>
              </a:spcAft>
              <a:buSzPts val="1400"/>
              <a:buChar char="■"/>
              <a:defRPr sz="1400"/>
            </a:lvl6pPr>
            <a:lvl7pPr indent="-317500" lvl="6" marL="3200400" rtl="0" algn="l">
              <a:lnSpc>
                <a:spcPct val="90000"/>
              </a:lnSpc>
              <a:spcBef>
                <a:spcPts val="300"/>
              </a:spcBef>
              <a:spcAft>
                <a:spcPts val="0"/>
              </a:spcAft>
              <a:buSzPts val="1400"/>
              <a:buChar char="●"/>
              <a:defRPr sz="1400"/>
            </a:lvl7pPr>
            <a:lvl8pPr indent="-317500" lvl="7" marL="3657600" rtl="0" algn="l">
              <a:lnSpc>
                <a:spcPct val="90000"/>
              </a:lnSpc>
              <a:spcBef>
                <a:spcPts val="300"/>
              </a:spcBef>
              <a:spcAft>
                <a:spcPts val="0"/>
              </a:spcAft>
              <a:buSzPts val="1400"/>
              <a:buChar char="○"/>
              <a:defRPr sz="1400"/>
            </a:lvl8pPr>
            <a:lvl9pPr indent="-317500" lvl="8" marL="4114800" rtl="0" algn="l">
              <a:lnSpc>
                <a:spcPct val="90000"/>
              </a:lnSpc>
              <a:spcBef>
                <a:spcPts val="300"/>
              </a:spcBef>
              <a:spcAft>
                <a:spcPts val="300"/>
              </a:spcAft>
              <a:buSzPts val="1400"/>
              <a:buChar char="■"/>
              <a:defRPr sz="1400"/>
            </a:lvl9pPr>
          </a:lstStyle>
          <a:p/>
        </p:txBody>
      </p:sp>
      <p:sp>
        <p:nvSpPr>
          <p:cNvPr id="62" name="Google Shape;62;p14"/>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rot="-5400000">
            <a:off x="9959329"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6.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8" name="Shape 68"/>
        <p:cNvGrpSpPr/>
        <p:nvPr/>
      </p:nvGrpSpPr>
      <p:grpSpPr>
        <a:xfrm>
          <a:off x="0" y="0"/>
          <a:ext cx="0" cy="0"/>
          <a:chOff x="0" y="0"/>
          <a:chExt cx="0" cy="0"/>
        </a:xfrm>
      </p:grpSpPr>
      <p:sp>
        <p:nvSpPr>
          <p:cNvPr id="69" name="Google Shape;69;p15"/>
          <p:cNvSpPr/>
          <p:nvPr/>
        </p:nvSpPr>
        <p:spPr>
          <a:xfrm>
            <a:off x="1534481" y="2442679"/>
            <a:ext cx="7713971"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US" sz="9600" u="none" cap="none" strike="noStrike">
                <a:solidFill>
                  <a:schemeClr val="dk1"/>
                </a:solidFill>
                <a:latin typeface="Gill Sans"/>
                <a:ea typeface="Gill Sans"/>
                <a:cs typeface="Gill Sans"/>
                <a:sym typeface="Gill Sans"/>
              </a:rPr>
              <a:t>Titanic </a:t>
            </a:r>
            <a:r>
              <a:rPr b="0" i="0" lang="en-US" sz="9600" u="none" cap="none" strike="noStrike">
                <a:solidFill>
                  <a:schemeClr val="dk1"/>
                </a:solidFill>
                <a:latin typeface="Century Schoolbook"/>
                <a:ea typeface="Century Schoolbook"/>
                <a:cs typeface="Century Schoolbook"/>
                <a:sym typeface="Century Schoolbook"/>
              </a:rPr>
              <a:t>Panic</a:t>
            </a:r>
            <a:endParaRPr>
              <a:solidFill>
                <a:schemeClr val="dk1"/>
              </a:solidFill>
            </a:endParaRPr>
          </a:p>
        </p:txBody>
      </p:sp>
      <p:sp>
        <p:nvSpPr>
          <p:cNvPr id="70" name="Google Shape;70;p15"/>
          <p:cNvSpPr txBox="1"/>
          <p:nvPr/>
        </p:nvSpPr>
        <p:spPr>
          <a:xfrm>
            <a:off x="809469" y="4961745"/>
            <a:ext cx="81846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u="none" cap="none" strike="noStrike">
                <a:solidFill>
                  <a:schemeClr val="dk1"/>
                </a:solidFill>
                <a:latin typeface="Gill Sans"/>
                <a:ea typeface="Gill Sans"/>
                <a:cs typeface="Gill Sans"/>
                <a:sym typeface="Gill Sans"/>
              </a:rPr>
              <a:t>By Tyler Anderson, Kelvin Mutua, Victoria Medrano, and Molly Pike.</a:t>
            </a:r>
            <a:endParaRPr>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22300" y="365750"/>
            <a:ext cx="10732200" cy="834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Confirm and Transforming</a:t>
            </a:r>
            <a:endParaRPr/>
          </a:p>
        </p:txBody>
      </p:sp>
      <p:pic>
        <p:nvPicPr>
          <p:cNvPr id="138" name="Google Shape;138;p24"/>
          <p:cNvPicPr preferRelativeResize="0"/>
          <p:nvPr/>
        </p:nvPicPr>
        <p:blipFill>
          <a:blip r:embed="rId3">
            <a:alphaModFix/>
          </a:blip>
          <a:stretch>
            <a:fillRect/>
          </a:stretch>
        </p:blipFill>
        <p:spPr>
          <a:xfrm>
            <a:off x="152400" y="1352750"/>
            <a:ext cx="11887200" cy="4372088"/>
          </a:xfrm>
          <a:prstGeom prst="rect">
            <a:avLst/>
          </a:prstGeom>
          <a:noFill/>
          <a:ln>
            <a:noFill/>
          </a:ln>
        </p:spPr>
      </p:pic>
      <p:pic>
        <p:nvPicPr>
          <p:cNvPr id="139" name="Google Shape;139;p24"/>
          <p:cNvPicPr preferRelativeResize="0"/>
          <p:nvPr/>
        </p:nvPicPr>
        <p:blipFill>
          <a:blip r:embed="rId4">
            <a:alphaModFix/>
          </a:blip>
          <a:stretch>
            <a:fillRect/>
          </a:stretch>
        </p:blipFill>
        <p:spPr>
          <a:xfrm>
            <a:off x="3411413" y="2029863"/>
            <a:ext cx="7362825" cy="26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confirm age distribution for </a:t>
            </a:r>
            <a:r>
              <a:rPr lang="en-US"/>
              <a:t>training</a:t>
            </a:r>
            <a:r>
              <a:rPr lang="en-US"/>
              <a:t> datasets</a:t>
            </a:r>
            <a:endParaRPr/>
          </a:p>
        </p:txBody>
      </p:sp>
      <p:sp>
        <p:nvSpPr>
          <p:cNvPr id="145" name="Google Shape;145;p25"/>
          <p:cNvSpPr txBox="1"/>
          <p:nvPr/>
        </p:nvSpPr>
        <p:spPr>
          <a:xfrm>
            <a:off x="728450" y="2773225"/>
            <a:ext cx="88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6" name="Google Shape;146;p25"/>
          <p:cNvPicPr preferRelativeResize="0"/>
          <p:nvPr/>
        </p:nvPicPr>
        <p:blipFill>
          <a:blip r:embed="rId3">
            <a:alphaModFix/>
          </a:blip>
          <a:stretch>
            <a:fillRect/>
          </a:stretch>
        </p:blipFill>
        <p:spPr>
          <a:xfrm>
            <a:off x="152400" y="1789175"/>
            <a:ext cx="5943600" cy="4916425"/>
          </a:xfrm>
          <a:prstGeom prst="rect">
            <a:avLst/>
          </a:prstGeom>
          <a:noFill/>
          <a:ln>
            <a:noFill/>
          </a:ln>
        </p:spPr>
      </p:pic>
      <p:pic>
        <p:nvPicPr>
          <p:cNvPr id="147" name="Google Shape;147;p25"/>
          <p:cNvPicPr preferRelativeResize="0"/>
          <p:nvPr/>
        </p:nvPicPr>
        <p:blipFill>
          <a:blip r:embed="rId4">
            <a:alphaModFix/>
          </a:blip>
          <a:stretch>
            <a:fillRect/>
          </a:stretch>
        </p:blipFill>
        <p:spPr>
          <a:xfrm>
            <a:off x="6274925" y="1916975"/>
            <a:ext cx="5764674" cy="43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Variable names and description</a:t>
            </a:r>
            <a:endParaRPr/>
          </a:p>
        </p:txBody>
      </p:sp>
      <p:pic>
        <p:nvPicPr>
          <p:cNvPr id="153" name="Google Shape;153;p26"/>
          <p:cNvPicPr preferRelativeResize="0"/>
          <p:nvPr/>
        </p:nvPicPr>
        <p:blipFill>
          <a:blip r:embed="rId3">
            <a:alphaModFix/>
          </a:blip>
          <a:stretch>
            <a:fillRect/>
          </a:stretch>
        </p:blipFill>
        <p:spPr>
          <a:xfrm>
            <a:off x="1417600" y="1841550"/>
            <a:ext cx="4870100" cy="4433375"/>
          </a:xfrm>
          <a:prstGeom prst="rect">
            <a:avLst/>
          </a:prstGeom>
          <a:noFill/>
          <a:ln>
            <a:noFill/>
          </a:ln>
        </p:spPr>
      </p:pic>
      <p:pic>
        <p:nvPicPr>
          <p:cNvPr id="154" name="Google Shape;154;p26"/>
          <p:cNvPicPr preferRelativeResize="0"/>
          <p:nvPr/>
        </p:nvPicPr>
        <p:blipFill rotWithShape="1">
          <a:blip r:embed="rId4">
            <a:alphaModFix/>
          </a:blip>
          <a:srcRect b="-7550" l="-8991" r="0" t="0"/>
          <a:stretch/>
        </p:blipFill>
        <p:spPr>
          <a:xfrm>
            <a:off x="6722225" y="1538200"/>
            <a:ext cx="4677426"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22300" y="365750"/>
            <a:ext cx="10732200" cy="834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Importing ML Dependencies and Splitting Data</a:t>
            </a:r>
            <a:endParaRPr/>
          </a:p>
        </p:txBody>
      </p:sp>
      <p:pic>
        <p:nvPicPr>
          <p:cNvPr id="160" name="Google Shape;160;p27"/>
          <p:cNvPicPr preferRelativeResize="0"/>
          <p:nvPr/>
        </p:nvPicPr>
        <p:blipFill>
          <a:blip r:embed="rId3">
            <a:alphaModFix/>
          </a:blip>
          <a:stretch>
            <a:fillRect/>
          </a:stretch>
        </p:blipFill>
        <p:spPr>
          <a:xfrm>
            <a:off x="152400" y="1352750"/>
            <a:ext cx="11887200" cy="33291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22300" y="365750"/>
            <a:ext cx="10732200" cy="834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Logistic Regression</a:t>
            </a:r>
            <a:endParaRPr/>
          </a:p>
        </p:txBody>
      </p:sp>
      <p:pic>
        <p:nvPicPr>
          <p:cNvPr id="166" name="Google Shape;166;p28"/>
          <p:cNvPicPr preferRelativeResize="0"/>
          <p:nvPr/>
        </p:nvPicPr>
        <p:blipFill>
          <a:blip r:embed="rId3">
            <a:alphaModFix/>
          </a:blip>
          <a:stretch>
            <a:fillRect/>
          </a:stretch>
        </p:blipFill>
        <p:spPr>
          <a:xfrm>
            <a:off x="441400" y="1341625"/>
            <a:ext cx="7724775" cy="479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22300" y="365750"/>
            <a:ext cx="10732200" cy="834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Accuracy and Confusion Matrix</a:t>
            </a:r>
            <a:endParaRPr/>
          </a:p>
        </p:txBody>
      </p:sp>
      <p:pic>
        <p:nvPicPr>
          <p:cNvPr id="172" name="Google Shape;172;p29"/>
          <p:cNvPicPr preferRelativeResize="0"/>
          <p:nvPr/>
        </p:nvPicPr>
        <p:blipFill>
          <a:blip r:embed="rId3">
            <a:alphaModFix/>
          </a:blip>
          <a:stretch>
            <a:fillRect/>
          </a:stretch>
        </p:blipFill>
        <p:spPr>
          <a:xfrm>
            <a:off x="222300" y="1200350"/>
            <a:ext cx="7553325" cy="5219700"/>
          </a:xfrm>
          <a:prstGeom prst="rect">
            <a:avLst/>
          </a:prstGeom>
          <a:noFill/>
          <a:ln>
            <a:noFill/>
          </a:ln>
        </p:spPr>
      </p:pic>
      <p:pic>
        <p:nvPicPr>
          <p:cNvPr id="173" name="Google Shape;173;p29"/>
          <p:cNvPicPr preferRelativeResize="0"/>
          <p:nvPr/>
        </p:nvPicPr>
        <p:blipFill>
          <a:blip r:embed="rId4">
            <a:alphaModFix/>
          </a:blip>
          <a:stretch>
            <a:fillRect/>
          </a:stretch>
        </p:blipFill>
        <p:spPr>
          <a:xfrm>
            <a:off x="6931900" y="5211825"/>
            <a:ext cx="4914900" cy="1504950"/>
          </a:xfrm>
          <a:prstGeom prst="rect">
            <a:avLst/>
          </a:prstGeom>
          <a:noFill/>
          <a:ln cap="flat" cmpd="sng" w="28575">
            <a:solidFill>
              <a:schemeClr val="dk2"/>
            </a:solidFill>
            <a:prstDash val="solid"/>
            <a:round/>
            <a:headEnd len="sm" w="sm" type="none"/>
            <a:tailEnd len="sm" w="sm" type="none"/>
          </a:ln>
        </p:spPr>
      </p:pic>
      <p:sp>
        <p:nvSpPr>
          <p:cNvPr id="174" name="Google Shape;174;p29"/>
          <p:cNvSpPr txBox="1"/>
          <p:nvPr>
            <p:ph type="title"/>
          </p:nvPr>
        </p:nvSpPr>
        <p:spPr>
          <a:xfrm>
            <a:off x="7897450" y="4314900"/>
            <a:ext cx="3351300" cy="8346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lang="en-US" sz="2400"/>
              <a:t>Closing Database Connection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498425" y="408950"/>
            <a:ext cx="9776700" cy="985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600" u="sng">
                <a:solidFill>
                  <a:schemeClr val="lt1"/>
                </a:solidFill>
                <a:latin typeface="Gill Sans"/>
                <a:ea typeface="Gill Sans"/>
                <a:cs typeface="Gill Sans"/>
                <a:sym typeface="Gill Sans"/>
              </a:rPr>
              <a:t>T</a:t>
            </a:r>
            <a:r>
              <a:rPr b="1" lang="en-US" sz="2600" u="sng">
                <a:solidFill>
                  <a:schemeClr val="lt1"/>
                </a:solidFill>
                <a:latin typeface="Gill Sans"/>
                <a:ea typeface="Gill Sans"/>
                <a:cs typeface="Gill Sans"/>
                <a:sym typeface="Gill Sans"/>
              </a:rPr>
              <a:t>echnologies, languages, tools, and algorithms used throughout the project</a:t>
            </a:r>
            <a:endParaRPr b="1" sz="2200" u="sng">
              <a:latin typeface="Gill Sans"/>
              <a:ea typeface="Gill Sans"/>
              <a:cs typeface="Gill Sans"/>
              <a:sym typeface="Gill Sans"/>
            </a:endParaRPr>
          </a:p>
        </p:txBody>
      </p:sp>
      <p:sp>
        <p:nvSpPr>
          <p:cNvPr id="180" name="Google Shape;180;p30"/>
          <p:cNvSpPr txBox="1"/>
          <p:nvPr/>
        </p:nvSpPr>
        <p:spPr>
          <a:xfrm>
            <a:off x="258250" y="1219525"/>
            <a:ext cx="55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Schoolbook"/>
              <a:ea typeface="Century Schoolbook"/>
              <a:cs typeface="Century Schoolbook"/>
              <a:sym typeface="Century Schoolbook"/>
            </a:endParaRPr>
          </a:p>
        </p:txBody>
      </p:sp>
      <p:sp>
        <p:nvSpPr>
          <p:cNvPr id="181" name="Google Shape;181;p30"/>
          <p:cNvSpPr txBox="1"/>
          <p:nvPr/>
        </p:nvSpPr>
        <p:spPr>
          <a:xfrm>
            <a:off x="1033000" y="1619724"/>
            <a:ext cx="9182400" cy="27705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Gill Sans"/>
              <a:buChar char="●"/>
            </a:pPr>
            <a:r>
              <a:rPr lang="en-US" sz="2400">
                <a:solidFill>
                  <a:schemeClr val="lt1"/>
                </a:solidFill>
                <a:latin typeface="Gill Sans"/>
                <a:ea typeface="Gill Sans"/>
                <a:cs typeface="Gill Sans"/>
                <a:sym typeface="Gill Sans"/>
              </a:rPr>
              <a:t>Technologies-Git,Github, Jupyter notebook,</a:t>
            </a:r>
            <a:br>
              <a:rPr lang="en-US" sz="2400">
                <a:solidFill>
                  <a:schemeClr val="lt1"/>
                </a:solidFill>
                <a:latin typeface="Gill Sans"/>
                <a:ea typeface="Gill Sans"/>
                <a:cs typeface="Gill Sans"/>
                <a:sym typeface="Gill Sans"/>
              </a:rPr>
            </a:br>
            <a:endParaRPr sz="2400">
              <a:solidFill>
                <a:schemeClr val="lt1"/>
              </a:solidFill>
              <a:latin typeface="Gill Sans"/>
              <a:ea typeface="Gill Sans"/>
              <a:cs typeface="Gill Sans"/>
              <a:sym typeface="Gill Sans"/>
            </a:endParaRPr>
          </a:p>
          <a:p>
            <a:pPr indent="-381000" lvl="0" marL="457200" rtl="0" algn="l">
              <a:spcBef>
                <a:spcPts val="0"/>
              </a:spcBef>
              <a:spcAft>
                <a:spcPts val="0"/>
              </a:spcAft>
              <a:buClr>
                <a:schemeClr val="lt1"/>
              </a:buClr>
              <a:buSzPts val="2400"/>
              <a:buFont typeface="Gill Sans"/>
              <a:buChar char="●"/>
            </a:pPr>
            <a:r>
              <a:rPr lang="en-US" sz="2400">
                <a:solidFill>
                  <a:schemeClr val="lt1"/>
                </a:solidFill>
                <a:latin typeface="Gill Sans"/>
                <a:ea typeface="Gill Sans"/>
                <a:cs typeface="Gill Sans"/>
                <a:sym typeface="Gill Sans"/>
              </a:rPr>
              <a:t>Languages-Python, SQL</a:t>
            </a:r>
            <a:endParaRPr sz="2400">
              <a:solidFill>
                <a:schemeClr val="lt1"/>
              </a:solidFill>
              <a:latin typeface="Gill Sans"/>
              <a:ea typeface="Gill Sans"/>
              <a:cs typeface="Gill Sans"/>
              <a:sym typeface="Gill Sans"/>
            </a:endParaRPr>
          </a:p>
          <a:p>
            <a:pPr indent="0" lvl="0" marL="457200" rtl="0" algn="l">
              <a:spcBef>
                <a:spcPts val="0"/>
              </a:spcBef>
              <a:spcAft>
                <a:spcPts val="0"/>
              </a:spcAft>
              <a:buNone/>
            </a:pPr>
            <a:r>
              <a:t/>
            </a:r>
            <a:endParaRPr sz="2400">
              <a:solidFill>
                <a:schemeClr val="lt1"/>
              </a:solidFill>
              <a:latin typeface="Gill Sans"/>
              <a:ea typeface="Gill Sans"/>
              <a:cs typeface="Gill Sans"/>
              <a:sym typeface="Gill Sans"/>
            </a:endParaRPr>
          </a:p>
          <a:p>
            <a:pPr indent="-381000" lvl="0" marL="457200" rtl="0" algn="l">
              <a:spcBef>
                <a:spcPts val="0"/>
              </a:spcBef>
              <a:spcAft>
                <a:spcPts val="0"/>
              </a:spcAft>
              <a:buClr>
                <a:schemeClr val="lt1"/>
              </a:buClr>
              <a:buSzPts val="2400"/>
              <a:buFont typeface="Gill Sans"/>
              <a:buChar char="●"/>
            </a:pPr>
            <a:r>
              <a:rPr lang="en-US" sz="2400">
                <a:solidFill>
                  <a:schemeClr val="lt1"/>
                </a:solidFill>
                <a:latin typeface="Gill Sans"/>
                <a:ea typeface="Gill Sans"/>
                <a:cs typeface="Gill Sans"/>
                <a:sym typeface="Gill Sans"/>
              </a:rPr>
              <a:t>Algorithms-supervised ml, logistic regression</a:t>
            </a:r>
            <a:endParaRPr sz="2400">
              <a:solidFill>
                <a:schemeClr val="lt1"/>
              </a:solidFill>
              <a:latin typeface="Gill Sans"/>
              <a:ea typeface="Gill Sans"/>
              <a:cs typeface="Gill Sans"/>
              <a:sym typeface="Gill Sans"/>
            </a:endParaRPr>
          </a:p>
          <a:p>
            <a:pPr indent="0" lvl="0" marL="457200" rtl="0" algn="l">
              <a:spcBef>
                <a:spcPts val="0"/>
              </a:spcBef>
              <a:spcAft>
                <a:spcPts val="0"/>
              </a:spcAft>
              <a:buNone/>
            </a:pPr>
            <a:r>
              <a:t/>
            </a:r>
            <a:endParaRPr sz="2400">
              <a:solidFill>
                <a:schemeClr val="lt1"/>
              </a:solidFill>
              <a:latin typeface="Gill Sans"/>
              <a:ea typeface="Gill Sans"/>
              <a:cs typeface="Gill Sans"/>
              <a:sym typeface="Gill Sans"/>
            </a:endParaRPr>
          </a:p>
          <a:p>
            <a:pPr indent="-381000" lvl="0" marL="457200" rtl="0" algn="l">
              <a:spcBef>
                <a:spcPts val="0"/>
              </a:spcBef>
              <a:spcAft>
                <a:spcPts val="0"/>
              </a:spcAft>
              <a:buClr>
                <a:schemeClr val="lt1"/>
              </a:buClr>
              <a:buSzPts val="2400"/>
              <a:buFont typeface="Gill Sans"/>
              <a:buChar char="●"/>
            </a:pPr>
            <a:r>
              <a:rPr lang="en-US" sz="2400">
                <a:solidFill>
                  <a:schemeClr val="lt1"/>
                </a:solidFill>
                <a:latin typeface="Gill Sans"/>
                <a:ea typeface="Gill Sans"/>
                <a:cs typeface="Gill Sans"/>
                <a:sym typeface="Gill Sans"/>
              </a:rPr>
              <a:t>Tools-sqlite,  VsCode, Zoom, Slack</a:t>
            </a:r>
            <a:endParaRPr sz="2400">
              <a:solidFill>
                <a:schemeClr val="lt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1"/>
          <p:cNvSpPr/>
          <p:nvPr/>
        </p:nvSpPr>
        <p:spPr>
          <a:xfrm>
            <a:off x="684212" y="4487332"/>
            <a:ext cx="8534400" cy="150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Gill Sans"/>
                <a:ea typeface="Gill Sans"/>
                <a:cs typeface="Gill Sans"/>
                <a:sym typeface="Gill Sans"/>
              </a:rPr>
              <a:t>Future Analysis</a:t>
            </a:r>
            <a:endParaRPr>
              <a:solidFill>
                <a:schemeClr val="dk1"/>
              </a:solidFill>
              <a:latin typeface="Gill Sans"/>
              <a:ea typeface="Gill Sans"/>
              <a:cs typeface="Gill Sans"/>
              <a:sym typeface="Gill Sans"/>
            </a:endParaRPr>
          </a:p>
        </p:txBody>
      </p:sp>
      <p:sp>
        <p:nvSpPr>
          <p:cNvPr id="187" name="Google Shape;187;p31"/>
          <p:cNvSpPr txBox="1"/>
          <p:nvPr/>
        </p:nvSpPr>
        <p:spPr>
          <a:xfrm>
            <a:off x="454075" y="256300"/>
            <a:ext cx="11263500" cy="3615300"/>
          </a:xfrm>
          <a:prstGeom prst="rect">
            <a:avLst/>
          </a:prstGeom>
          <a:solidFill>
            <a:srgbClr val="1F1F1F">
              <a:alpha val="65090"/>
            </a:srgbClr>
          </a:solidFill>
          <a:ln>
            <a:noFill/>
          </a:ln>
        </p:spPr>
        <p:txBody>
          <a:bodyPr anchorCtr="0" anchor="t" bIns="45700" lIns="91425" spcFirstLastPara="1" rIns="91425" wrap="square" tIns="45700">
            <a:normAutofit lnSpcReduction="10000"/>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a:t>
            </a:r>
            <a:r>
              <a:rPr lang="en-US" sz="1800">
                <a:solidFill>
                  <a:schemeClr val="dk1"/>
                </a:solidFill>
                <a:latin typeface="Century Schoolbook"/>
                <a:ea typeface="Century Schoolbook"/>
                <a:cs typeface="Century Schoolbook"/>
                <a:sym typeface="Century Schoolbook"/>
              </a:rPr>
              <a:t>         </a:t>
            </a:r>
            <a:endParaRPr>
              <a:solidFill>
                <a:schemeClr val="dk1"/>
              </a:solidFill>
            </a:endParaRPr>
          </a:p>
          <a:p>
            <a:pPr indent="0" lvl="0" marL="0" marR="0" rtl="0" algn="l">
              <a:spcBef>
                <a:spcPts val="960"/>
              </a:spcBef>
              <a:spcAft>
                <a:spcPts val="0"/>
              </a:spcAft>
              <a:buClr>
                <a:schemeClr val="lt1"/>
              </a:buClr>
              <a:buSzPts val="1440"/>
              <a:buFont typeface="Noto Sans Symbols"/>
              <a:buNone/>
            </a:pPr>
            <a:r>
              <a:t/>
            </a:r>
            <a:endParaRPr sz="1800">
              <a:solidFill>
                <a:schemeClr val="dk1"/>
              </a:solidFill>
              <a:latin typeface="Century Schoolbook"/>
              <a:ea typeface="Century Schoolbook"/>
              <a:cs typeface="Century Schoolbook"/>
              <a:sym typeface="Century Schoolbook"/>
            </a:endParaRPr>
          </a:p>
          <a:p>
            <a:pPr indent="-345440" lvl="0" marL="800100" marR="0" rtl="0" algn="l">
              <a:spcBef>
                <a:spcPts val="960"/>
              </a:spcBef>
              <a:spcAft>
                <a:spcPts val="0"/>
              </a:spcAft>
              <a:buClr>
                <a:schemeClr val="dk1"/>
              </a:buClr>
              <a:buSzPts val="2440"/>
              <a:buFont typeface="Gill Sans"/>
              <a:buChar char="▶"/>
            </a:pPr>
            <a:r>
              <a:rPr lang="en-US" sz="2800">
                <a:solidFill>
                  <a:schemeClr val="dk1"/>
                </a:solidFill>
                <a:latin typeface="Gill Sans"/>
                <a:ea typeface="Gill Sans"/>
                <a:cs typeface="Gill Sans"/>
                <a:sym typeface="Gill Sans"/>
              </a:rPr>
              <a:t>Compare to other disasters </a:t>
            </a:r>
            <a:endParaRPr sz="2800">
              <a:solidFill>
                <a:schemeClr val="dk1"/>
              </a:solidFill>
              <a:latin typeface="Gill Sans"/>
              <a:ea typeface="Gill Sans"/>
              <a:cs typeface="Gill Sans"/>
              <a:sym typeface="Gill Sans"/>
            </a:endParaRPr>
          </a:p>
          <a:p>
            <a:pPr indent="-368300" lvl="0" marL="800100" marR="0" rtl="0" algn="l">
              <a:spcBef>
                <a:spcPts val="96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Visualize passenger/members for demographics &amp; info</a:t>
            </a:r>
            <a:endParaRPr sz="2800">
              <a:solidFill>
                <a:schemeClr val="dk1"/>
              </a:solidFill>
              <a:latin typeface="Gill Sans"/>
              <a:ea typeface="Gill Sans"/>
              <a:cs typeface="Gill Sans"/>
              <a:sym typeface="Gill Sans"/>
            </a:endParaRPr>
          </a:p>
          <a:p>
            <a:pPr indent="-368300" lvl="0" marL="800100" marR="0" rtl="0" algn="l">
              <a:spcBef>
                <a:spcPts val="96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Determine location on ship with survival rates</a:t>
            </a:r>
            <a:endParaRPr sz="2800">
              <a:solidFill>
                <a:schemeClr val="dk1"/>
              </a:solidFill>
              <a:latin typeface="Gill Sans"/>
              <a:ea typeface="Gill Sans"/>
              <a:cs typeface="Gill Sans"/>
              <a:sym typeface="Gill Sans"/>
            </a:endParaRPr>
          </a:p>
          <a:p>
            <a:pPr indent="-368300" lvl="0" marL="800100" marR="0" rtl="0" algn="l">
              <a:spcBef>
                <a:spcPts val="96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Family/Relationship dynamics before/during/after</a:t>
            </a:r>
            <a:endParaRPr sz="2800">
              <a:solidFill>
                <a:schemeClr val="dk1"/>
              </a:solidFill>
              <a:latin typeface="Gill Sans"/>
              <a:ea typeface="Gill Sans"/>
              <a:cs typeface="Gill Sans"/>
              <a:sym typeface="Gill Sans"/>
            </a:endParaRPr>
          </a:p>
          <a:p>
            <a:pPr indent="-194310" lvl="0" marL="28575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32"/>
          <p:cNvSpPr/>
          <p:nvPr/>
        </p:nvSpPr>
        <p:spPr>
          <a:xfrm>
            <a:off x="27700" y="-13850"/>
            <a:ext cx="12192000" cy="6871800"/>
          </a:xfrm>
          <a:prstGeom prst="rect">
            <a:avLst/>
          </a:prstGeom>
          <a:solidFill>
            <a:srgbClr val="1F1F1F">
              <a:alpha val="494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p:nvPr/>
        </p:nvSpPr>
        <p:spPr>
          <a:xfrm>
            <a:off x="684212" y="4863107"/>
            <a:ext cx="8534400" cy="150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Gill Sans"/>
                <a:ea typeface="Gill Sans"/>
                <a:cs typeface="Gill Sans"/>
                <a:sym typeface="Gill Sans"/>
              </a:rPr>
              <a:t>Changes to the Design</a:t>
            </a:r>
            <a:endParaRPr>
              <a:solidFill>
                <a:schemeClr val="dk1"/>
              </a:solidFill>
              <a:latin typeface="Gill Sans"/>
              <a:ea typeface="Gill Sans"/>
              <a:cs typeface="Gill Sans"/>
              <a:sym typeface="Gill Sans"/>
            </a:endParaRPr>
          </a:p>
        </p:txBody>
      </p:sp>
      <p:sp>
        <p:nvSpPr>
          <p:cNvPr id="194" name="Google Shape;194;p32"/>
          <p:cNvSpPr txBox="1"/>
          <p:nvPr/>
        </p:nvSpPr>
        <p:spPr>
          <a:xfrm>
            <a:off x="227000" y="1221300"/>
            <a:ext cx="8534400" cy="3266100"/>
          </a:xfrm>
          <a:prstGeom prst="rect">
            <a:avLst/>
          </a:prstGeom>
          <a:solidFill>
            <a:srgbClr val="1F1F1F">
              <a:alpha val="650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Gill Sans"/>
                <a:ea typeface="Gill Sans"/>
                <a:cs typeface="Gill Sans"/>
                <a:sym typeface="Gill Sans"/>
              </a:rPr>
              <a:t>   </a:t>
            </a:r>
            <a:endParaRPr sz="2800">
              <a:solidFill>
                <a:schemeClr val="dk1"/>
              </a:solidFill>
              <a:latin typeface="Gill Sans"/>
              <a:ea typeface="Gill Sans"/>
              <a:cs typeface="Gill Sans"/>
              <a:sym typeface="Gill Sans"/>
            </a:endParaRPr>
          </a:p>
          <a:p>
            <a:pPr indent="-406400" lvl="0" marL="514350" rtl="0" algn="l">
              <a:spcBef>
                <a:spcPts val="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Decision Tree</a:t>
            </a:r>
            <a:endParaRPr sz="2800">
              <a:solidFill>
                <a:schemeClr val="dk1"/>
              </a:solidFill>
              <a:latin typeface="Gill Sans"/>
              <a:ea typeface="Gill Sans"/>
              <a:cs typeface="Gill Sans"/>
              <a:sym typeface="Gill Sans"/>
            </a:endParaRPr>
          </a:p>
          <a:p>
            <a:pPr indent="-406400" lvl="0" marL="514350" marR="0" rtl="0" algn="l">
              <a:spcBef>
                <a:spcPts val="96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Visualized Survival Chances</a:t>
            </a:r>
            <a:endParaRPr sz="2800">
              <a:solidFill>
                <a:schemeClr val="dk1"/>
              </a:solidFill>
              <a:latin typeface="Gill Sans"/>
              <a:ea typeface="Gill Sans"/>
              <a:cs typeface="Gill Sans"/>
              <a:sym typeface="Gill Sans"/>
            </a:endParaRPr>
          </a:p>
          <a:p>
            <a:pPr indent="-406400" lvl="0" marL="514350" marR="0" rtl="0" algn="l">
              <a:spcBef>
                <a:spcPts val="96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Breakdown by passenger</a:t>
            </a:r>
            <a:endParaRPr sz="2800">
              <a:solidFill>
                <a:schemeClr val="dk1"/>
              </a:solidFill>
              <a:latin typeface="Gill Sans"/>
              <a:ea typeface="Gill Sans"/>
              <a:cs typeface="Gill Sans"/>
              <a:sym typeface="Gill Sans"/>
            </a:endParaRPr>
          </a:p>
          <a:p>
            <a:pPr indent="-406400" lvl="0" marL="514350" marR="0" rtl="0" algn="l">
              <a:spcBef>
                <a:spcPts val="96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Classification by Data</a:t>
            </a:r>
            <a:endParaRPr sz="2800">
              <a:solidFill>
                <a:schemeClr val="dk1"/>
              </a:solidFill>
              <a:latin typeface="Gill Sans"/>
              <a:ea typeface="Gill Sans"/>
              <a:cs typeface="Gill Sans"/>
              <a:sym typeface="Gill Sans"/>
            </a:endParaRPr>
          </a:p>
          <a:p>
            <a:pPr indent="-406400" lvl="0" marL="514350" marR="0" rtl="0" algn="l">
              <a:spcBef>
                <a:spcPts val="960"/>
              </a:spcBef>
              <a:spcAft>
                <a:spcPts val="0"/>
              </a:spcAft>
              <a:buClr>
                <a:schemeClr val="dk1"/>
              </a:buClr>
              <a:buSzPts val="2800"/>
              <a:buFont typeface="Gill Sans"/>
              <a:buChar char="▶"/>
            </a:pPr>
            <a:r>
              <a:rPr lang="en-US" sz="2800">
                <a:solidFill>
                  <a:schemeClr val="dk1"/>
                </a:solidFill>
                <a:latin typeface="Gill Sans"/>
                <a:ea typeface="Gill Sans"/>
                <a:cs typeface="Gill Sans"/>
                <a:sym typeface="Gill Sans"/>
              </a:rPr>
              <a:t>Additional Data</a:t>
            </a:r>
            <a:endParaRPr sz="2800">
              <a:solidFill>
                <a:schemeClr val="dk1"/>
              </a:solidFill>
              <a:latin typeface="Gill Sans"/>
              <a:ea typeface="Gill Sans"/>
              <a:cs typeface="Gill Sans"/>
              <a:sym typeface="Gill Sans"/>
            </a:endParaRPr>
          </a:p>
          <a:p>
            <a:pPr indent="0" lvl="0" marL="0" marR="0" rtl="0" algn="l">
              <a:spcBef>
                <a:spcPts val="960"/>
              </a:spcBef>
              <a:spcAft>
                <a:spcPts val="0"/>
              </a:spcAft>
              <a:buNone/>
            </a:pPr>
            <a:r>
              <a:rPr lang="en-US" sz="2800">
                <a:solidFill>
                  <a:schemeClr val="dk1"/>
                </a:solidFill>
                <a:latin typeface="Gill Sans"/>
                <a:ea typeface="Gill Sans"/>
                <a:cs typeface="Gill Sans"/>
                <a:sym typeface="Gill Sans"/>
              </a:rPr>
              <a:t>                    </a:t>
            </a:r>
            <a:endParaRPr sz="2800">
              <a:solidFill>
                <a:schemeClr val="dk1"/>
              </a:solidFill>
              <a:latin typeface="Gill Sans"/>
              <a:ea typeface="Gill Sans"/>
              <a:cs typeface="Gill Sans"/>
              <a:sym typeface="Gill Sans"/>
            </a:endParaRPr>
          </a:p>
        </p:txBody>
      </p:sp>
      <p:sp>
        <p:nvSpPr>
          <p:cNvPr id="195" name="Google Shape;195;p32"/>
          <p:cNvSpPr/>
          <p:nvPr/>
        </p:nvSpPr>
        <p:spPr>
          <a:xfrm>
            <a:off x="5733525" y="1033400"/>
            <a:ext cx="6195300" cy="3829800"/>
          </a:xfrm>
          <a:prstGeom prst="roundRect">
            <a:avLst>
              <a:gd fmla="val 16667" name="adj"/>
            </a:avLst>
          </a:prstGeom>
          <a:solidFill>
            <a:srgbClr val="F3F3F3"/>
          </a:solidFill>
          <a:ln cap="flat" cmpd="sng" w="38100">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32"/>
          <p:cNvPicPr preferRelativeResize="0"/>
          <p:nvPr/>
        </p:nvPicPr>
        <p:blipFill>
          <a:blip r:embed="rId4">
            <a:alphaModFix/>
          </a:blip>
          <a:stretch>
            <a:fillRect/>
          </a:stretch>
        </p:blipFill>
        <p:spPr>
          <a:xfrm>
            <a:off x="6015049" y="1221300"/>
            <a:ext cx="5596626" cy="326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42210" y="2035393"/>
            <a:ext cx="610099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4800" u="none" cap="none" strike="noStrike">
                <a:solidFill>
                  <a:srgbClr val="FFFFFF"/>
                </a:solidFill>
                <a:latin typeface="Gill Sans"/>
                <a:ea typeface="Gill Sans"/>
                <a:cs typeface="Gill Sans"/>
                <a:sym typeface="Gill Sans"/>
              </a:rPr>
              <a:t>Agenda</a:t>
            </a:r>
            <a:endParaRPr sz="1800">
              <a:solidFill>
                <a:schemeClr val="lt1"/>
              </a:solidFill>
              <a:latin typeface="Gill Sans"/>
              <a:ea typeface="Gill Sans"/>
              <a:cs typeface="Gill Sans"/>
              <a:sym typeface="Gill Sans"/>
            </a:endParaRPr>
          </a:p>
        </p:txBody>
      </p:sp>
      <p:sp>
        <p:nvSpPr>
          <p:cNvPr id="76" name="Google Shape;76;p16"/>
          <p:cNvSpPr txBox="1"/>
          <p:nvPr/>
        </p:nvSpPr>
        <p:spPr>
          <a:xfrm>
            <a:off x="682052" y="3154473"/>
            <a:ext cx="3565525" cy="3415519"/>
          </a:xfrm>
          <a:prstGeom prst="rect">
            <a:avLst/>
          </a:prstGeom>
          <a:noFill/>
          <a:ln>
            <a:noFill/>
          </a:ln>
        </p:spPr>
        <p:txBody>
          <a:bodyPr anchorCtr="0" anchor="t" bIns="0" lIns="0" spcFirstLastPara="1" rIns="0" wrap="square" tIns="0">
            <a:noAutofit/>
          </a:bodyPr>
          <a:lstStyle/>
          <a:p>
            <a:pPr indent="-228600" lvl="0" marL="228600" marR="0" rtl="0" algn="l">
              <a:lnSpc>
                <a:spcPct val="110000"/>
              </a:lnSpc>
              <a:spcBef>
                <a:spcPts val="0"/>
              </a:spcBef>
              <a:spcAft>
                <a:spcPts val="0"/>
              </a:spcAft>
              <a:buClr>
                <a:srgbClr val="FFFFFF"/>
              </a:buClr>
              <a:buSzPts val="2000"/>
              <a:buFont typeface="Arial"/>
              <a:buNone/>
            </a:pPr>
            <a:r>
              <a:rPr i="0" lang="en-US" sz="2000" u="none" cap="none" strike="noStrike">
                <a:solidFill>
                  <a:srgbClr val="FFFFFF"/>
                </a:solidFill>
                <a:latin typeface="Gill Sans"/>
                <a:ea typeface="Gill Sans"/>
                <a:cs typeface="Gill Sans"/>
                <a:sym typeface="Gill Sans"/>
              </a:rPr>
              <a:t>All about our data</a:t>
            </a:r>
            <a:endParaRPr>
              <a:latin typeface="Gill Sans"/>
              <a:ea typeface="Gill Sans"/>
              <a:cs typeface="Gill Sans"/>
              <a:sym typeface="Gill Sans"/>
            </a:endParaRPr>
          </a:p>
          <a:p>
            <a:pPr indent="-228600" lvl="0" marL="228600" marR="0" rtl="0" algn="l">
              <a:lnSpc>
                <a:spcPct val="110000"/>
              </a:lnSpc>
              <a:spcBef>
                <a:spcPts val="1800"/>
              </a:spcBef>
              <a:spcAft>
                <a:spcPts val="0"/>
              </a:spcAft>
              <a:buClr>
                <a:srgbClr val="FFFFFF"/>
              </a:buClr>
              <a:buSzPts val="2000"/>
              <a:buFont typeface="Arial"/>
              <a:buNone/>
            </a:pPr>
            <a:r>
              <a:rPr lang="en-US" sz="2000">
                <a:solidFill>
                  <a:srgbClr val="FFFFFF"/>
                </a:solidFill>
                <a:latin typeface="Gill Sans"/>
                <a:ea typeface="Gill Sans"/>
                <a:cs typeface="Gill Sans"/>
                <a:sym typeface="Gill Sans"/>
              </a:rPr>
              <a:t>Present data</a:t>
            </a:r>
            <a:endParaRPr i="0" sz="2000" u="none" cap="none" strike="noStrike">
              <a:solidFill>
                <a:srgbClr val="FFFFFF"/>
              </a:solidFill>
              <a:latin typeface="Gill Sans"/>
              <a:ea typeface="Gill Sans"/>
              <a:cs typeface="Gill Sans"/>
              <a:sym typeface="Gill Sans"/>
            </a:endParaRPr>
          </a:p>
          <a:p>
            <a:pPr indent="0" lvl="0" marL="0" marR="0" rtl="0" algn="l">
              <a:lnSpc>
                <a:spcPct val="110000"/>
              </a:lnSpc>
              <a:spcBef>
                <a:spcPts val="1800"/>
              </a:spcBef>
              <a:spcAft>
                <a:spcPts val="0"/>
              </a:spcAft>
              <a:buClr>
                <a:srgbClr val="FFFFFF"/>
              </a:buClr>
              <a:buSzPts val="2000"/>
              <a:buFont typeface="Arial"/>
              <a:buNone/>
            </a:pPr>
            <a:r>
              <a:rPr lang="en-US" sz="2000">
                <a:solidFill>
                  <a:srgbClr val="FFFFFF"/>
                </a:solidFill>
                <a:latin typeface="Gill Sans"/>
                <a:ea typeface="Gill Sans"/>
                <a:cs typeface="Gill Sans"/>
                <a:sym typeface="Gill Sans"/>
              </a:rPr>
              <a:t>Explanation of Results</a:t>
            </a:r>
            <a:endParaRPr i="0" sz="2000" u="none" cap="none" strike="noStrike">
              <a:solidFill>
                <a:srgbClr val="FFFFFF"/>
              </a:solidFill>
              <a:latin typeface="Gill Sans"/>
              <a:ea typeface="Gill Sans"/>
              <a:cs typeface="Gill Sans"/>
              <a:sym typeface="Gill Sans"/>
            </a:endParaRPr>
          </a:p>
          <a:p>
            <a:pPr indent="-228600" lvl="0" marL="228600" marR="0" rtl="0" algn="l">
              <a:lnSpc>
                <a:spcPct val="110000"/>
              </a:lnSpc>
              <a:spcBef>
                <a:spcPts val="1800"/>
              </a:spcBef>
              <a:spcAft>
                <a:spcPts val="0"/>
              </a:spcAft>
              <a:buClr>
                <a:srgbClr val="FFFFFF"/>
              </a:buClr>
              <a:buSzPts val="2000"/>
              <a:buFont typeface="Arial"/>
              <a:buNone/>
            </a:pPr>
            <a:r>
              <a:rPr lang="en-US" sz="2000">
                <a:solidFill>
                  <a:srgbClr val="FFFFFF"/>
                </a:solidFill>
                <a:latin typeface="Gill Sans"/>
                <a:ea typeface="Gill Sans"/>
                <a:cs typeface="Gill Sans"/>
                <a:sym typeface="Gill Sans"/>
              </a:rPr>
              <a:t>Conclusion</a:t>
            </a:r>
            <a:endParaRPr sz="2000">
              <a:solidFill>
                <a:srgbClr val="FFFFFF"/>
              </a:solidFill>
              <a:latin typeface="Gill Sans"/>
              <a:ea typeface="Gill Sans"/>
              <a:cs typeface="Gill Sans"/>
              <a:sym typeface="Gill Sans"/>
            </a:endParaRPr>
          </a:p>
          <a:p>
            <a:pPr indent="-228600" lvl="0" marL="228600" rtl="0" algn="l">
              <a:lnSpc>
                <a:spcPct val="110000"/>
              </a:lnSpc>
              <a:spcBef>
                <a:spcPts val="1800"/>
              </a:spcBef>
              <a:spcAft>
                <a:spcPts val="0"/>
              </a:spcAft>
              <a:buClr>
                <a:schemeClr val="dk1"/>
              </a:buClr>
              <a:buSzPts val="2000"/>
              <a:buFont typeface="Arial"/>
              <a:buNone/>
            </a:pPr>
            <a:r>
              <a:rPr lang="en-US" sz="2000">
                <a:solidFill>
                  <a:schemeClr val="dk1"/>
                </a:solidFill>
                <a:latin typeface="Gill Sans"/>
                <a:ea typeface="Gill Sans"/>
                <a:cs typeface="Gill Sans"/>
                <a:sym typeface="Gill Sans"/>
              </a:rPr>
              <a:t>Dashboard / Interactive</a:t>
            </a:r>
            <a:endParaRPr sz="2000">
              <a:solidFill>
                <a:srgbClr val="FFFFFF"/>
              </a:solidFill>
              <a:latin typeface="Gill Sans"/>
              <a:ea typeface="Gill Sans"/>
              <a:cs typeface="Gill Sans"/>
              <a:sym typeface="Gill Sans"/>
            </a:endParaRPr>
          </a:p>
          <a:p>
            <a:pPr indent="-228600" lvl="0" marL="228600" marR="0" rtl="0" algn="l">
              <a:lnSpc>
                <a:spcPct val="110000"/>
              </a:lnSpc>
              <a:spcBef>
                <a:spcPts val="1800"/>
              </a:spcBef>
              <a:spcAft>
                <a:spcPts val="0"/>
              </a:spcAft>
              <a:buClr>
                <a:schemeClr val="lt1"/>
              </a:buClr>
              <a:buSzPts val="2000"/>
              <a:buFont typeface="Arial"/>
              <a:buNone/>
            </a:pPr>
            <a:r>
              <a:t/>
            </a:r>
            <a:endParaRPr b="0" i="0" sz="2000" u="none" cap="none" strike="noStrike">
              <a:solidFill>
                <a:srgbClr val="FFFFFF"/>
              </a:solidFill>
              <a:latin typeface="Gill Sans"/>
              <a:ea typeface="Gill Sans"/>
              <a:cs typeface="Gill Sans"/>
              <a:sym typeface="Gill Sans"/>
            </a:endParaRPr>
          </a:p>
        </p:txBody>
      </p:sp>
      <p:pic>
        <p:nvPicPr>
          <p:cNvPr descr="Isolated silhouettes of transatlantic passenger steamships Highly detailed silhouettes of passenger steamships seen from different angles. The windows are separated from the main black silhouettes to easily delete them or change their colors. rms titanic stock illustrations" id="77" name="Google Shape;77;p16"/>
          <p:cNvPicPr preferRelativeResize="0"/>
          <p:nvPr/>
        </p:nvPicPr>
        <p:blipFill rotWithShape="1">
          <a:blip r:embed="rId3">
            <a:alphaModFix/>
          </a:blip>
          <a:srcRect b="0" l="0" r="0" t="0"/>
          <a:stretch/>
        </p:blipFill>
        <p:spPr>
          <a:xfrm>
            <a:off x="6969490" y="514350"/>
            <a:ext cx="3619500" cy="582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mt="35000"/>
          </a:blip>
          <a:srcRect b="7489" l="0" r="0" t="17510"/>
          <a:stretch/>
        </p:blipFill>
        <p:spPr>
          <a:xfrm>
            <a:off x="3174" y="10"/>
            <a:ext cx="12192000" cy="6857990"/>
          </a:xfrm>
          <a:prstGeom prst="rect">
            <a:avLst/>
          </a:prstGeom>
          <a:noFill/>
          <a:ln>
            <a:noFill/>
          </a:ln>
        </p:spPr>
      </p:pic>
      <p:sp>
        <p:nvSpPr>
          <p:cNvPr id="83" name="Google Shape;83;p17"/>
          <p:cNvSpPr/>
          <p:nvPr/>
        </p:nvSpPr>
        <p:spPr>
          <a:xfrm>
            <a:off x="944362" y="561707"/>
            <a:ext cx="8534400" cy="150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cap="none">
                <a:solidFill>
                  <a:schemeClr val="accent2"/>
                </a:solidFill>
                <a:latin typeface="Century Schoolbook"/>
                <a:ea typeface="Century Schoolbook"/>
                <a:cs typeface="Century Schoolbook"/>
                <a:sym typeface="Century Schoolbook"/>
              </a:rPr>
              <a:t>ALL ABOUT OUR DATA.</a:t>
            </a:r>
            <a:endParaRPr>
              <a:solidFill>
                <a:schemeClr val="accent2"/>
              </a:solidFill>
            </a:endParaRPr>
          </a:p>
        </p:txBody>
      </p:sp>
      <p:sp>
        <p:nvSpPr>
          <p:cNvPr id="84" name="Google Shape;84;p17"/>
          <p:cNvSpPr txBox="1"/>
          <p:nvPr/>
        </p:nvSpPr>
        <p:spPr>
          <a:xfrm>
            <a:off x="846137" y="1952425"/>
            <a:ext cx="8534400" cy="36153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lang="en-US" sz="1800">
                <a:solidFill>
                  <a:schemeClr val="lt1"/>
                </a:solidFill>
                <a:latin typeface="Century Schoolbook"/>
                <a:ea typeface="Century Schoolbook"/>
                <a:cs typeface="Century Schoolbook"/>
                <a:sym typeface="Century Schoolbook"/>
              </a:rPr>
              <a:t>         </a:t>
            </a:r>
            <a:r>
              <a:rPr lang="en-US" sz="1800">
                <a:solidFill>
                  <a:schemeClr val="dk1"/>
                </a:solidFill>
                <a:latin typeface="Century Schoolbook"/>
                <a:ea typeface="Century Schoolbook"/>
                <a:cs typeface="Century Schoolbook"/>
                <a:sym typeface="Century Schoolbook"/>
              </a:rPr>
              <a:t>    </a:t>
            </a:r>
            <a:endParaRPr>
              <a:solidFill>
                <a:schemeClr val="dk1"/>
              </a:solidFill>
            </a:endParaRPr>
          </a:p>
          <a:p>
            <a:pPr indent="0" lvl="0" marL="0" marR="0" rtl="0" algn="l">
              <a:spcBef>
                <a:spcPts val="960"/>
              </a:spcBef>
              <a:spcAft>
                <a:spcPts val="0"/>
              </a:spcAft>
              <a:buClr>
                <a:schemeClr val="lt1"/>
              </a:buClr>
              <a:buSzPts val="1440"/>
              <a:buFont typeface="Noto Sans Symbols"/>
              <a:buNone/>
            </a:pPr>
            <a:r>
              <a:t/>
            </a:r>
            <a:endParaRPr sz="1800">
              <a:solidFill>
                <a:schemeClr val="dk1"/>
              </a:solidFill>
              <a:latin typeface="Century Schoolbook"/>
              <a:ea typeface="Century Schoolbook"/>
              <a:cs typeface="Century Schoolbook"/>
              <a:sym typeface="Century Schoolbook"/>
            </a:endParaRPr>
          </a:p>
          <a:p>
            <a:pPr indent="-285750" lvl="0" marL="285750" marR="0" rtl="0" algn="l">
              <a:spcBef>
                <a:spcPts val="960"/>
              </a:spcBef>
              <a:spcAft>
                <a:spcPts val="0"/>
              </a:spcAft>
              <a:buClr>
                <a:schemeClr val="dk1"/>
              </a:buClr>
              <a:buSzPts val="1440"/>
              <a:buFont typeface="Noto Sans Symbols"/>
              <a:buChar char="▶"/>
            </a:pPr>
            <a:r>
              <a:rPr lang="en-US" sz="1800">
                <a:solidFill>
                  <a:schemeClr val="dk1"/>
                </a:solidFill>
                <a:latin typeface="Century Schoolbook"/>
                <a:ea typeface="Century Schoolbook"/>
                <a:cs typeface="Century Schoolbook"/>
                <a:sym typeface="Century Schoolbook"/>
              </a:rPr>
              <a:t>Why?</a:t>
            </a:r>
            <a:endParaRPr sz="1800">
              <a:solidFill>
                <a:schemeClr val="dk1"/>
              </a:solidFill>
              <a:latin typeface="Century Schoolbook"/>
              <a:ea typeface="Century Schoolbook"/>
              <a:cs typeface="Century Schoolbook"/>
              <a:sym typeface="Century Schoolbook"/>
            </a:endParaRPr>
          </a:p>
          <a:p>
            <a:pPr indent="-194310" lvl="0" marL="28575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mt="35000"/>
          </a:blip>
          <a:srcRect b="7489" l="0" r="0" t="17510"/>
          <a:stretch/>
        </p:blipFill>
        <p:spPr>
          <a:xfrm>
            <a:off x="3174" y="10"/>
            <a:ext cx="12192000" cy="6857990"/>
          </a:xfrm>
          <a:prstGeom prst="rect">
            <a:avLst/>
          </a:prstGeom>
          <a:noFill/>
          <a:ln>
            <a:noFill/>
          </a:ln>
        </p:spPr>
      </p:pic>
      <p:sp>
        <p:nvSpPr>
          <p:cNvPr id="90" name="Google Shape;90;p18"/>
          <p:cNvSpPr/>
          <p:nvPr/>
        </p:nvSpPr>
        <p:spPr>
          <a:xfrm>
            <a:off x="424562" y="5278282"/>
            <a:ext cx="8534400" cy="150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cap="none">
                <a:solidFill>
                  <a:schemeClr val="accent2"/>
                </a:solidFill>
                <a:latin typeface="Century Schoolbook"/>
                <a:ea typeface="Century Schoolbook"/>
                <a:cs typeface="Century Schoolbook"/>
                <a:sym typeface="Century Schoolbook"/>
              </a:rPr>
              <a:t>ALL ABOUT OUR DATA.</a:t>
            </a:r>
            <a:endParaRPr>
              <a:solidFill>
                <a:schemeClr val="accent2"/>
              </a:solidFill>
              <a:latin typeface="Century Schoolbook"/>
              <a:ea typeface="Century Schoolbook"/>
              <a:cs typeface="Century Schoolbook"/>
              <a:sym typeface="Century Schoolbook"/>
            </a:endParaRPr>
          </a:p>
        </p:txBody>
      </p:sp>
      <p:sp>
        <p:nvSpPr>
          <p:cNvPr id="91" name="Google Shape;91;p18"/>
          <p:cNvSpPr txBox="1"/>
          <p:nvPr/>
        </p:nvSpPr>
        <p:spPr>
          <a:xfrm>
            <a:off x="684197" y="685800"/>
            <a:ext cx="10605300" cy="4443300"/>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0"/>
              </a:spcBef>
              <a:spcAft>
                <a:spcPts val="0"/>
              </a:spcAft>
              <a:buClr>
                <a:schemeClr val="lt1"/>
              </a:buClr>
              <a:buSzPts val="1440"/>
              <a:buFont typeface="Noto Sans Symbols"/>
              <a:buChar char="▶"/>
            </a:pPr>
            <a:r>
              <a:rPr lang="en-US" sz="1800">
                <a:solidFill>
                  <a:schemeClr val="lt1"/>
                </a:solidFill>
                <a:latin typeface="Century Schoolbook"/>
                <a:ea typeface="Century Schoolbook"/>
                <a:cs typeface="Century Schoolbook"/>
                <a:sym typeface="Century Schoolbook"/>
              </a:rPr>
              <a:t>What?</a:t>
            </a:r>
            <a:endParaRPr/>
          </a:p>
          <a:p>
            <a:pPr indent="0" lvl="0" marL="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a:p>
            <a:pPr indent="-285750" lvl="0" marL="285750" marR="0" rtl="0" algn="l">
              <a:spcBef>
                <a:spcPts val="960"/>
              </a:spcBef>
              <a:spcAft>
                <a:spcPts val="0"/>
              </a:spcAft>
              <a:buClr>
                <a:schemeClr val="lt1"/>
              </a:buClr>
              <a:buSzPts val="1440"/>
              <a:buFont typeface="Noto Sans Symbols"/>
              <a:buChar char="▶"/>
            </a:pPr>
            <a:r>
              <a:rPr lang="en-US" sz="1800">
                <a:solidFill>
                  <a:schemeClr val="lt1"/>
                </a:solidFill>
                <a:latin typeface="Century Schoolbook"/>
                <a:ea typeface="Century Schoolbook"/>
                <a:cs typeface="Century Schoolbook"/>
                <a:sym typeface="Century Schoolbook"/>
              </a:rPr>
              <a:t>Why?</a:t>
            </a:r>
            <a:endParaRPr/>
          </a:p>
          <a:p>
            <a:pPr indent="-194310" lvl="0" marL="28575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a:p>
            <a:pPr indent="-285750" lvl="0" marL="285750" marR="0" rtl="0" algn="l">
              <a:spcBef>
                <a:spcPts val="960"/>
              </a:spcBef>
              <a:spcAft>
                <a:spcPts val="0"/>
              </a:spcAft>
              <a:buClr>
                <a:schemeClr val="lt1"/>
              </a:buClr>
              <a:buSzPts val="1440"/>
              <a:buFont typeface="Noto Sans Symbols"/>
              <a:buChar char="▶"/>
            </a:pPr>
            <a:r>
              <a:rPr lang="en-US" sz="1800">
                <a:solidFill>
                  <a:schemeClr val="lt1"/>
                </a:solidFill>
                <a:latin typeface="Century Schoolbook"/>
                <a:ea typeface="Century Schoolbook"/>
                <a:cs typeface="Century Schoolbook"/>
                <a:sym typeface="Century Schoolbook"/>
              </a:rPr>
              <a:t>Where from?</a:t>
            </a:r>
            <a:endParaRPr/>
          </a:p>
          <a:p>
            <a:pPr indent="0" lvl="0" marL="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p:txBody>
      </p:sp>
      <p:pic>
        <p:nvPicPr>
          <p:cNvPr id="92" name="Google Shape;92;p18"/>
          <p:cNvPicPr preferRelativeResize="0"/>
          <p:nvPr/>
        </p:nvPicPr>
        <p:blipFill rotWithShape="1">
          <a:blip r:embed="rId4">
            <a:alphaModFix/>
          </a:blip>
          <a:srcRect b="45200" l="0" r="0" t="-45200"/>
          <a:stretch/>
        </p:blipFill>
        <p:spPr>
          <a:xfrm>
            <a:off x="626075" y="-1771525"/>
            <a:ext cx="10534650" cy="668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mt="35000"/>
          </a:blip>
          <a:srcRect b="7485" l="0" r="0" t="17512"/>
          <a:stretch/>
        </p:blipFill>
        <p:spPr>
          <a:xfrm>
            <a:off x="3174" y="10"/>
            <a:ext cx="12192000" cy="6857990"/>
          </a:xfrm>
          <a:prstGeom prst="rect">
            <a:avLst/>
          </a:prstGeom>
          <a:noFill/>
          <a:ln>
            <a:noFill/>
          </a:ln>
        </p:spPr>
      </p:pic>
      <p:sp>
        <p:nvSpPr>
          <p:cNvPr id="98" name="Google Shape;98;p19"/>
          <p:cNvSpPr txBox="1"/>
          <p:nvPr/>
        </p:nvSpPr>
        <p:spPr>
          <a:xfrm>
            <a:off x="684197" y="685800"/>
            <a:ext cx="10532700" cy="3615300"/>
          </a:xfrm>
          <a:prstGeom prst="rect">
            <a:avLst/>
          </a:prstGeom>
          <a:noFill/>
          <a:ln>
            <a:noFill/>
          </a:ln>
        </p:spPr>
        <p:txBody>
          <a:bodyPr anchorCtr="0" anchor="ctr" bIns="45700" lIns="91425" spcFirstLastPara="1" rIns="91425" wrap="square" tIns="45700">
            <a:normAutofit/>
          </a:bodyPr>
          <a:lstStyle/>
          <a:p>
            <a:pPr indent="0" lvl="0" marL="457200" marR="0" rtl="0" algn="l">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a:p>
          <a:p>
            <a:pPr indent="-194310" lvl="0" marL="28575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a:p>
          <a:p>
            <a:pPr indent="0" lvl="0" marL="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p:txBody>
      </p:sp>
      <p:sp>
        <p:nvSpPr>
          <p:cNvPr id="99" name="Google Shape;99;p19"/>
          <p:cNvSpPr txBox="1"/>
          <p:nvPr>
            <p:ph type="title"/>
          </p:nvPr>
        </p:nvSpPr>
        <p:spPr>
          <a:xfrm>
            <a:off x="101372" y="98985"/>
            <a:ext cx="96927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Gill Sans"/>
                <a:ea typeface="Gill Sans"/>
                <a:cs typeface="Gill Sans"/>
                <a:sym typeface="Gill Sans"/>
              </a:rPr>
              <a:t>DATA EXPLORATION</a:t>
            </a:r>
            <a:endParaRPr>
              <a:latin typeface="Gill Sans"/>
              <a:ea typeface="Gill Sans"/>
              <a:cs typeface="Gill Sans"/>
              <a:sym typeface="Gill Sans"/>
            </a:endParaRPr>
          </a:p>
        </p:txBody>
      </p:sp>
      <p:pic>
        <p:nvPicPr>
          <p:cNvPr id="100" name="Google Shape;100;p19"/>
          <p:cNvPicPr preferRelativeResize="0"/>
          <p:nvPr/>
        </p:nvPicPr>
        <p:blipFill rotWithShape="1">
          <a:blip r:embed="rId4">
            <a:alphaModFix/>
          </a:blip>
          <a:srcRect b="0" l="0" r="28688" t="0"/>
          <a:stretch/>
        </p:blipFill>
        <p:spPr>
          <a:xfrm>
            <a:off x="7925895" y="4630973"/>
            <a:ext cx="2624605" cy="1940900"/>
          </a:xfrm>
          <a:prstGeom prst="rect">
            <a:avLst/>
          </a:prstGeom>
          <a:noFill/>
          <a:ln>
            <a:noFill/>
          </a:ln>
        </p:spPr>
      </p:pic>
      <p:pic>
        <p:nvPicPr>
          <p:cNvPr id="101" name="Google Shape;101;p19"/>
          <p:cNvPicPr preferRelativeResize="0"/>
          <p:nvPr/>
        </p:nvPicPr>
        <p:blipFill rotWithShape="1">
          <a:blip r:embed="rId5">
            <a:alphaModFix/>
          </a:blip>
          <a:srcRect b="45199" l="0" r="9942" t="0"/>
          <a:stretch/>
        </p:blipFill>
        <p:spPr>
          <a:xfrm>
            <a:off x="2347563" y="1547650"/>
            <a:ext cx="7205977" cy="2783049"/>
          </a:xfrm>
          <a:prstGeom prst="rect">
            <a:avLst/>
          </a:prstGeom>
          <a:noFill/>
          <a:ln>
            <a:noFill/>
          </a:ln>
        </p:spPr>
      </p:pic>
      <p:pic>
        <p:nvPicPr>
          <p:cNvPr id="102" name="Google Shape;102;p19"/>
          <p:cNvPicPr preferRelativeResize="0"/>
          <p:nvPr/>
        </p:nvPicPr>
        <p:blipFill>
          <a:blip r:embed="rId6">
            <a:alphaModFix/>
          </a:blip>
          <a:stretch>
            <a:fillRect/>
          </a:stretch>
        </p:blipFill>
        <p:spPr>
          <a:xfrm>
            <a:off x="978931" y="4630987"/>
            <a:ext cx="4830294" cy="1940900"/>
          </a:xfrm>
          <a:prstGeom prst="rect">
            <a:avLst/>
          </a:prstGeom>
          <a:noFill/>
          <a:ln>
            <a:noFill/>
          </a:ln>
        </p:spPr>
      </p:pic>
      <p:pic>
        <p:nvPicPr>
          <p:cNvPr id="103" name="Google Shape;103;p19"/>
          <p:cNvPicPr preferRelativeResize="0"/>
          <p:nvPr/>
        </p:nvPicPr>
        <p:blipFill>
          <a:blip r:embed="rId7">
            <a:alphaModFix/>
          </a:blip>
          <a:stretch>
            <a:fillRect/>
          </a:stretch>
        </p:blipFill>
        <p:spPr>
          <a:xfrm>
            <a:off x="937825" y="1336336"/>
            <a:ext cx="10322698" cy="32056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rotWithShape="1">
          <a:blip r:embed="rId3">
            <a:alphaModFix amt="35000"/>
          </a:blip>
          <a:srcRect b="7489" l="0" r="0" t="17510"/>
          <a:stretch/>
        </p:blipFill>
        <p:spPr>
          <a:xfrm>
            <a:off x="3174" y="10"/>
            <a:ext cx="12192000" cy="6857990"/>
          </a:xfrm>
          <a:prstGeom prst="rect">
            <a:avLst/>
          </a:prstGeom>
          <a:noFill/>
          <a:ln>
            <a:noFill/>
          </a:ln>
        </p:spPr>
      </p:pic>
      <p:sp>
        <p:nvSpPr>
          <p:cNvPr id="109" name="Google Shape;109;p20"/>
          <p:cNvSpPr txBox="1"/>
          <p:nvPr/>
        </p:nvSpPr>
        <p:spPr>
          <a:xfrm>
            <a:off x="684197" y="685800"/>
            <a:ext cx="10532700" cy="3615300"/>
          </a:xfrm>
          <a:prstGeom prst="rect">
            <a:avLst/>
          </a:prstGeom>
          <a:noFill/>
          <a:ln>
            <a:noFill/>
          </a:ln>
        </p:spPr>
        <p:txBody>
          <a:bodyPr anchorCtr="0" anchor="ctr" bIns="45700" lIns="91425" spcFirstLastPara="1" rIns="91425" wrap="square" tIns="45700">
            <a:normAutofit/>
          </a:bodyPr>
          <a:lstStyle/>
          <a:p>
            <a:pPr indent="0" lvl="0" marL="457200" marR="0" rtl="0" algn="l">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a:p>
          <a:p>
            <a:pPr indent="-194310" lvl="0" marL="28575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a:p>
            <a:pPr indent="0" lvl="0" marL="0" marR="0" rtl="0" algn="l">
              <a:spcBef>
                <a:spcPts val="960"/>
              </a:spcBef>
              <a:spcAft>
                <a:spcPts val="0"/>
              </a:spcAft>
              <a:buNone/>
            </a:pPr>
            <a:r>
              <a:rPr lang="en-US" sz="1800">
                <a:solidFill>
                  <a:schemeClr val="lt1"/>
                </a:solidFill>
                <a:latin typeface="Century Schoolbook"/>
                <a:ea typeface="Century Schoolbook"/>
                <a:cs typeface="Century Schoolbook"/>
                <a:sym typeface="Century Schoolbook"/>
              </a:rPr>
              <a:t>             </a:t>
            </a:r>
            <a:endParaRPr/>
          </a:p>
          <a:p>
            <a:pPr indent="0" lvl="0" marL="0" marR="0" rtl="0" algn="l">
              <a:spcBef>
                <a:spcPts val="960"/>
              </a:spcBef>
              <a:spcAft>
                <a:spcPts val="0"/>
              </a:spcAft>
              <a:buClr>
                <a:schemeClr val="lt1"/>
              </a:buClr>
              <a:buSzPts val="1440"/>
              <a:buFont typeface="Noto Sans Symbols"/>
              <a:buNone/>
            </a:pPr>
            <a:r>
              <a:t/>
            </a:r>
            <a:endParaRPr sz="1800">
              <a:solidFill>
                <a:schemeClr val="lt1"/>
              </a:solidFill>
              <a:latin typeface="Century Schoolbook"/>
              <a:ea typeface="Century Schoolbook"/>
              <a:cs typeface="Century Schoolbook"/>
              <a:sym typeface="Century Schoolbook"/>
            </a:endParaRPr>
          </a:p>
        </p:txBody>
      </p:sp>
      <p:sp>
        <p:nvSpPr>
          <p:cNvPr id="110" name="Google Shape;110;p20"/>
          <p:cNvSpPr txBox="1"/>
          <p:nvPr>
            <p:ph type="title"/>
          </p:nvPr>
        </p:nvSpPr>
        <p:spPr>
          <a:xfrm>
            <a:off x="1261872" y="365760"/>
            <a:ext cx="96927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Gill Sans"/>
                <a:ea typeface="Gill Sans"/>
                <a:cs typeface="Gill Sans"/>
                <a:sym typeface="Gill Sans"/>
              </a:rPr>
              <a:t>HYPOTHESES</a:t>
            </a:r>
            <a:endParaRPr>
              <a:latin typeface="Gill Sans"/>
              <a:ea typeface="Gill Sans"/>
              <a:cs typeface="Gill Sans"/>
              <a:sym typeface="Gill Sans"/>
            </a:endParaRPr>
          </a:p>
        </p:txBody>
      </p:sp>
      <p:sp>
        <p:nvSpPr>
          <p:cNvPr id="111" name="Google Shape;111;p20"/>
          <p:cNvSpPr txBox="1"/>
          <p:nvPr>
            <p:ph idx="1" type="body"/>
          </p:nvPr>
        </p:nvSpPr>
        <p:spPr>
          <a:xfrm>
            <a:off x="1261872" y="1828800"/>
            <a:ext cx="8595300" cy="4351200"/>
          </a:xfrm>
          <a:prstGeom prst="rect">
            <a:avLst/>
          </a:prstGeom>
          <a:solidFill>
            <a:srgbClr val="1F1F1F">
              <a:alpha val="65090"/>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Clr>
                <a:schemeClr val="dk1"/>
              </a:buClr>
              <a:buSzPts val="2000"/>
              <a:buFont typeface="Gill Sans"/>
              <a:buChar char="●"/>
            </a:pPr>
            <a:r>
              <a:rPr lang="en-US" sz="2000">
                <a:solidFill>
                  <a:schemeClr val="dk1"/>
                </a:solidFill>
                <a:latin typeface="Gill Sans"/>
                <a:ea typeface="Gill Sans"/>
                <a:cs typeface="Gill Sans"/>
                <a:sym typeface="Gill Sans"/>
              </a:rPr>
              <a:t>Hypothesis: The class of passenger impacts the survival rate aboard the Titanic.</a:t>
            </a:r>
            <a:endParaRPr sz="2000">
              <a:solidFill>
                <a:schemeClr val="dk1"/>
              </a:solidFill>
              <a:latin typeface="Gill Sans"/>
              <a:ea typeface="Gill Sans"/>
              <a:cs typeface="Gill Sans"/>
              <a:sym typeface="Gill Sans"/>
            </a:endParaRPr>
          </a:p>
          <a:p>
            <a:pPr indent="0" lvl="0" marL="457200" rtl="0" algn="l">
              <a:lnSpc>
                <a:spcPct val="115000"/>
              </a:lnSpc>
              <a:spcBef>
                <a:spcPts val="1200"/>
              </a:spcBef>
              <a:spcAft>
                <a:spcPts val="0"/>
              </a:spcAft>
              <a:buClr>
                <a:schemeClr val="dk1"/>
              </a:buClr>
              <a:buSzPts val="1100"/>
              <a:buFont typeface="Arial"/>
              <a:buNone/>
            </a:pPr>
            <a:r>
              <a:t/>
            </a:r>
            <a:endParaRPr sz="2000">
              <a:solidFill>
                <a:schemeClr val="dk1"/>
              </a:solidFill>
              <a:latin typeface="Gill Sans"/>
              <a:ea typeface="Gill Sans"/>
              <a:cs typeface="Gill Sans"/>
              <a:sym typeface="Gill Sans"/>
            </a:endParaRPr>
          </a:p>
          <a:p>
            <a:pPr indent="-355600" lvl="0" marL="457200" rtl="0" algn="l">
              <a:lnSpc>
                <a:spcPct val="115000"/>
              </a:lnSpc>
              <a:spcBef>
                <a:spcPts val="1200"/>
              </a:spcBef>
              <a:spcAft>
                <a:spcPts val="0"/>
              </a:spcAft>
              <a:buClr>
                <a:schemeClr val="dk1"/>
              </a:buClr>
              <a:buSzPts val="2000"/>
              <a:buFont typeface="Gill Sans"/>
              <a:buChar char="●"/>
            </a:pPr>
            <a:r>
              <a:rPr lang="en-US" sz="2000">
                <a:solidFill>
                  <a:schemeClr val="dk1"/>
                </a:solidFill>
                <a:latin typeface="Gill Sans"/>
                <a:ea typeface="Gill Sans"/>
                <a:cs typeface="Gill Sans"/>
                <a:sym typeface="Gill Sans"/>
              </a:rPr>
              <a:t>Alternative: The gender of passengers impacts the survival rate aboard the Titanic.</a:t>
            </a:r>
            <a:endParaRPr sz="2000">
              <a:solidFill>
                <a:schemeClr val="dk1"/>
              </a:solidFill>
              <a:latin typeface="Gill Sans"/>
              <a:ea typeface="Gill Sans"/>
              <a:cs typeface="Gill Sans"/>
              <a:sym typeface="Gill Sans"/>
            </a:endParaRPr>
          </a:p>
          <a:p>
            <a:pPr indent="0" lvl="0" marL="457200" rtl="0" algn="l">
              <a:lnSpc>
                <a:spcPct val="115000"/>
              </a:lnSpc>
              <a:spcBef>
                <a:spcPts val="1200"/>
              </a:spcBef>
              <a:spcAft>
                <a:spcPts val="0"/>
              </a:spcAft>
              <a:buClr>
                <a:schemeClr val="dk1"/>
              </a:buClr>
              <a:buSzPts val="1100"/>
              <a:buFont typeface="Arial"/>
              <a:buNone/>
            </a:pPr>
            <a:r>
              <a:t/>
            </a:r>
            <a:endParaRPr sz="2000">
              <a:solidFill>
                <a:schemeClr val="dk1"/>
              </a:solidFill>
              <a:latin typeface="Gill Sans"/>
              <a:ea typeface="Gill Sans"/>
              <a:cs typeface="Gill Sans"/>
              <a:sym typeface="Gill Sans"/>
            </a:endParaRPr>
          </a:p>
          <a:p>
            <a:pPr indent="-355600" lvl="0" marL="457200" rtl="0" algn="l">
              <a:lnSpc>
                <a:spcPct val="115000"/>
              </a:lnSpc>
              <a:spcBef>
                <a:spcPts val="1200"/>
              </a:spcBef>
              <a:spcAft>
                <a:spcPts val="0"/>
              </a:spcAft>
              <a:buClr>
                <a:schemeClr val="dk1"/>
              </a:buClr>
              <a:buSzPts val="2000"/>
              <a:buFont typeface="Gill Sans"/>
              <a:buChar char="●"/>
            </a:pPr>
            <a:r>
              <a:rPr lang="en-US" sz="2000">
                <a:solidFill>
                  <a:schemeClr val="dk1"/>
                </a:solidFill>
                <a:latin typeface="Gill Sans"/>
                <a:ea typeface="Gill Sans"/>
                <a:cs typeface="Gill Sans"/>
                <a:sym typeface="Gill Sans"/>
              </a:rPr>
              <a:t>Null Hypothesis: The class of passenger does not impact the survival rate aboard the Titanic.</a:t>
            </a:r>
            <a:endParaRPr>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501913" y="863975"/>
            <a:ext cx="8374782" cy="4668275"/>
          </a:xfrm>
          <a:prstGeom prst="rect">
            <a:avLst/>
          </a:prstGeom>
          <a:noFill/>
          <a:ln>
            <a:noFill/>
          </a:ln>
        </p:spPr>
      </p:pic>
      <p:sp>
        <p:nvSpPr>
          <p:cNvPr id="117" name="Google Shape;117;p21"/>
          <p:cNvSpPr txBox="1"/>
          <p:nvPr>
            <p:ph idx="4294967295" type="title"/>
          </p:nvPr>
        </p:nvSpPr>
        <p:spPr>
          <a:xfrm>
            <a:off x="137725" y="99004"/>
            <a:ext cx="9692700" cy="8568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Loading Testing &amp; Training Datasets for Cleaning</a:t>
            </a:r>
            <a:endParaRPr/>
          </a:p>
          <a:p>
            <a:pPr indent="0" lvl="0" marL="0" rtl="0" algn="l">
              <a:spcBef>
                <a:spcPts val="0"/>
              </a:spcBef>
              <a:spcAft>
                <a:spcPts val="0"/>
              </a:spcAft>
              <a:buNone/>
            </a:pPr>
            <a:r>
              <a:t/>
            </a:r>
            <a:endParaRPr/>
          </a:p>
        </p:txBody>
      </p:sp>
      <p:pic>
        <p:nvPicPr>
          <p:cNvPr id="118" name="Google Shape;118;p21"/>
          <p:cNvPicPr preferRelativeResize="0"/>
          <p:nvPr/>
        </p:nvPicPr>
        <p:blipFill>
          <a:blip r:embed="rId4">
            <a:alphaModFix/>
          </a:blip>
          <a:stretch>
            <a:fillRect/>
          </a:stretch>
        </p:blipFill>
        <p:spPr>
          <a:xfrm>
            <a:off x="3651248" y="2016275"/>
            <a:ext cx="7819774" cy="4077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59950" y="99004"/>
            <a:ext cx="9692700" cy="856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latin typeface="Gill Sans"/>
                <a:ea typeface="Gill Sans"/>
                <a:cs typeface="Gill Sans"/>
                <a:sym typeface="Gill Sans"/>
              </a:rPr>
              <a:t>Removing Columns and Nulls</a:t>
            </a:r>
            <a:endParaRPr>
              <a:latin typeface="Gill Sans"/>
              <a:ea typeface="Gill Sans"/>
              <a:cs typeface="Gill Sans"/>
              <a:sym typeface="Gill Sans"/>
            </a:endParaRPr>
          </a:p>
        </p:txBody>
      </p:sp>
      <p:pic>
        <p:nvPicPr>
          <p:cNvPr id="124" name="Google Shape;124;p22"/>
          <p:cNvPicPr preferRelativeResize="0"/>
          <p:nvPr/>
        </p:nvPicPr>
        <p:blipFill>
          <a:blip r:embed="rId3">
            <a:alphaModFix/>
          </a:blip>
          <a:stretch>
            <a:fillRect/>
          </a:stretch>
        </p:blipFill>
        <p:spPr>
          <a:xfrm>
            <a:off x="159950" y="1140475"/>
            <a:ext cx="11568375" cy="5206225"/>
          </a:xfrm>
          <a:prstGeom prst="rect">
            <a:avLst/>
          </a:prstGeom>
          <a:noFill/>
          <a:ln>
            <a:noFill/>
          </a:ln>
        </p:spPr>
      </p:pic>
      <p:pic>
        <p:nvPicPr>
          <p:cNvPr id="125" name="Google Shape;125;p22"/>
          <p:cNvPicPr preferRelativeResize="0"/>
          <p:nvPr/>
        </p:nvPicPr>
        <p:blipFill>
          <a:blip r:embed="rId4">
            <a:alphaModFix/>
          </a:blip>
          <a:stretch>
            <a:fillRect/>
          </a:stretch>
        </p:blipFill>
        <p:spPr>
          <a:xfrm>
            <a:off x="3516700" y="2424275"/>
            <a:ext cx="8382000" cy="3276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11175" y="365750"/>
            <a:ext cx="10743300" cy="8235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Connecting and Loading Data</a:t>
            </a:r>
            <a:endParaRPr/>
          </a:p>
        </p:txBody>
      </p:sp>
      <p:pic>
        <p:nvPicPr>
          <p:cNvPr id="131" name="Google Shape;131;p23"/>
          <p:cNvPicPr preferRelativeResize="0"/>
          <p:nvPr/>
        </p:nvPicPr>
        <p:blipFill>
          <a:blip r:embed="rId3">
            <a:alphaModFix/>
          </a:blip>
          <a:stretch>
            <a:fillRect/>
          </a:stretch>
        </p:blipFill>
        <p:spPr>
          <a:xfrm>
            <a:off x="152400" y="1341650"/>
            <a:ext cx="8220075" cy="4552950"/>
          </a:xfrm>
          <a:prstGeom prst="rect">
            <a:avLst/>
          </a:prstGeom>
          <a:noFill/>
          <a:ln>
            <a:noFill/>
          </a:ln>
        </p:spPr>
      </p:pic>
      <p:pic>
        <p:nvPicPr>
          <p:cNvPr id="132" name="Google Shape;132;p23"/>
          <p:cNvPicPr preferRelativeResize="0"/>
          <p:nvPr/>
        </p:nvPicPr>
        <p:blipFill>
          <a:blip r:embed="rId4">
            <a:alphaModFix/>
          </a:blip>
          <a:stretch>
            <a:fillRect/>
          </a:stretch>
        </p:blipFill>
        <p:spPr>
          <a:xfrm>
            <a:off x="6243475" y="4439225"/>
            <a:ext cx="5286375" cy="2200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