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60" r:id="rId2"/>
    <p:sldId id="268" r:id="rId3"/>
    <p:sldId id="257" r:id="rId4"/>
    <p:sldId id="264" r:id="rId5"/>
    <p:sldId id="266" r:id="rId6"/>
    <p:sldId id="265" r:id="rId7"/>
    <p:sldId id="261" r:id="rId8"/>
    <p:sldId id="258" r:id="rId9"/>
    <p:sldId id="25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0122B3C-12CC-4A2B-B177-C0A7B0F07925}" type="datetimeFigureOut">
              <a:rPr lang="en-US" smtClean="0"/>
              <a:t>8/16/2022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DF78692-7272-47F9-BF11-3D1F48830A65}"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76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22B3C-12CC-4A2B-B177-C0A7B0F0792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296430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22B3C-12CC-4A2B-B177-C0A7B0F0792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175811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22B3C-12CC-4A2B-B177-C0A7B0F0792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74717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122B3C-12CC-4A2B-B177-C0A7B0F07925}" type="datetimeFigureOut">
              <a:rPr lang="en-US" smtClean="0"/>
              <a:t>8/16/2022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F78692-7272-47F9-BF11-3D1F48830A65}"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46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122B3C-12CC-4A2B-B177-C0A7B0F07925}"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158683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122B3C-12CC-4A2B-B177-C0A7B0F07925}" type="datetimeFigureOut">
              <a:rPr lang="en-US" smtClean="0"/>
              <a:t>8/16/2022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175620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122B3C-12CC-4A2B-B177-C0A7B0F07925}" type="datetimeFigureOut">
              <a:rPr lang="en-US" smtClean="0"/>
              <a:t>8/16/2022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157210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122B3C-12CC-4A2B-B177-C0A7B0F07925}" type="datetimeFigureOut">
              <a:rPr lang="en-US" smtClean="0"/>
              <a:t>8/16/2022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110007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122B3C-12CC-4A2B-B177-C0A7B0F07925}"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281834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122B3C-12CC-4A2B-B177-C0A7B0F07925}" type="datetimeFigureOut">
              <a:rPr lang="en-US" smtClean="0"/>
              <a:t>8/16/2022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F78692-7272-47F9-BF11-3D1F48830A65}" type="slidenum">
              <a:rPr lang="en-US" smtClean="0"/>
              <a:t>‹#›</a:t>
            </a:fld>
            <a:endParaRPr lang="en-US"/>
          </a:p>
        </p:txBody>
      </p:sp>
    </p:spTree>
    <p:extLst>
      <p:ext uri="{BB962C8B-B14F-4D97-AF65-F5344CB8AC3E}">
        <p14:creationId xmlns:p14="http://schemas.microsoft.com/office/powerpoint/2010/main" val="161864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60122B3C-12CC-4A2B-B177-C0A7B0F07925}" type="datetimeFigureOut">
              <a:rPr lang="en-US" smtClean="0"/>
              <a:t>8/16/2022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DF78692-7272-47F9-BF11-3D1F48830A65}" type="slidenum">
              <a:rPr lang="en-US" smtClean="0"/>
              <a:t>‹#›</a:t>
            </a:fld>
            <a:endParaRPr lang="en-US"/>
          </a:p>
        </p:txBody>
      </p:sp>
    </p:spTree>
    <p:extLst>
      <p:ext uri="{BB962C8B-B14F-4D97-AF65-F5344CB8AC3E}">
        <p14:creationId xmlns:p14="http://schemas.microsoft.com/office/powerpoint/2010/main" val="415618392"/>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1CCEF0-4080-194A-5588-EE206091928A}"/>
              </a:ext>
            </a:extLst>
          </p:cNvPr>
          <p:cNvSpPr/>
          <p:nvPr/>
        </p:nvSpPr>
        <p:spPr>
          <a:xfrm>
            <a:off x="1534481" y="2442679"/>
            <a:ext cx="7713971" cy="1569660"/>
          </a:xfrm>
          <a:prstGeom prst="rect">
            <a:avLst/>
          </a:prstGeom>
          <a:noFill/>
        </p:spPr>
        <p:txBody>
          <a:bodyPr wrap="none" lIns="91440" tIns="45720" rIns="91440" bIns="45720">
            <a:spAutoFit/>
          </a:bodyPr>
          <a:lstStyle/>
          <a:p>
            <a:pPr algn="ctr"/>
            <a:r>
              <a:rPr lang="en-US" sz="9600" b="0" cap="none" spc="0" dirty="0">
                <a:ln w="0"/>
                <a:effectLst>
                  <a:outerShdw blurRad="38100" dist="25400" dir="5400000" algn="ctr" rotWithShape="0">
                    <a:srgbClr val="6E747A">
                      <a:alpha val="43000"/>
                    </a:srgbClr>
                  </a:outerShdw>
                </a:effectLst>
              </a:rPr>
              <a:t>Titanic Panic</a:t>
            </a:r>
          </a:p>
        </p:txBody>
      </p:sp>
      <p:sp>
        <p:nvSpPr>
          <p:cNvPr id="3" name="TextBox 2">
            <a:extLst>
              <a:ext uri="{FF2B5EF4-FFF2-40B4-BE49-F238E27FC236}">
                <a16:creationId xmlns:a16="http://schemas.microsoft.com/office/drawing/2014/main" id="{6F238A62-1D10-306A-68CF-208F526FF651}"/>
              </a:ext>
            </a:extLst>
          </p:cNvPr>
          <p:cNvSpPr txBox="1"/>
          <p:nvPr/>
        </p:nvSpPr>
        <p:spPr>
          <a:xfrm>
            <a:off x="809469" y="4961745"/>
            <a:ext cx="8184629" cy="369332"/>
          </a:xfrm>
          <a:prstGeom prst="rect">
            <a:avLst/>
          </a:prstGeom>
          <a:noFill/>
        </p:spPr>
        <p:txBody>
          <a:bodyPr wrap="square" rtlCol="0">
            <a:spAutoFit/>
          </a:bodyPr>
          <a:lstStyle/>
          <a:p>
            <a:r>
              <a:rPr lang="en-US" dirty="0"/>
              <a:t>By Tyler Anderson, Kelvin Mutua, Victoria Medrano, and Molly Pike.</a:t>
            </a:r>
          </a:p>
        </p:txBody>
      </p:sp>
    </p:spTree>
    <p:extLst>
      <p:ext uri="{BB962C8B-B14F-4D97-AF65-F5344CB8AC3E}">
        <p14:creationId xmlns:p14="http://schemas.microsoft.com/office/powerpoint/2010/main" val="237590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7B027E-41B2-4D5B-A6A7-1E4237050675}"/>
              </a:ext>
            </a:extLst>
          </p:cNvPr>
          <p:cNvSpPr txBox="1"/>
          <p:nvPr/>
        </p:nvSpPr>
        <p:spPr>
          <a:xfrm>
            <a:off x="442210" y="2035393"/>
            <a:ext cx="6100996" cy="830997"/>
          </a:xfrm>
          <a:prstGeom prst="rect">
            <a:avLst/>
          </a:prstGeom>
          <a:noFill/>
        </p:spPr>
        <p:txBody>
          <a:bodyPr wrap="square">
            <a:spAutoFit/>
          </a:bodyPr>
          <a:lstStyle/>
          <a:p>
            <a:r>
              <a:rPr kumimoji="0" lang="en-US" sz="4800" b="0" i="0" u="none" strike="noStrike" kern="1200" cap="none" spc="0" normalizeH="0" baseline="0" noProof="0" dirty="0">
                <a:ln>
                  <a:noFill/>
                </a:ln>
                <a:solidFill>
                  <a:prstClr val="white"/>
                </a:solidFill>
                <a:effectLst/>
                <a:uLnTx/>
                <a:uFillTx/>
                <a:latin typeface="Walbaum Display"/>
                <a:ea typeface="+mj-ea"/>
                <a:cs typeface="+mj-cs"/>
              </a:rPr>
              <a:t>Agenda</a:t>
            </a:r>
            <a:endParaRPr lang="en-US" dirty="0"/>
          </a:p>
        </p:txBody>
      </p:sp>
      <p:sp>
        <p:nvSpPr>
          <p:cNvPr id="6" name="Content Placeholder 2">
            <a:extLst>
              <a:ext uri="{FF2B5EF4-FFF2-40B4-BE49-F238E27FC236}">
                <a16:creationId xmlns:a16="http://schemas.microsoft.com/office/drawing/2014/main" id="{C76FFE2D-E4E3-AFF5-C4E3-10EEC736F56F}"/>
              </a:ext>
            </a:extLst>
          </p:cNvPr>
          <p:cNvSpPr txBox="1">
            <a:spLocks/>
          </p:cNvSpPr>
          <p:nvPr/>
        </p:nvSpPr>
        <p:spPr>
          <a:xfrm>
            <a:off x="682052" y="3154473"/>
            <a:ext cx="3565525" cy="3415519"/>
          </a:xfrm>
          <a:prstGeom prst="rect">
            <a:avLst/>
          </a:prstGeom>
        </p:spPr>
        <p:txBody>
          <a:bodyPr vert="horz" wrap="square" lIns="0" tIns="0" rIns="0" bIns="0" rtlCol="0" anchor="t" anchorCtr="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kumimoji="0" lang="en-US" sz="2000" b="0" i="0" u="none" strike="noStrike" kern="1200" cap="none" spc="0" normalizeH="0" baseline="0" noProof="0" dirty="0">
                <a:ln>
                  <a:noFill/>
                </a:ln>
                <a:solidFill>
                  <a:sysClr val="window" lastClr="FFFFFF">
                    <a:alpha val="60000"/>
                  </a:sysClr>
                </a:solidFill>
                <a:effectLst/>
                <a:uLnTx/>
                <a:uFillTx/>
                <a:latin typeface="Gill Sans MT"/>
                <a:ea typeface="+mn-ea"/>
                <a:cs typeface="+mn-cs"/>
              </a:rPr>
              <a:t>All about our data</a:t>
            </a: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lang="en-US" dirty="0">
                <a:solidFill>
                  <a:sysClr val="window" lastClr="FFFFFF">
                    <a:alpha val="60000"/>
                  </a:sysClr>
                </a:solidFill>
                <a:latin typeface="Gill Sans MT"/>
              </a:rPr>
              <a:t>Present data</a:t>
            </a: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lang="en-US" dirty="0">
                <a:solidFill>
                  <a:sysClr val="window" lastClr="FFFFFF">
                    <a:alpha val="60000"/>
                  </a:sysClr>
                </a:solidFill>
                <a:latin typeface="Gill Sans MT"/>
              </a:rPr>
              <a:t>Dashboard / Interactive</a:t>
            </a:r>
            <a:endParaRPr kumimoji="0" lang="en-US" sz="2000" b="0" i="0" u="none" strike="noStrike" kern="1200" cap="none" spc="0" normalizeH="0" baseline="0" noProof="0" dirty="0">
              <a:ln>
                <a:noFill/>
              </a:ln>
              <a:solidFill>
                <a:sysClr val="window" lastClr="FFFFFF">
                  <a:alpha val="60000"/>
                </a:sysClr>
              </a:solidFill>
              <a:effectLst/>
              <a:uLnTx/>
              <a:uFillTx/>
              <a:latin typeface="Gill Sans MT"/>
              <a:ea typeface="+mn-ea"/>
              <a:cs typeface="+mn-cs"/>
            </a:endParaRP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lang="en-US" dirty="0">
                <a:solidFill>
                  <a:sysClr val="window" lastClr="FFFFFF">
                    <a:alpha val="60000"/>
                  </a:sysClr>
                </a:solidFill>
                <a:latin typeface="Gill Sans MT"/>
              </a:rPr>
              <a:t>Explanation of Results</a:t>
            </a:r>
            <a:endParaRPr kumimoji="0" lang="en-US" sz="2000" b="0" i="0" u="none" strike="noStrike" kern="1200" cap="none" spc="0" normalizeH="0" baseline="0" noProof="0" dirty="0">
              <a:ln>
                <a:noFill/>
              </a:ln>
              <a:solidFill>
                <a:sysClr val="window" lastClr="FFFFFF">
                  <a:alpha val="60000"/>
                </a:sysClr>
              </a:solidFill>
              <a:effectLst/>
              <a:uLnTx/>
              <a:uFillTx/>
              <a:latin typeface="Gill Sans MT"/>
              <a:ea typeface="+mn-ea"/>
              <a:cs typeface="+mn-cs"/>
            </a:endParaRP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r>
              <a:rPr lang="en-US" dirty="0">
                <a:solidFill>
                  <a:sysClr val="window" lastClr="FFFFFF">
                    <a:alpha val="60000"/>
                  </a:sysClr>
                </a:solidFill>
                <a:latin typeface="Gill Sans MT"/>
              </a:rPr>
              <a:t>Conclusion</a:t>
            </a:r>
            <a:endParaRPr kumimoji="0" lang="en-US" sz="2000" b="0" i="0" u="none" strike="noStrike" kern="1200" cap="none" spc="0" normalizeH="0" baseline="0" noProof="0" dirty="0">
              <a:ln>
                <a:noFill/>
              </a:ln>
              <a:solidFill>
                <a:sysClr val="window" lastClr="FFFFFF">
                  <a:alpha val="60000"/>
                </a:sysClr>
              </a:solidFill>
              <a:effectLst/>
              <a:uLnTx/>
              <a:uFillTx/>
              <a:latin typeface="Gill Sans MT"/>
              <a:ea typeface="+mn-ea"/>
              <a:cs typeface="+mn-cs"/>
            </a:endParaRP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ysClr val="window" lastClr="FFFFFF">
                  <a:alpha val="60000"/>
                </a:sysClr>
              </a:solidFill>
              <a:effectLst/>
              <a:uLnTx/>
              <a:uFillTx/>
              <a:latin typeface="Gill Sans MT"/>
              <a:ea typeface="+mn-ea"/>
              <a:cs typeface="+mn-cs"/>
            </a:endParaRPr>
          </a:p>
        </p:txBody>
      </p:sp>
      <p:pic>
        <p:nvPicPr>
          <p:cNvPr id="1026" name="Picture 2" descr="Isolated silhouettes of transatlantic passenger steamships Highly detailed silhouettes of passenger steamships seen from different angles. The windows are separated from the main black silhouettes to easily delete them or change their colors. rms titanic stock illustrations">
            <a:extLst>
              <a:ext uri="{FF2B5EF4-FFF2-40B4-BE49-F238E27FC236}">
                <a16:creationId xmlns:a16="http://schemas.microsoft.com/office/drawing/2014/main" id="{837D200B-1F5D-2369-598E-CAAAD7148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490" y="514350"/>
            <a:ext cx="3619500"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32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B06927-70D3-DB5A-CA15-409A191636C0}"/>
              </a:ext>
            </a:extLst>
          </p:cNvPr>
          <p:cNvSpPr txBox="1"/>
          <p:nvPr/>
        </p:nvSpPr>
        <p:spPr>
          <a:xfrm>
            <a:off x="3047260" y="1861559"/>
            <a:ext cx="6094520" cy="3139321"/>
          </a:xfrm>
          <a:prstGeom prst="rect">
            <a:avLst/>
          </a:prstGeom>
          <a:noFill/>
        </p:spPr>
        <p:txBody>
          <a:bodyPr wrap="square">
            <a:spAutoFit/>
          </a:bodyPr>
          <a:lstStyle/>
          <a:p>
            <a:pPr algn="l">
              <a:buFont typeface="Arial" panose="020B0604020202020204" pitchFamily="34" charset="0"/>
              <a:buChar char="•"/>
            </a:pPr>
            <a:r>
              <a:rPr lang="en-US" b="0" i="0" dirty="0">
                <a:effectLst/>
                <a:latin typeface="Roboto" panose="02000000000000000000" pitchFamily="2" charset="0"/>
              </a:rPr>
              <a:t>Selected topic</a:t>
            </a:r>
          </a:p>
          <a:p>
            <a:pPr algn="l">
              <a:buFont typeface="Arial" panose="020B0604020202020204" pitchFamily="34" charset="0"/>
              <a:buChar char="•"/>
            </a:pPr>
            <a:r>
              <a:rPr lang="en-US" b="0" i="0" dirty="0">
                <a:effectLst/>
                <a:latin typeface="Roboto" panose="02000000000000000000" pitchFamily="2" charset="0"/>
              </a:rPr>
              <a:t>Reason the topic was selected</a:t>
            </a:r>
          </a:p>
          <a:p>
            <a:pPr algn="l">
              <a:buFont typeface="Arial" panose="020B0604020202020204" pitchFamily="34" charset="0"/>
              <a:buChar char="•"/>
            </a:pPr>
            <a:r>
              <a:rPr lang="en-US" b="0" i="0" dirty="0">
                <a:effectLst/>
                <a:latin typeface="Roboto" panose="02000000000000000000" pitchFamily="2" charset="0"/>
              </a:rPr>
              <a:t>Description of the source of data</a:t>
            </a:r>
          </a:p>
          <a:p>
            <a:pPr algn="l">
              <a:buFont typeface="Arial" panose="020B0604020202020204" pitchFamily="34" charset="0"/>
              <a:buChar char="•"/>
            </a:pPr>
            <a:r>
              <a:rPr lang="en-US" b="0" i="0" dirty="0">
                <a:effectLst/>
                <a:latin typeface="Roboto" panose="02000000000000000000" pitchFamily="2" charset="0"/>
              </a:rPr>
              <a:t>Questions the team hopes to answer with the data</a:t>
            </a:r>
          </a:p>
          <a:p>
            <a:pPr algn="l">
              <a:buFont typeface="Arial" panose="020B0604020202020204" pitchFamily="34" charset="0"/>
              <a:buChar char="•"/>
            </a:pPr>
            <a:r>
              <a:rPr lang="en-US" b="0" i="0" dirty="0">
                <a:effectLst/>
                <a:latin typeface="Roboto" panose="02000000000000000000" pitchFamily="2" charset="0"/>
              </a:rPr>
              <a:t>Description of the data exploration phase of the project</a:t>
            </a:r>
          </a:p>
          <a:p>
            <a:pPr algn="l">
              <a:buFont typeface="Arial" panose="020B0604020202020204" pitchFamily="34" charset="0"/>
              <a:buChar char="•"/>
            </a:pPr>
            <a:r>
              <a:rPr lang="en-US" b="0" i="0" dirty="0">
                <a:effectLst/>
                <a:latin typeface="Roboto" panose="02000000000000000000" pitchFamily="2" charset="0"/>
              </a:rPr>
              <a:t>Description of the analysis phase of the project</a:t>
            </a:r>
          </a:p>
          <a:p>
            <a:pPr algn="l">
              <a:buFont typeface="Arial" panose="020B0604020202020204" pitchFamily="34" charset="0"/>
              <a:buChar char="•"/>
            </a:pPr>
            <a:r>
              <a:rPr lang="en-US" b="0" i="0" dirty="0">
                <a:effectLst/>
                <a:latin typeface="Roboto" panose="02000000000000000000" pitchFamily="2" charset="0"/>
              </a:rPr>
              <a:t>Technologies, languages, tools, and algorithms used throughout the project</a:t>
            </a:r>
          </a:p>
          <a:p>
            <a:pPr algn="l">
              <a:buFont typeface="Arial" panose="020B0604020202020204" pitchFamily="34" charset="0"/>
              <a:buChar char="•"/>
            </a:pPr>
            <a:r>
              <a:rPr lang="en-US" b="0" i="0" dirty="0">
                <a:effectLst/>
                <a:latin typeface="Roboto" panose="02000000000000000000" pitchFamily="2" charset="0"/>
              </a:rPr>
              <a:t>Result of analysis</a:t>
            </a:r>
          </a:p>
          <a:p>
            <a:pPr algn="l">
              <a:buFont typeface="Arial" panose="020B0604020202020204" pitchFamily="34" charset="0"/>
              <a:buChar char="•"/>
            </a:pPr>
            <a:r>
              <a:rPr lang="en-US" b="0" i="0" dirty="0">
                <a:effectLst/>
                <a:latin typeface="Roboto" panose="02000000000000000000" pitchFamily="2" charset="0"/>
              </a:rPr>
              <a:t>Recommendation for future analysis</a:t>
            </a:r>
          </a:p>
          <a:p>
            <a:pPr algn="l">
              <a:buFont typeface="Arial" panose="020B0604020202020204" pitchFamily="34" charset="0"/>
              <a:buChar char="•"/>
            </a:pPr>
            <a:r>
              <a:rPr lang="en-US" b="0" i="0" dirty="0">
                <a:effectLst/>
                <a:latin typeface="Roboto" panose="02000000000000000000" pitchFamily="2" charset="0"/>
              </a:rPr>
              <a:t>Anything the team would have done differently</a:t>
            </a:r>
          </a:p>
        </p:txBody>
      </p:sp>
    </p:spTree>
    <p:extLst>
      <p:ext uri="{BB962C8B-B14F-4D97-AF65-F5344CB8AC3E}">
        <p14:creationId xmlns:p14="http://schemas.microsoft.com/office/powerpoint/2010/main" val="384185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B6A9A5-946B-06C5-D1F6-0EC6930CA415}"/>
              </a:ext>
            </a:extLst>
          </p:cNvPr>
          <p:cNvPicPr>
            <a:picLocks noChangeAspect="1"/>
          </p:cNvPicPr>
          <p:nvPr/>
        </p:nvPicPr>
        <p:blipFill rotWithShape="1">
          <a:blip r:embed="rId2">
            <a:alphaModFix amt="35000"/>
          </a:blip>
          <a:srcRect t="17511" b="7489"/>
          <a:stretch/>
        </p:blipFill>
        <p:spPr>
          <a:xfrm>
            <a:off x="3174" y="10"/>
            <a:ext cx="12192000" cy="6857990"/>
          </a:xfrm>
          <a:prstGeom prst="rect">
            <a:avLst/>
          </a:prstGeom>
        </p:spPr>
      </p:pic>
      <p:sp>
        <p:nvSpPr>
          <p:cNvPr id="2" name="Rectangle 1">
            <a:extLst>
              <a:ext uri="{FF2B5EF4-FFF2-40B4-BE49-F238E27FC236}">
                <a16:creationId xmlns:a16="http://schemas.microsoft.com/office/drawing/2014/main" id="{9217D5CA-1858-0FBB-F6E9-1E54D5336E40}"/>
              </a:ext>
            </a:extLst>
          </p:cNvPr>
          <p:cNvSpPr/>
          <p:nvPr/>
        </p:nvSpPr>
        <p:spPr>
          <a:xfrm>
            <a:off x="684212" y="4487332"/>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All about our data.</a:t>
            </a:r>
          </a:p>
        </p:txBody>
      </p:sp>
      <p:sp>
        <p:nvSpPr>
          <p:cNvPr id="3" name="TextBox 2">
            <a:extLst>
              <a:ext uri="{FF2B5EF4-FFF2-40B4-BE49-F238E27FC236}">
                <a16:creationId xmlns:a16="http://schemas.microsoft.com/office/drawing/2014/main" id="{55682244-308F-8352-F1A8-1B0939D2EBB0}"/>
              </a:ext>
            </a:extLst>
          </p:cNvPr>
          <p:cNvSpPr txBox="1"/>
          <p:nvPr/>
        </p:nvSpPr>
        <p:spPr>
          <a:xfrm>
            <a:off x="684212" y="685800"/>
            <a:ext cx="8534400"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dirty="0"/>
              <a:t>What?</a:t>
            </a:r>
          </a:p>
          <a:p>
            <a:pPr>
              <a:spcBef>
                <a:spcPct val="20000"/>
              </a:spcBef>
              <a:spcAft>
                <a:spcPts val="600"/>
              </a:spcAft>
              <a:buClr>
                <a:schemeClr val="tx1"/>
              </a:buClr>
              <a:buSzPct val="80000"/>
              <a:buFont typeface="Wingdings 3" panose="05040102010807070707" pitchFamily="18" charset="2"/>
              <a:buChar char=""/>
            </a:pPr>
            <a:endParaRPr lang="en-US" dirty="0"/>
          </a:p>
          <a:p>
            <a:pPr marL="285750" indent="-285750">
              <a:spcBef>
                <a:spcPct val="20000"/>
              </a:spcBef>
              <a:spcAft>
                <a:spcPts val="600"/>
              </a:spcAft>
              <a:buClr>
                <a:schemeClr val="tx1"/>
              </a:buClr>
              <a:buSzPct val="80000"/>
              <a:buFont typeface="Wingdings 3" panose="05040102010807070707" pitchFamily="18" charset="2"/>
              <a:buChar char=""/>
            </a:pPr>
            <a:r>
              <a:rPr lang="en-US" dirty="0"/>
              <a:t>Why?</a:t>
            </a:r>
          </a:p>
          <a:p>
            <a:pPr marL="285750" indent="-285750">
              <a:spcBef>
                <a:spcPct val="20000"/>
              </a:spcBef>
              <a:spcAft>
                <a:spcPts val="600"/>
              </a:spcAft>
              <a:buClr>
                <a:schemeClr val="tx1"/>
              </a:buClr>
              <a:buSzPct val="80000"/>
              <a:buFont typeface="Wingdings 3" panose="05040102010807070707" pitchFamily="18" charset="2"/>
              <a:buChar char=""/>
            </a:pPr>
            <a:endParaRPr lang="en-US" dirty="0"/>
          </a:p>
          <a:p>
            <a:pPr marL="285750" indent="-285750">
              <a:spcBef>
                <a:spcPct val="20000"/>
              </a:spcBef>
              <a:spcAft>
                <a:spcPts val="600"/>
              </a:spcAft>
              <a:buClr>
                <a:schemeClr val="tx1"/>
              </a:buClr>
              <a:buSzPct val="80000"/>
              <a:buFont typeface="Wingdings 3" panose="05040102010807070707" pitchFamily="18" charset="2"/>
              <a:buChar char=""/>
            </a:pPr>
            <a:r>
              <a:rPr lang="en-US" dirty="0"/>
              <a:t>Where from?</a:t>
            </a:r>
          </a:p>
          <a:p>
            <a:pPr>
              <a:spcBef>
                <a:spcPct val="20000"/>
              </a:spcBef>
              <a:spcAft>
                <a:spcPts val="600"/>
              </a:spcAft>
              <a:buClr>
                <a:schemeClr val="tx1"/>
              </a:buClr>
              <a:buSzPct val="80000"/>
              <a:buFont typeface="Wingdings 3" panose="05040102010807070707" pitchFamily="18" charset="2"/>
              <a:buChar char=""/>
            </a:pPr>
            <a:endParaRPr lang="en-US" dirty="0"/>
          </a:p>
        </p:txBody>
      </p:sp>
    </p:spTree>
    <p:extLst>
      <p:ext uri="{BB962C8B-B14F-4D97-AF65-F5344CB8AC3E}">
        <p14:creationId xmlns:p14="http://schemas.microsoft.com/office/powerpoint/2010/main" val="2576964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B6A9A5-946B-06C5-D1F6-0EC6930CA415}"/>
              </a:ext>
            </a:extLst>
          </p:cNvPr>
          <p:cNvPicPr>
            <a:picLocks noChangeAspect="1"/>
          </p:cNvPicPr>
          <p:nvPr/>
        </p:nvPicPr>
        <p:blipFill rotWithShape="1">
          <a:blip r:embed="rId2">
            <a:alphaModFix amt="35000"/>
          </a:blip>
          <a:srcRect t="17511" b="7489"/>
          <a:stretch/>
        </p:blipFill>
        <p:spPr>
          <a:xfrm>
            <a:off x="3174" y="10"/>
            <a:ext cx="12192000" cy="6857990"/>
          </a:xfrm>
          <a:prstGeom prst="rect">
            <a:avLst/>
          </a:prstGeom>
        </p:spPr>
      </p:pic>
      <p:sp>
        <p:nvSpPr>
          <p:cNvPr id="2" name="Rectangle 1">
            <a:extLst>
              <a:ext uri="{FF2B5EF4-FFF2-40B4-BE49-F238E27FC236}">
                <a16:creationId xmlns:a16="http://schemas.microsoft.com/office/drawing/2014/main" id="{9217D5CA-1858-0FBB-F6E9-1E54D5336E40}"/>
              </a:ext>
            </a:extLst>
          </p:cNvPr>
          <p:cNvSpPr/>
          <p:nvPr/>
        </p:nvSpPr>
        <p:spPr>
          <a:xfrm>
            <a:off x="684212" y="4487332"/>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All about our data.</a:t>
            </a:r>
          </a:p>
        </p:txBody>
      </p:sp>
      <p:sp>
        <p:nvSpPr>
          <p:cNvPr id="3" name="TextBox 2">
            <a:extLst>
              <a:ext uri="{FF2B5EF4-FFF2-40B4-BE49-F238E27FC236}">
                <a16:creationId xmlns:a16="http://schemas.microsoft.com/office/drawing/2014/main" id="{55682244-308F-8352-F1A8-1B0939D2EBB0}"/>
              </a:ext>
            </a:extLst>
          </p:cNvPr>
          <p:cNvSpPr txBox="1"/>
          <p:nvPr/>
        </p:nvSpPr>
        <p:spPr>
          <a:xfrm>
            <a:off x="684212" y="685800"/>
            <a:ext cx="8534400" cy="3615267"/>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tx1"/>
              </a:buClr>
              <a:buSzPct val="80000"/>
              <a:buFont typeface="Wingdings 3" panose="05040102010807070707" pitchFamily="18" charset="2"/>
              <a:buChar char=""/>
            </a:pPr>
            <a:r>
              <a:rPr lang="en-US" dirty="0"/>
              <a:t>What? </a:t>
            </a:r>
          </a:p>
          <a:p>
            <a:pPr>
              <a:spcBef>
                <a:spcPct val="20000"/>
              </a:spcBef>
              <a:spcAft>
                <a:spcPts val="600"/>
              </a:spcAft>
              <a:buClr>
                <a:schemeClr val="tx1"/>
              </a:buClr>
              <a:buSzPct val="80000"/>
            </a:pPr>
            <a:r>
              <a:rPr lang="en-US" dirty="0"/>
              <a:t>      </a:t>
            </a:r>
          </a:p>
          <a:p>
            <a:pPr>
              <a:spcBef>
                <a:spcPct val="20000"/>
              </a:spcBef>
              <a:spcAft>
                <a:spcPts val="600"/>
              </a:spcAft>
              <a:buClr>
                <a:schemeClr val="tx1"/>
              </a:buClr>
              <a:buSzPct val="80000"/>
            </a:pPr>
            <a:r>
              <a:rPr lang="en-US" dirty="0"/>
              <a:t>           </a:t>
            </a:r>
          </a:p>
          <a:p>
            <a:pPr marL="285750" indent="-285750">
              <a:spcBef>
                <a:spcPct val="20000"/>
              </a:spcBef>
              <a:spcAft>
                <a:spcPts val="600"/>
              </a:spcAft>
              <a:buClr>
                <a:schemeClr val="tx1"/>
              </a:buClr>
              <a:buSzPct val="80000"/>
              <a:buFont typeface="Wingdings 3" panose="05040102010807070707" pitchFamily="18" charset="2"/>
              <a:buChar char=""/>
            </a:pPr>
            <a:endParaRPr lang="en-US" dirty="0"/>
          </a:p>
          <a:p>
            <a:pPr>
              <a:spcBef>
                <a:spcPct val="20000"/>
              </a:spcBef>
              <a:spcAft>
                <a:spcPts val="600"/>
              </a:spcAft>
              <a:buClr>
                <a:schemeClr val="tx1"/>
              </a:buClr>
              <a:buSzPct val="80000"/>
            </a:pPr>
            <a:r>
              <a:rPr lang="en-US" dirty="0"/>
              <a:t>             </a:t>
            </a:r>
          </a:p>
          <a:p>
            <a:pPr>
              <a:spcBef>
                <a:spcPct val="20000"/>
              </a:spcBef>
              <a:spcAft>
                <a:spcPts val="600"/>
              </a:spcAft>
              <a:buClr>
                <a:schemeClr val="tx1"/>
              </a:buClr>
              <a:buSzPct val="80000"/>
              <a:buFont typeface="Wingdings 3" panose="05040102010807070707" pitchFamily="18" charset="2"/>
              <a:buChar char=""/>
            </a:pPr>
            <a:endParaRPr lang="en-US" dirty="0"/>
          </a:p>
        </p:txBody>
      </p:sp>
    </p:spTree>
    <p:extLst>
      <p:ext uri="{BB962C8B-B14F-4D97-AF65-F5344CB8AC3E}">
        <p14:creationId xmlns:p14="http://schemas.microsoft.com/office/powerpoint/2010/main" val="4226339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B6A9A5-946B-06C5-D1F6-0EC6930CA415}"/>
              </a:ext>
            </a:extLst>
          </p:cNvPr>
          <p:cNvPicPr>
            <a:picLocks noChangeAspect="1"/>
          </p:cNvPicPr>
          <p:nvPr/>
        </p:nvPicPr>
        <p:blipFill rotWithShape="1">
          <a:blip r:embed="rId2">
            <a:alphaModFix amt="35000"/>
          </a:blip>
          <a:srcRect t="17511" b="7489"/>
          <a:stretch/>
        </p:blipFill>
        <p:spPr>
          <a:xfrm>
            <a:off x="3174" y="10"/>
            <a:ext cx="12192000" cy="6857990"/>
          </a:xfrm>
          <a:prstGeom prst="rect">
            <a:avLst/>
          </a:prstGeom>
        </p:spPr>
      </p:pic>
      <p:sp>
        <p:nvSpPr>
          <p:cNvPr id="2" name="Rectangle 1">
            <a:extLst>
              <a:ext uri="{FF2B5EF4-FFF2-40B4-BE49-F238E27FC236}">
                <a16:creationId xmlns:a16="http://schemas.microsoft.com/office/drawing/2014/main" id="{9217D5CA-1858-0FBB-F6E9-1E54D5336E40}"/>
              </a:ext>
            </a:extLst>
          </p:cNvPr>
          <p:cNvSpPr/>
          <p:nvPr/>
        </p:nvSpPr>
        <p:spPr>
          <a:xfrm>
            <a:off x="684212" y="4487332"/>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All about our data.</a:t>
            </a:r>
          </a:p>
        </p:txBody>
      </p:sp>
      <p:sp>
        <p:nvSpPr>
          <p:cNvPr id="3" name="TextBox 2">
            <a:extLst>
              <a:ext uri="{FF2B5EF4-FFF2-40B4-BE49-F238E27FC236}">
                <a16:creationId xmlns:a16="http://schemas.microsoft.com/office/drawing/2014/main" id="{55682244-308F-8352-F1A8-1B0939D2EBB0}"/>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pPr>
            <a:r>
              <a:rPr lang="en-US" dirty="0"/>
              <a:t>             </a:t>
            </a:r>
          </a:p>
          <a:p>
            <a:pPr>
              <a:spcBef>
                <a:spcPct val="20000"/>
              </a:spcBef>
              <a:spcAft>
                <a:spcPts val="600"/>
              </a:spcAft>
              <a:buClr>
                <a:schemeClr val="tx1"/>
              </a:buClr>
              <a:buSzPct val="80000"/>
              <a:buFont typeface="Wingdings 3" panose="05040102010807070707" pitchFamily="18" charset="2"/>
              <a:buChar char=""/>
            </a:pPr>
            <a:endParaRPr lang="en-US" dirty="0"/>
          </a:p>
          <a:p>
            <a:pPr marL="285750" indent="-285750">
              <a:spcBef>
                <a:spcPct val="20000"/>
              </a:spcBef>
              <a:spcAft>
                <a:spcPts val="600"/>
              </a:spcAft>
              <a:buClr>
                <a:schemeClr val="tx1"/>
              </a:buClr>
              <a:buSzPct val="80000"/>
              <a:buFont typeface="Wingdings 3" panose="05040102010807070707" pitchFamily="18" charset="2"/>
              <a:buChar char=""/>
            </a:pPr>
            <a:r>
              <a:rPr lang="en-US" dirty="0"/>
              <a:t>Why?</a:t>
            </a:r>
          </a:p>
          <a:p>
            <a:pPr marL="285750" indent="-285750">
              <a:spcBef>
                <a:spcPct val="20000"/>
              </a:spcBef>
              <a:spcAft>
                <a:spcPts val="600"/>
              </a:spcAft>
              <a:buClr>
                <a:schemeClr val="tx1"/>
              </a:buClr>
              <a:buSzPct val="80000"/>
              <a:buFont typeface="Wingdings 3" panose="05040102010807070707" pitchFamily="18" charset="2"/>
              <a:buChar char=""/>
            </a:pPr>
            <a:endParaRPr lang="en-US" dirty="0"/>
          </a:p>
          <a:p>
            <a:pPr>
              <a:spcBef>
                <a:spcPct val="20000"/>
              </a:spcBef>
              <a:spcAft>
                <a:spcPts val="600"/>
              </a:spcAft>
              <a:buClr>
                <a:schemeClr val="tx1"/>
              </a:buClr>
              <a:buSzPct val="80000"/>
            </a:pPr>
            <a:r>
              <a:rPr lang="en-US" dirty="0"/>
              <a:t>                    </a:t>
            </a:r>
          </a:p>
        </p:txBody>
      </p:sp>
    </p:spTree>
    <p:extLst>
      <p:ext uri="{BB962C8B-B14F-4D97-AF65-F5344CB8AC3E}">
        <p14:creationId xmlns:p14="http://schemas.microsoft.com/office/powerpoint/2010/main" val="1700639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B6A9A5-946B-06C5-D1F6-0EC6930CA415}"/>
              </a:ext>
            </a:extLst>
          </p:cNvPr>
          <p:cNvPicPr>
            <a:picLocks noChangeAspect="1"/>
          </p:cNvPicPr>
          <p:nvPr/>
        </p:nvPicPr>
        <p:blipFill rotWithShape="1">
          <a:blip r:embed="rId2">
            <a:alphaModFix amt="35000"/>
          </a:blip>
          <a:srcRect t="17511" b="7489"/>
          <a:stretch/>
        </p:blipFill>
        <p:spPr>
          <a:xfrm>
            <a:off x="3174" y="10"/>
            <a:ext cx="12192000" cy="6857990"/>
          </a:xfrm>
          <a:prstGeom prst="rect">
            <a:avLst/>
          </a:prstGeom>
        </p:spPr>
      </p:pic>
      <p:sp>
        <p:nvSpPr>
          <p:cNvPr id="2" name="Rectangle 1">
            <a:extLst>
              <a:ext uri="{FF2B5EF4-FFF2-40B4-BE49-F238E27FC236}">
                <a16:creationId xmlns:a16="http://schemas.microsoft.com/office/drawing/2014/main" id="{9217D5CA-1858-0FBB-F6E9-1E54D5336E40}"/>
              </a:ext>
            </a:extLst>
          </p:cNvPr>
          <p:cNvSpPr/>
          <p:nvPr/>
        </p:nvSpPr>
        <p:spPr>
          <a:xfrm>
            <a:off x="684212" y="4487332"/>
            <a:ext cx="8534400" cy="1507067"/>
          </a:xfrm>
          <a:prstGeom prst="rect">
            <a:avLst/>
          </a:prstGeom>
        </p:spPr>
        <p:txBody>
          <a:bodyPr vert="horz" lIns="91440" tIns="45720" rIns="91440" bIns="45720" rtlCol="0" anchor="ctr">
            <a:normAutofit/>
          </a:bodyPr>
          <a:lstStyle/>
          <a:p>
            <a:pPr>
              <a:spcBef>
                <a:spcPct val="0"/>
              </a:spcBef>
              <a:spcAft>
                <a:spcPts val="600"/>
              </a:spcAft>
            </a:pPr>
            <a:r>
              <a:rPr lang="en-US" sz="3600" b="1" cap="all">
                <a:ln w="3175" cmpd="sng">
                  <a:noFill/>
                </a:ln>
                <a:latin typeface="+mj-lt"/>
                <a:ea typeface="+mj-ea"/>
                <a:cs typeface="+mj-cs"/>
              </a:rPr>
              <a:t>All about our data.</a:t>
            </a:r>
          </a:p>
        </p:txBody>
      </p:sp>
      <p:sp>
        <p:nvSpPr>
          <p:cNvPr id="3" name="TextBox 2">
            <a:extLst>
              <a:ext uri="{FF2B5EF4-FFF2-40B4-BE49-F238E27FC236}">
                <a16:creationId xmlns:a16="http://schemas.microsoft.com/office/drawing/2014/main" id="{55682244-308F-8352-F1A8-1B0939D2EBB0}"/>
              </a:ext>
            </a:extLst>
          </p:cNvPr>
          <p:cNvSpPr txBox="1"/>
          <p:nvPr/>
        </p:nvSpPr>
        <p:spPr>
          <a:xfrm>
            <a:off x="684212" y="685800"/>
            <a:ext cx="8534400"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pPr>
            <a:r>
              <a:rPr lang="en-US" dirty="0"/>
              <a:t>          </a:t>
            </a:r>
          </a:p>
          <a:p>
            <a:pPr>
              <a:spcBef>
                <a:spcPct val="20000"/>
              </a:spcBef>
              <a:spcAft>
                <a:spcPts val="600"/>
              </a:spcAft>
              <a:buClr>
                <a:schemeClr val="tx1"/>
              </a:buClr>
              <a:buSzPct val="80000"/>
            </a:pPr>
            <a:r>
              <a:rPr lang="en-US" dirty="0"/>
              <a:t>             </a:t>
            </a:r>
          </a:p>
          <a:p>
            <a:pPr>
              <a:spcBef>
                <a:spcPct val="20000"/>
              </a:spcBef>
              <a:spcAft>
                <a:spcPts val="600"/>
              </a:spcAft>
              <a:buClr>
                <a:schemeClr val="tx1"/>
              </a:buClr>
              <a:buSzPct val="80000"/>
            </a:pPr>
            <a:r>
              <a:rPr lang="en-US" dirty="0"/>
              <a:t>            </a:t>
            </a:r>
          </a:p>
          <a:p>
            <a:pPr marL="285750" indent="-285750">
              <a:spcBef>
                <a:spcPct val="20000"/>
              </a:spcBef>
              <a:spcAft>
                <a:spcPts val="600"/>
              </a:spcAft>
              <a:buClr>
                <a:schemeClr val="tx1"/>
              </a:buClr>
              <a:buSzPct val="80000"/>
              <a:buFont typeface="Wingdings 3" panose="05040102010807070707" pitchFamily="18" charset="2"/>
              <a:buChar char=""/>
            </a:pPr>
            <a:endParaRPr lang="en-US" dirty="0"/>
          </a:p>
          <a:p>
            <a:pPr marL="285750" indent="-285750">
              <a:spcBef>
                <a:spcPct val="20000"/>
              </a:spcBef>
              <a:spcAft>
                <a:spcPts val="600"/>
              </a:spcAft>
              <a:buClr>
                <a:schemeClr val="tx1"/>
              </a:buClr>
              <a:buSzPct val="80000"/>
              <a:buFont typeface="Wingdings 3" panose="05040102010807070707" pitchFamily="18" charset="2"/>
              <a:buChar char=""/>
            </a:pPr>
            <a:r>
              <a:rPr lang="en-US" dirty="0"/>
              <a:t>Where from?</a:t>
            </a:r>
          </a:p>
          <a:p>
            <a:pPr>
              <a:spcBef>
                <a:spcPct val="20000"/>
              </a:spcBef>
              <a:spcAft>
                <a:spcPts val="600"/>
              </a:spcAft>
              <a:buClr>
                <a:schemeClr val="tx1"/>
              </a:buClr>
              <a:buSzPct val="80000"/>
              <a:buFont typeface="Wingdings 3" panose="05040102010807070707" pitchFamily="18" charset="2"/>
              <a:buChar char=""/>
            </a:pPr>
            <a:endParaRPr lang="en-US" dirty="0"/>
          </a:p>
        </p:txBody>
      </p:sp>
    </p:spTree>
    <p:extLst>
      <p:ext uri="{BB962C8B-B14F-4D97-AF65-F5344CB8AC3E}">
        <p14:creationId xmlns:p14="http://schemas.microsoft.com/office/powerpoint/2010/main" val="3684150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4CE34-54F0-230B-C645-63F479E300A8}"/>
              </a:ext>
            </a:extLst>
          </p:cNvPr>
          <p:cNvSpPr txBox="1"/>
          <p:nvPr/>
        </p:nvSpPr>
        <p:spPr>
          <a:xfrm>
            <a:off x="3047260" y="2554056"/>
            <a:ext cx="6094520" cy="1754326"/>
          </a:xfrm>
          <a:prstGeom prst="rect">
            <a:avLst/>
          </a:prstGeom>
          <a:noFill/>
        </p:spPr>
        <p:txBody>
          <a:bodyPr wrap="square">
            <a:spAutoFit/>
          </a:bodyPr>
          <a:lstStyle/>
          <a:p>
            <a:pPr algn="l"/>
            <a:r>
              <a:rPr lang="en-US" b="0" i="0" dirty="0">
                <a:effectLst/>
                <a:latin typeface="Roboto" panose="02000000000000000000" pitchFamily="2" charset="0"/>
              </a:rPr>
              <a:t>The presentation should be finalized in Google Slides and include the following:</a:t>
            </a:r>
          </a:p>
          <a:p>
            <a:pPr algn="l">
              <a:buFont typeface="Arial" panose="020B0604020202020204" pitchFamily="34" charset="0"/>
              <a:buChar char="•"/>
            </a:pPr>
            <a:r>
              <a:rPr lang="en-US" b="0" i="0" dirty="0">
                <a:effectLst/>
                <a:latin typeface="Roboto" panose="02000000000000000000" pitchFamily="2" charset="0"/>
              </a:rPr>
              <a:t>Slides are primarily images or graphics (rather than primarily text).</a:t>
            </a:r>
          </a:p>
          <a:p>
            <a:pPr algn="l">
              <a:buFont typeface="Arial" panose="020B0604020202020204" pitchFamily="34" charset="0"/>
              <a:buChar char="•"/>
            </a:pPr>
            <a:r>
              <a:rPr lang="en-US" b="0" i="0" dirty="0">
                <a:effectLst/>
                <a:latin typeface="Roboto" panose="02000000000000000000" pitchFamily="2" charset="0"/>
              </a:rPr>
              <a:t>Images are clear, in high-definition, and directly illustrative of subject matter.</a:t>
            </a:r>
          </a:p>
        </p:txBody>
      </p:sp>
    </p:spTree>
    <p:extLst>
      <p:ext uri="{BB962C8B-B14F-4D97-AF65-F5344CB8AC3E}">
        <p14:creationId xmlns:p14="http://schemas.microsoft.com/office/powerpoint/2010/main" val="393723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14F703-204B-4198-6EDF-72D744CFBD4A}"/>
              </a:ext>
            </a:extLst>
          </p:cNvPr>
          <p:cNvSpPr txBox="1"/>
          <p:nvPr/>
        </p:nvSpPr>
        <p:spPr>
          <a:xfrm>
            <a:off x="3047260" y="2277057"/>
            <a:ext cx="6094520" cy="2308324"/>
          </a:xfrm>
          <a:prstGeom prst="rect">
            <a:avLst/>
          </a:prstGeom>
          <a:noFill/>
        </p:spPr>
        <p:txBody>
          <a:bodyPr wrap="square">
            <a:spAutoFit/>
          </a:bodyPr>
          <a:lstStyle/>
          <a:p>
            <a:r>
              <a:rPr lang="en-US" dirty="0"/>
              <a:t>Requirements for the live presentation follow:</a:t>
            </a:r>
          </a:p>
          <a:p>
            <a:endParaRPr lang="en-US" dirty="0"/>
          </a:p>
          <a:p>
            <a:r>
              <a:rPr lang="en-US" dirty="0"/>
              <a:t>All team members present in equal proportions.</a:t>
            </a:r>
          </a:p>
          <a:p>
            <a:r>
              <a:rPr lang="en-US" dirty="0"/>
              <a:t>The team demonstrates the dashboard's real-time interactivity.</a:t>
            </a:r>
          </a:p>
          <a:p>
            <a:r>
              <a:rPr lang="en-US" dirty="0"/>
              <a:t>The presentation falls within any time limits provided by the instructor.</a:t>
            </a:r>
          </a:p>
          <a:p>
            <a:r>
              <a:rPr lang="en-US" dirty="0"/>
              <a:t>The submission includes speaker notes, flashcards, or a video of the presentation rehearsal.</a:t>
            </a:r>
          </a:p>
        </p:txBody>
      </p:sp>
    </p:spTree>
    <p:extLst>
      <p:ext uri="{BB962C8B-B14F-4D97-AF65-F5344CB8AC3E}">
        <p14:creationId xmlns:p14="http://schemas.microsoft.com/office/powerpoint/2010/main" val="98714796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402</TotalTime>
  <Words>227</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Century Schoolbook</vt:lpstr>
      <vt:lpstr>Gill Sans MT</vt:lpstr>
      <vt:lpstr>Roboto</vt:lpstr>
      <vt:lpstr>Walbaum Display</vt:lpstr>
      <vt:lpstr>Wingdings 2</vt:lpstr>
      <vt:lpstr>Wingdings 3</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Molly Pike</dc:creator>
  <cp:lastModifiedBy>Molly Pike</cp:lastModifiedBy>
  <cp:revision>5</cp:revision>
  <dcterms:created xsi:type="dcterms:W3CDTF">2022-08-11T22:36:23Z</dcterms:created>
  <dcterms:modified xsi:type="dcterms:W3CDTF">2022-08-16T19:07:36Z</dcterms:modified>
</cp:coreProperties>
</file>