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57" r:id="rId3"/>
    <p:sldId id="259" r:id="rId4"/>
    <p:sldId id="270" r:id="rId5"/>
    <p:sldId id="271" r:id="rId6"/>
    <p:sldId id="273" r:id="rId7"/>
    <p:sldId id="272" r:id="rId8"/>
    <p:sldId id="275" r:id="rId9"/>
    <p:sldId id="276" r:id="rId10"/>
    <p:sldId id="277" r:id="rId11"/>
    <p:sldId id="279" r:id="rId12"/>
    <p:sldId id="281" r:id="rId13"/>
    <p:sldId id="283" r:id="rId14"/>
    <p:sldId id="286" r:id="rId15"/>
    <p:sldId id="287" r:id="rId16"/>
    <p:sldId id="282" r:id="rId17"/>
    <p:sldId id="288" r:id="rId18"/>
    <p:sldId id="289" r:id="rId19"/>
    <p:sldId id="278" r:id="rId20"/>
    <p:sldId id="290" r:id="rId21"/>
    <p:sldId id="303" r:id="rId22"/>
    <p:sldId id="291" r:id="rId23"/>
    <p:sldId id="292" r:id="rId24"/>
    <p:sldId id="293" r:id="rId25"/>
    <p:sldId id="294" r:id="rId26"/>
    <p:sldId id="295" r:id="rId27"/>
    <p:sldId id="302" r:id="rId28"/>
    <p:sldId id="305" r:id="rId29"/>
    <p:sldId id="306" r:id="rId30"/>
    <p:sldId id="296" r:id="rId31"/>
    <p:sldId id="298" r:id="rId32"/>
    <p:sldId id="297" r:id="rId33"/>
    <p:sldId id="299" r:id="rId34"/>
    <p:sldId id="301" r:id="rId35"/>
    <p:sldId id="309" r:id="rId36"/>
    <p:sldId id="307" r:id="rId37"/>
  </p:sldIdLst>
  <p:sldSz cx="12188825"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599" autoAdjust="0"/>
  </p:normalViewPr>
  <p:slideViewPr>
    <p:cSldViewPr>
      <p:cViewPr varScale="1">
        <p:scale>
          <a:sx n="93" d="100"/>
          <a:sy n="93" d="100"/>
        </p:scale>
        <p:origin x="456" y="72"/>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296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85D827C-F71B-4FAA-84BC-917529DF4329}" type="datetime1">
              <a:rPr lang="fr-FR" smtClean="0"/>
              <a:t>09/01/2022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fr-FR" smtClean="0"/>
              <a:t>‹N°›</a:t>
            </a:fld>
            <a:endParaRPr lang="fr-F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5984F1A2-98F1-4AAD-8956-BAF80D48A1C7}" type="datetime1">
              <a:rPr lang="fr-FR" noProof="0" smtClean="0"/>
              <a:t>09/01/2022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fr-FR" noProof="0" smtClean="0"/>
              <a:t>‹N°›</a:t>
            </a:fld>
            <a:endParaRPr lang="fr-FR"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1</a:t>
            </a:fld>
            <a:endParaRPr lang="fr-FR" dirty="0"/>
          </a:p>
        </p:txBody>
      </p:sp>
    </p:spTree>
    <p:extLst>
      <p:ext uri="{BB962C8B-B14F-4D97-AF65-F5344CB8AC3E}">
        <p14:creationId xmlns:p14="http://schemas.microsoft.com/office/powerpoint/2010/main" val="2681698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28</a:t>
            </a:fld>
            <a:endParaRPr lang="fr-FR" dirty="0"/>
          </a:p>
        </p:txBody>
      </p:sp>
    </p:spTree>
    <p:extLst>
      <p:ext uri="{BB962C8B-B14F-4D97-AF65-F5344CB8AC3E}">
        <p14:creationId xmlns:p14="http://schemas.microsoft.com/office/powerpoint/2010/main" val="1777942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31</a:t>
            </a:fld>
            <a:endParaRPr lang="fr-FR" dirty="0"/>
          </a:p>
        </p:txBody>
      </p:sp>
    </p:spTree>
    <p:extLst>
      <p:ext uri="{BB962C8B-B14F-4D97-AF65-F5344CB8AC3E}">
        <p14:creationId xmlns:p14="http://schemas.microsoft.com/office/powerpoint/2010/main" val="14680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2</a:t>
            </a:fld>
            <a:endParaRPr lang="fr-FR" dirty="0"/>
          </a:p>
        </p:txBody>
      </p:sp>
    </p:spTree>
    <p:extLst>
      <p:ext uri="{BB962C8B-B14F-4D97-AF65-F5344CB8AC3E}">
        <p14:creationId xmlns:p14="http://schemas.microsoft.com/office/powerpoint/2010/main" val="109199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3</a:t>
            </a:fld>
            <a:endParaRPr lang="fr-FR" dirty="0"/>
          </a:p>
        </p:txBody>
      </p:sp>
    </p:spTree>
    <p:extLst>
      <p:ext uri="{BB962C8B-B14F-4D97-AF65-F5344CB8AC3E}">
        <p14:creationId xmlns:p14="http://schemas.microsoft.com/office/powerpoint/2010/main" val="75162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8</a:t>
            </a:fld>
            <a:endParaRPr lang="fr-FR" dirty="0"/>
          </a:p>
        </p:txBody>
      </p:sp>
    </p:spTree>
    <p:extLst>
      <p:ext uri="{BB962C8B-B14F-4D97-AF65-F5344CB8AC3E}">
        <p14:creationId xmlns:p14="http://schemas.microsoft.com/office/powerpoint/2010/main" val="353574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nl-BE" dirty="0"/>
              <a:t>https://www.python.org/downloads/release/python-379/</a:t>
            </a:r>
          </a:p>
        </p:txBody>
      </p:sp>
      <p:sp>
        <p:nvSpPr>
          <p:cNvPr id="4" name="Espace réservé du numéro de diapositive 3"/>
          <p:cNvSpPr>
            <a:spLocks noGrp="1"/>
          </p:cNvSpPr>
          <p:nvPr>
            <p:ph type="sldNum" sz="quarter" idx="5"/>
          </p:nvPr>
        </p:nvSpPr>
        <p:spPr/>
        <p:txBody>
          <a:bodyPr/>
          <a:lstStyle/>
          <a:p>
            <a:pPr rtl="0"/>
            <a:fld id="{01F2A70B-78F2-4DCF-B53B-C990D2FAFB8A}" type="slidenum">
              <a:rPr lang="fr-FR" noProof="0" smtClean="0"/>
              <a:t>9</a:t>
            </a:fld>
            <a:endParaRPr lang="fr-FR" noProof="0" dirty="0"/>
          </a:p>
        </p:txBody>
      </p:sp>
    </p:spTree>
    <p:extLst>
      <p:ext uri="{BB962C8B-B14F-4D97-AF65-F5344CB8AC3E}">
        <p14:creationId xmlns:p14="http://schemas.microsoft.com/office/powerpoint/2010/main" val="366523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console</a:t>
            </a:r>
            <a:endParaRPr lang="nl-BE" dirty="0"/>
          </a:p>
        </p:txBody>
      </p:sp>
      <p:sp>
        <p:nvSpPr>
          <p:cNvPr id="4" name="Espace réservé du numéro de diapositive 3"/>
          <p:cNvSpPr>
            <a:spLocks noGrp="1"/>
          </p:cNvSpPr>
          <p:nvPr>
            <p:ph type="sldNum" sz="quarter" idx="5"/>
          </p:nvPr>
        </p:nvSpPr>
        <p:spPr/>
        <p:txBody>
          <a:bodyPr/>
          <a:lstStyle/>
          <a:p>
            <a:pPr rtl="0"/>
            <a:fld id="{01F2A70B-78F2-4DCF-B53B-C990D2FAFB8A}" type="slidenum">
              <a:rPr lang="fr-FR" noProof="0" smtClean="0"/>
              <a:t>11</a:t>
            </a:fld>
            <a:endParaRPr lang="fr-FR" noProof="0" dirty="0"/>
          </a:p>
        </p:txBody>
      </p:sp>
    </p:spTree>
    <p:extLst>
      <p:ext uri="{BB962C8B-B14F-4D97-AF65-F5344CB8AC3E}">
        <p14:creationId xmlns:p14="http://schemas.microsoft.com/office/powerpoint/2010/main" val="84597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12</a:t>
            </a:fld>
            <a:endParaRPr lang="fr-FR" dirty="0"/>
          </a:p>
        </p:txBody>
      </p:sp>
    </p:spTree>
    <p:extLst>
      <p:ext uri="{BB962C8B-B14F-4D97-AF65-F5344CB8AC3E}">
        <p14:creationId xmlns:p14="http://schemas.microsoft.com/office/powerpoint/2010/main" val="220821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17</a:t>
            </a:fld>
            <a:endParaRPr lang="fr-FR" dirty="0"/>
          </a:p>
        </p:txBody>
      </p:sp>
    </p:spTree>
    <p:extLst>
      <p:ext uri="{BB962C8B-B14F-4D97-AF65-F5344CB8AC3E}">
        <p14:creationId xmlns:p14="http://schemas.microsoft.com/office/powerpoint/2010/main" val="223887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1F2A70B-78F2-4DCF-B53B-C990D2FAFB8A}" type="slidenum">
              <a:rPr lang="fr-FR" smtClean="0"/>
              <a:t>22</a:t>
            </a:fld>
            <a:endParaRPr lang="fr-FR" dirty="0"/>
          </a:p>
        </p:txBody>
      </p:sp>
    </p:spTree>
    <p:extLst>
      <p:ext uri="{BB962C8B-B14F-4D97-AF65-F5344CB8AC3E}">
        <p14:creationId xmlns:p14="http://schemas.microsoft.com/office/powerpoint/2010/main" val="82257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2413" y="1905000"/>
            <a:ext cx="9144000" cy="2667000"/>
          </a:xfrm>
        </p:spPr>
        <p:txBody>
          <a:bodyPr rtlCol="0">
            <a:noAutofit/>
          </a:bodyPr>
          <a:lstStyle>
            <a:lvl1pPr>
              <a:defRPr sz="5400"/>
            </a:lvl1pPr>
          </a:lstStyle>
          <a:p>
            <a:pPr rtl="0"/>
            <a:r>
              <a:rPr lang="fr-FR" noProof="0"/>
              <a:t>Modifiez le style du titre</a:t>
            </a:r>
            <a:endParaRPr lang="fr-FR" noProof="0" dirty="0"/>
          </a:p>
        </p:txBody>
      </p:sp>
      <p:grpSp>
        <p:nvGrpSpPr>
          <p:cNvPr id="256" name="Ligne" descr="Ligne graphique"/>
          <p:cNvGrpSpPr/>
          <p:nvPr/>
        </p:nvGrpSpPr>
        <p:grpSpPr bwMode="invGray">
          <a:xfrm>
            <a:off x="1584896" y="4724400"/>
            <a:ext cx="8631936" cy="64008"/>
            <a:chOff x="-4110038" y="2703513"/>
            <a:chExt cx="17394239" cy="160336"/>
          </a:xfrm>
          <a:solidFill>
            <a:schemeClr val="accent1"/>
          </a:solidFill>
        </p:grpSpPr>
        <p:sp>
          <p:nvSpPr>
            <p:cNvPr id="257" name="Forme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8" name="Forme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9" name="Forme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0" name="Forme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1" name="Forme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2" name="Forme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3" name="Forme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4" name="Forme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5" name="Forme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6" name="Forme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7" name="Forme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8" name="Forme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9" name="Forme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0" name="Forme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1" name="Forme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2" name="Forme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3" name="Forme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4" name="Forme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5" name="Forme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6" name="Forme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7" name="Forme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8" name="Forme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9" name="Forme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0" name="Forme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1" name="Forme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2" name="Forme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3" name="Forme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4" name="Forme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5" name="Forme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6" name="Forme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7" name="Forme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8" name="Forme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9" name="Forme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0" name="Forme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1" name="Forme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2" name="Forme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3" name="Forme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4" name="Forme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5" name="Forme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6" name="Forme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7" name="Forme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8" name="Forme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9" name="Forme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0" name="Forme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1" name="Forme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2" name="Forme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3" name="Forme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4" name="Forme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5" name="Forme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6" name="Forme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7" name="Forme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8" name="Forme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9" name="Forme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0" name="Forme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1" name="Forme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2" name="Forme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3" name="Forme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4" name="Forme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5" name="Forme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6" name="Forme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7" name="Forme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8" name="Forme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9" name="Forme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0" name="Forme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1" name="Forme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2" name="Forme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3" name="Forme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4" name="Forme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5" name="Forme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6" name="Forme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7" name="Forme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8" name="Forme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9" name="Forme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0" name="Forme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1" name="Forme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2" name="Forme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3" name="Forme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4" name="Forme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5" name="Forme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6" name="Forme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7" name="Forme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8" name="Forme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9" name="Forme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0" name="Forme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1" name="Forme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2" name="Forme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3" name="Forme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4" name="Forme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5" name="Forme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6" name="Forme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7" name="Forme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8" name="Forme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9" name="Forme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0" name="Forme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1" name="Forme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2" name="Forme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3" name="Forme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4" name="Forme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5" name="Forme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6" name="Forme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7" name="Forme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8" name="Forme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9" name="Forme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0" name="Forme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1" name="Forme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2" name="Forme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3" name="Forme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4" name="Forme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5" name="Forme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6" name="Forme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7" name="Forme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8" name="Forme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9" name="Forme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0" name="Forme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1" name="Forme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2" name="Forme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3" name="Forme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4" name="Forme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5" name="Forme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6" name="Forme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7" name="Forme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8" name="Forme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9" name="Forme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3" name="Sous-titre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grpSp>
        <p:nvGrpSpPr>
          <p:cNvPr id="7" name="Ligne" descr="Ligne graphique"/>
          <p:cNvGrpSpPr/>
          <p:nvPr/>
        </p:nvGrpSpPr>
        <p:grpSpPr bwMode="invGray">
          <a:xfrm>
            <a:off x="1522413" y="1514475"/>
            <a:ext cx="10569575" cy="64008"/>
            <a:chOff x="1522413" y="1514475"/>
            <a:chExt cx="10569575" cy="64008"/>
          </a:xfrm>
        </p:grpSpPr>
        <p:sp>
          <p:nvSpPr>
            <p:cNvPr id="8" name="Forme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 name="Forme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0" name="Forme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3" name="Espace réservé du texte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4" name="Espace réservé de la date 3"/>
          <p:cNvSpPr>
            <a:spLocks noGrp="1"/>
          </p:cNvSpPr>
          <p:nvPr>
            <p:ph type="dt" sz="half" idx="10"/>
          </p:nvPr>
        </p:nvSpPr>
        <p:spPr/>
        <p:txBody>
          <a:bodyPr rtlCol="0"/>
          <a:lstStyle/>
          <a:p>
            <a:pPr rtl="0"/>
            <a:fld id="{AA1D981B-D3A3-497E-BC67-191FCCDBE316}" type="datetime1">
              <a:rPr lang="fr-FR" noProof="0" smtClean="0"/>
              <a:t>09/01/2022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0361612" y="274639"/>
            <a:ext cx="1371600" cy="5901747"/>
          </a:xfrm>
        </p:spPr>
        <p:txBody>
          <a:bodyPr vert="eaVert" rtlCol="0"/>
          <a:lstStyle/>
          <a:p>
            <a:pPr rtl="0"/>
            <a:r>
              <a:rPr lang="fr-FR" noProof="0"/>
              <a:t>Modifiez le style du titre</a:t>
            </a:r>
            <a:endParaRPr lang="fr-FR" noProof="0" dirty="0"/>
          </a:p>
        </p:txBody>
      </p:sp>
      <p:grpSp>
        <p:nvGrpSpPr>
          <p:cNvPr id="7" name="Ligne" descr="Ligne graphique"/>
          <p:cNvGrpSpPr/>
          <p:nvPr/>
        </p:nvGrpSpPr>
        <p:grpSpPr bwMode="invGray">
          <a:xfrm rot="5400000">
            <a:off x="6864412" y="3472598"/>
            <a:ext cx="6492240" cy="64008"/>
            <a:chOff x="1522413" y="1514475"/>
            <a:chExt cx="10569575" cy="64008"/>
          </a:xfrm>
        </p:grpSpPr>
        <p:sp>
          <p:nvSpPr>
            <p:cNvPr id="8"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0"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3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4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5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3" name="Espace réservé du texte vertical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4" name="Espace réservé de la date 3"/>
          <p:cNvSpPr>
            <a:spLocks noGrp="1"/>
          </p:cNvSpPr>
          <p:nvPr>
            <p:ph type="dt" sz="half" idx="10"/>
          </p:nvPr>
        </p:nvSpPr>
        <p:spPr/>
        <p:txBody>
          <a:bodyPr rtlCol="0"/>
          <a:lstStyle/>
          <a:p>
            <a:pPr rtl="0"/>
            <a:fld id="{D808589C-3B69-4935-B412-7B0893506FA8}" type="datetime1">
              <a:rPr lang="fr-FR" noProof="0" smtClean="0"/>
              <a:t>09/01/2022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522414" y="274638"/>
            <a:ext cx="9143998" cy="1020762"/>
          </a:xfrm>
        </p:spPr>
        <p:txBody>
          <a:bodyPr rtlCol="0"/>
          <a:lstStyle/>
          <a:p>
            <a:pPr rtl="0"/>
            <a:r>
              <a:rPr lang="fr-FR" noProof="0"/>
              <a:t>Modifiez le style du titre</a:t>
            </a:r>
            <a:endParaRPr lang="fr-FR" noProof="0" dirty="0"/>
          </a:p>
        </p:txBody>
      </p:sp>
      <p:grpSp>
        <p:nvGrpSpPr>
          <p:cNvPr id="167" name="Ligne" descr="Ligne graphique"/>
          <p:cNvGrpSpPr/>
          <p:nvPr/>
        </p:nvGrpSpPr>
        <p:grpSpPr bwMode="invGray">
          <a:xfrm>
            <a:off x="1522413" y="1514475"/>
            <a:ext cx="10569575" cy="64008"/>
            <a:chOff x="1522413" y="1514475"/>
            <a:chExt cx="10569575" cy="64008"/>
          </a:xfrm>
        </p:grpSpPr>
        <p:sp>
          <p:nvSpPr>
            <p:cNvPr id="168"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9"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0"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4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4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3" name="Espace réservé du contenu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4" name="Espace réservé de la date 3"/>
          <p:cNvSpPr>
            <a:spLocks noGrp="1"/>
          </p:cNvSpPr>
          <p:nvPr>
            <p:ph type="dt" sz="half" idx="10"/>
          </p:nvPr>
        </p:nvSpPr>
        <p:spPr/>
        <p:txBody>
          <a:bodyPr rtlCol="0"/>
          <a:lstStyle/>
          <a:p>
            <a:pPr rtl="0"/>
            <a:fld id="{5CD586A4-430F-4797-A59B-7C92688517EB}" type="datetime1">
              <a:rPr lang="fr-FR" noProof="0" smtClean="0"/>
              <a:t>09/01/2022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fr-FR" noProof="0"/>
              <a:t>Modifiez le style du titre</a:t>
            </a:r>
            <a:endParaRPr lang="fr-FR" noProof="0" dirty="0"/>
          </a:p>
        </p:txBody>
      </p:sp>
      <p:grpSp>
        <p:nvGrpSpPr>
          <p:cNvPr id="255" name="Ligne" descr="Ligne graphique"/>
          <p:cNvGrpSpPr/>
          <p:nvPr/>
        </p:nvGrpSpPr>
        <p:grpSpPr bwMode="invGray">
          <a:xfrm>
            <a:off x="1584896" y="4724400"/>
            <a:ext cx="8631936" cy="64008"/>
            <a:chOff x="-4110038" y="2703513"/>
            <a:chExt cx="17394239" cy="160336"/>
          </a:xfrm>
          <a:solidFill>
            <a:schemeClr val="accent1"/>
          </a:solidFill>
        </p:grpSpPr>
        <p:sp>
          <p:nvSpPr>
            <p:cNvPr id="256" name="Forme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7" name="Forme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8" name="Forme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9" name="Forme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0" name="Forme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1" name="Forme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2" name="Forme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3" name="Forme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4" name="Forme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5" name="Forme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6" name="Forme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7" name="Forme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8" name="Forme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9" name="Forme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0" name="Forme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1" name="Forme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2" name="Forme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3" name="Forme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4" name="Forme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5" name="Forme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6" name="Forme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7" name="Forme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8" name="Forme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79" name="Forme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0" name="Forme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1" name="Forme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2" name="Forme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3" name="Forme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4" name="Forme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5" name="Forme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6" name="Forme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7" name="Forme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8" name="Forme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89" name="Forme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0" name="Forme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1" name="Forme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2" name="Forme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3" name="Forme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4" name="Forme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5" name="Forme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6" name="Forme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7" name="Forme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8" name="Forme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99" name="Forme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0" name="Forme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1" name="Forme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2" name="Forme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3" name="Forme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4" name="Forme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5" name="Forme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6" name="Forme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7" name="Forme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8" name="Forme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09" name="Forme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0" name="Forme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1" name="Forme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2" name="Forme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3" name="Forme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4" name="Forme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5" name="Forme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6" name="Forme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7" name="Forme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8" name="Forme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19" name="Forme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0" name="Forme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1" name="Forme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2" name="Forme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3" name="Forme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4" name="Forme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5" name="Forme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6" name="Forme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7" name="Forme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8" name="Forme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29" name="Forme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0" name="Forme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1" name="Forme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2" name="Forme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3" name="Forme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4" name="Forme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5" name="Forme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6" name="Forme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7" name="Forme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8" name="Forme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39" name="Forme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0" name="Forme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1" name="Forme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2" name="Forme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3" name="Forme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4" name="Forme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5" name="Forme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6" name="Forme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7" name="Forme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8" name="Forme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49" name="Forme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0" name="Forme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1" name="Forme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2" name="Forme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3" name="Forme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4" name="Forme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5" name="Forme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6" name="Forme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7" name="Forme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8" name="Forme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59" name="Forme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0" name="Forme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1" name="Forme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2" name="Forme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3" name="Forme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4" name="Forme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5" name="Forme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6" name="Forme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7" name="Forme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8" name="Forme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69" name="Forme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0" name="Forme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1" name="Forme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2" name="Forme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3" name="Forme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4" name="Forme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5" name="Forme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6" name="Forme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7" name="Forme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8" name="Forme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3" name="Espace réservé du texte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4" name="Espace réservé de la date 3"/>
          <p:cNvSpPr>
            <a:spLocks noGrp="1"/>
          </p:cNvSpPr>
          <p:nvPr>
            <p:ph type="dt" sz="half" idx="10"/>
          </p:nvPr>
        </p:nvSpPr>
        <p:spPr/>
        <p:txBody>
          <a:bodyPr rtlCol="0"/>
          <a:lstStyle/>
          <a:p>
            <a:pPr rtl="0"/>
            <a:fld id="{757558B3-B282-4951-A9AE-B135DA109921}" type="datetime1">
              <a:rPr lang="fr-FR" noProof="0" smtClean="0"/>
              <a:t>09/01/2022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4" y="274638"/>
            <a:ext cx="9143998" cy="1020762"/>
          </a:xfrm>
        </p:spPr>
        <p:txBody>
          <a:bodyPr rtlCol="0"/>
          <a:lstStyle/>
          <a:p>
            <a:pPr rtl="0"/>
            <a:r>
              <a:rPr lang="fr-FR" noProof="0"/>
              <a:t>Modifiez le style du titre</a:t>
            </a:r>
            <a:endParaRPr lang="fr-FR" noProof="0" dirty="0"/>
          </a:p>
        </p:txBody>
      </p:sp>
      <p:grpSp>
        <p:nvGrpSpPr>
          <p:cNvPr id="158" name="Ligne" descr="Ligne graphique"/>
          <p:cNvGrpSpPr/>
          <p:nvPr/>
        </p:nvGrpSpPr>
        <p:grpSpPr bwMode="invGray">
          <a:xfrm>
            <a:off x="1522413" y="1514475"/>
            <a:ext cx="10569575" cy="64008"/>
            <a:chOff x="1522413" y="1514475"/>
            <a:chExt cx="10569575" cy="64008"/>
          </a:xfrm>
        </p:grpSpPr>
        <p:sp>
          <p:nvSpPr>
            <p:cNvPr id="159"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0"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1"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2"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3"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4"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5"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6"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7"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8"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9"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0"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1"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2"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3"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4"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5"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6"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7"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8"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9"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0"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1"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2"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3"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4"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5"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6"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7"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8"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9"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0"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1"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2"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3"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4"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5"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6"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7"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8"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9"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0"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1"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2"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3"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4"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5"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6"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7"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8"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9"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0"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1"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2"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3"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4"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5"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6"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7"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8"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9"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0"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1"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2"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3"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4"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5"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6"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7"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8"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9"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0"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1"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2"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3" name="Espace réservé du contenu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5" name="Espace réservé de la date 4"/>
          <p:cNvSpPr>
            <a:spLocks noGrp="1"/>
          </p:cNvSpPr>
          <p:nvPr>
            <p:ph type="dt" sz="half" idx="10"/>
          </p:nvPr>
        </p:nvSpPr>
        <p:spPr/>
        <p:txBody>
          <a:bodyPr rtlCol="0"/>
          <a:lstStyle/>
          <a:p>
            <a:pPr rtl="0"/>
            <a:fld id="{464C14F0-23A2-43FA-A599-72FEEB0EE877}" type="datetime1">
              <a:rPr lang="fr-FR" noProof="0" smtClean="0"/>
              <a:t>09/01/2022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4" y="274638"/>
            <a:ext cx="9143998" cy="1020762"/>
          </a:xfrm>
        </p:spPr>
        <p:txBody>
          <a:bodyPr rtlCol="0"/>
          <a:lstStyle>
            <a:lvl1pPr>
              <a:defRPr/>
            </a:lvl1pPr>
          </a:lstStyle>
          <a:p>
            <a:pPr rtl="0"/>
            <a:r>
              <a:rPr lang="fr-FR" noProof="0"/>
              <a:t>Modifiez le style du titre</a:t>
            </a:r>
            <a:endParaRPr lang="fr-FR" noProof="0" dirty="0"/>
          </a:p>
        </p:txBody>
      </p:sp>
      <p:grpSp>
        <p:nvGrpSpPr>
          <p:cNvPr id="160" name="Ligne" descr="Ligne graphique"/>
          <p:cNvGrpSpPr/>
          <p:nvPr/>
        </p:nvGrpSpPr>
        <p:grpSpPr bwMode="invGray">
          <a:xfrm>
            <a:off x="1522413" y="1514475"/>
            <a:ext cx="10569575" cy="64008"/>
            <a:chOff x="1522413" y="1514475"/>
            <a:chExt cx="10569575" cy="64008"/>
          </a:xfrm>
        </p:grpSpPr>
        <p:sp>
          <p:nvSpPr>
            <p:cNvPr id="161" name="Forme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2" name="Forme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3" name="Forme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4"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5"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6"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7"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8"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9"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0"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1"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2"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3"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4"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5"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6"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7"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8"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9"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0"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1"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2"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3"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4"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5"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6"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7"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8"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9"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0"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1"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2"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3"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4"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5"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6"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7"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8"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9"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0"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1"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2"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3"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4"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5"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6"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7"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8"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9"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0"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1"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2"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3"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4"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5"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6"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7"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8"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9"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0"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1"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2"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3"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4"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5"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6"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7"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8"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9"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0"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1"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2"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3"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4"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3" name="Espace réservé du texte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7" name="Espace réservé de la date 6"/>
          <p:cNvSpPr>
            <a:spLocks noGrp="1"/>
          </p:cNvSpPr>
          <p:nvPr>
            <p:ph type="dt" sz="half" idx="10"/>
          </p:nvPr>
        </p:nvSpPr>
        <p:spPr/>
        <p:txBody>
          <a:bodyPr rtlCol="0"/>
          <a:lstStyle/>
          <a:p>
            <a:pPr rtl="0"/>
            <a:fld id="{6ED1C083-4B34-4C24-91E0-F3160739F774}" type="datetime1">
              <a:rPr lang="fr-FR" noProof="0" smtClean="0"/>
              <a:t>09/01/2022</a:t>
            </a:fld>
            <a:endParaRPr lang="fr-FR" noProof="0" dirty="0"/>
          </a:p>
        </p:txBody>
      </p:sp>
      <p:sp>
        <p:nvSpPr>
          <p:cNvPr id="9" name="Espace réservé du numéro de diapositive 8"/>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
        <p:nvSpPr>
          <p:cNvPr id="85" name="Espace réservé du contenu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grpSp>
        <p:nvGrpSpPr>
          <p:cNvPr id="156" name="Ligne" descr="Ligne graphique"/>
          <p:cNvGrpSpPr/>
          <p:nvPr/>
        </p:nvGrpSpPr>
        <p:grpSpPr bwMode="invGray">
          <a:xfrm>
            <a:off x="1522413" y="1514475"/>
            <a:ext cx="10569575" cy="64008"/>
            <a:chOff x="1522413" y="1514475"/>
            <a:chExt cx="10569575" cy="64008"/>
          </a:xfrm>
        </p:grpSpPr>
        <p:sp>
          <p:nvSpPr>
            <p:cNvPr id="157"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58"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59"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0"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1"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2"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3"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4"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5"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6"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7"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8"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69"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0"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1"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2"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3"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4"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5"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6"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7"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8"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79"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0"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1"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2"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3"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4"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5"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6"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7"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8"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89"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0"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1"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2"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3"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4"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5"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6"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7"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8"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199"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0"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1"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2"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3"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4"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5"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6"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7"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8"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09"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0"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1"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2"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3"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4"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5"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6"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7"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8"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19"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0"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1"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2"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3"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4"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5"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6"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7"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8"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29"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230"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sp>
        <p:nvSpPr>
          <p:cNvPr id="4" name="Espace réservé du pied de page 3"/>
          <p:cNvSpPr>
            <a:spLocks noGrp="1"/>
          </p:cNvSpPr>
          <p:nvPr>
            <p:ph type="ftr" sz="quarter" idx="11"/>
          </p:nvPr>
        </p:nvSpPr>
        <p:spPr/>
        <p:txBody>
          <a:bodyPr rtlCol="0"/>
          <a:lstStyle/>
          <a:p>
            <a:pPr rtl="0"/>
            <a:endParaRPr lang="fr-FR" noProof="0" dirty="0"/>
          </a:p>
        </p:txBody>
      </p:sp>
      <p:sp>
        <p:nvSpPr>
          <p:cNvPr id="3" name="Espace réservé de la date 2"/>
          <p:cNvSpPr>
            <a:spLocks noGrp="1"/>
          </p:cNvSpPr>
          <p:nvPr>
            <p:ph type="dt" sz="half" idx="10"/>
          </p:nvPr>
        </p:nvSpPr>
        <p:spPr/>
        <p:txBody>
          <a:bodyPr rtlCol="0"/>
          <a:lstStyle/>
          <a:p>
            <a:pPr rtl="0"/>
            <a:fld id="{E13C6A80-430B-4DC5-BEA8-630C4F41A40E}" type="datetime1">
              <a:rPr lang="fr-FR" noProof="0" smtClean="0"/>
              <a:t>09/01/2022</a:t>
            </a:fld>
            <a:endParaRPr lang="fr-FR" noProof="0" dirty="0"/>
          </a:p>
        </p:txBody>
      </p:sp>
      <p:sp>
        <p:nvSpPr>
          <p:cNvPr id="5" name="Espace réservé du numéro de diapositive 4"/>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endParaRPr lang="fr-FR" noProof="0" dirty="0"/>
          </a:p>
        </p:txBody>
      </p:sp>
      <p:sp>
        <p:nvSpPr>
          <p:cNvPr id="2" name="Espace réservé de la date 1"/>
          <p:cNvSpPr>
            <a:spLocks noGrp="1"/>
          </p:cNvSpPr>
          <p:nvPr>
            <p:ph type="dt" sz="half" idx="10"/>
          </p:nvPr>
        </p:nvSpPr>
        <p:spPr/>
        <p:txBody>
          <a:bodyPr rtlCol="0"/>
          <a:lstStyle/>
          <a:p>
            <a:pPr rtl="0"/>
            <a:fld id="{0890C5EC-C51F-4B37-BDAD-16058E18944C}" type="datetime1">
              <a:rPr lang="fr-FR" noProof="0" smtClean="0"/>
              <a:t>09/01/2022</a:t>
            </a:fld>
            <a:endParaRPr lang="fr-FR" noProof="0" dirty="0"/>
          </a:p>
        </p:txBody>
      </p:sp>
      <p:sp>
        <p:nvSpPr>
          <p:cNvPr id="4" name="Espace réservé du numéro de diapositive 3"/>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u contenu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grpSp>
        <p:nvGrpSpPr>
          <p:cNvPr id="615" name="cadre" descr="Graphique de boîte de dialogue"/>
          <p:cNvGrpSpPr/>
          <p:nvPr/>
        </p:nvGrpSpPr>
        <p:grpSpPr bwMode="invGray">
          <a:xfrm>
            <a:off x="4417839" y="1630821"/>
            <a:ext cx="6291028" cy="4575885"/>
            <a:chOff x="4417839" y="1630821"/>
            <a:chExt cx="6291028" cy="4575885"/>
          </a:xfrm>
        </p:grpSpPr>
        <p:grpSp>
          <p:nvGrpSpPr>
            <p:cNvPr id="616" name="Groupe 615"/>
            <p:cNvGrpSpPr/>
            <p:nvPr/>
          </p:nvGrpSpPr>
          <p:grpSpPr bwMode="invGray">
            <a:xfrm>
              <a:off x="5414491" y="1630821"/>
              <a:ext cx="5294376" cy="4114800"/>
              <a:chOff x="3310555" y="716546"/>
              <a:chExt cx="5294376" cy="4114800"/>
            </a:xfrm>
          </p:grpSpPr>
          <p:grpSp>
            <p:nvGrpSpPr>
              <p:cNvPr id="768" name="Groupe 767"/>
              <p:cNvGrpSpPr/>
              <p:nvPr/>
            </p:nvGrpSpPr>
            <p:grpSpPr bwMode="invGray">
              <a:xfrm flipH="1">
                <a:off x="3310555" y="737968"/>
                <a:ext cx="5294376" cy="54864"/>
                <a:chOff x="1522413" y="1514475"/>
                <a:chExt cx="10569575" cy="64008"/>
              </a:xfrm>
              <a:solidFill>
                <a:schemeClr val="accent1"/>
              </a:solidFill>
            </p:grpSpPr>
            <p:sp>
              <p:nvSpPr>
                <p:cNvPr id="844" name="Forme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5" name="Forme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6" name="Forme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7"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8"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9"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0"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1"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2"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3"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4"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5"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6"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7"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8"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9"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0"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1"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2"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3"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4"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5"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6"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7"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8"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9"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0"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1"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2"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3"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4"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5"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6"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7"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8"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9"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0"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1"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2"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3"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4"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5"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6"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7"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8"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9"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0"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1"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2"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3"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4"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5"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6"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7"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8"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9"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0"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1"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2"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3"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4"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5"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6"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7"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8"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9"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0"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1"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2"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3"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4"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5"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6"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7"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nvGrpSpPr>
              <p:cNvPr id="769" name="Groupe 768"/>
              <p:cNvGrpSpPr/>
              <p:nvPr/>
            </p:nvGrpSpPr>
            <p:grpSpPr bwMode="invGray">
              <a:xfrm rot="16200000" flipH="1">
                <a:off x="6492229" y="2755658"/>
                <a:ext cx="4114800" cy="36576"/>
                <a:chOff x="1522413" y="1514475"/>
                <a:chExt cx="10569575" cy="64008"/>
              </a:xfrm>
              <a:solidFill>
                <a:schemeClr val="accent1"/>
              </a:solidFill>
            </p:grpSpPr>
            <p:sp>
              <p:nvSpPr>
                <p:cNvPr id="770" name="Forme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1" name="Forme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2" name="Forme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3"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4"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5"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6"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7"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8"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9"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0"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1"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2"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3"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4"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5"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6"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7"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8"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9"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0"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1"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2"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3"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4"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5"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6"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7"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8"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9"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0"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1"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2"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3"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4"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5"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6"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7"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8"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9"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0"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1"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2"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3"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4"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5"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6"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7"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8"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9"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0"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1"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2"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3"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4"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5"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6"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7"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8"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9"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0"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1"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2"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3"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4"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5"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6"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7"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8"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9"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0"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1"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2"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3"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grpSp>
          <p:nvGrpSpPr>
            <p:cNvPr id="617" name="Groupe 616"/>
            <p:cNvGrpSpPr/>
            <p:nvPr/>
          </p:nvGrpSpPr>
          <p:grpSpPr bwMode="invGray">
            <a:xfrm rot="10800000">
              <a:off x="4417839" y="2091906"/>
              <a:ext cx="5294376" cy="4114800"/>
              <a:chOff x="3310555" y="716546"/>
              <a:chExt cx="5294376" cy="4114800"/>
            </a:xfrm>
          </p:grpSpPr>
          <p:grpSp>
            <p:nvGrpSpPr>
              <p:cNvPr id="618" name="Groupe 617"/>
              <p:cNvGrpSpPr/>
              <p:nvPr/>
            </p:nvGrpSpPr>
            <p:grpSpPr bwMode="invGray">
              <a:xfrm flipH="1">
                <a:off x="3310555" y="737968"/>
                <a:ext cx="5294376" cy="54864"/>
                <a:chOff x="1522413" y="1514475"/>
                <a:chExt cx="10569575" cy="64008"/>
              </a:xfrm>
              <a:solidFill>
                <a:schemeClr val="accent1"/>
              </a:solidFill>
            </p:grpSpPr>
            <p:sp>
              <p:nvSpPr>
                <p:cNvPr id="694" name="Forme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5" name="Forme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6" name="Forme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7"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8"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9"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0"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1"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2"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3"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4"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5"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6"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7"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8"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9"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0"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1"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2"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3"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4"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5"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6"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7"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8"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9"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0"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1"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2"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3"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4"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5"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6"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7"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8"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9"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0"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1"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2"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3"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4"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5"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6"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7"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8"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9"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0"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1"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2"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3"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4"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5"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6"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7"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8"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9"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0"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1"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2"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3"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4"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5"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6"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7"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8"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9"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0"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1"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2"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3"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4"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5"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6"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7"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nvGrpSpPr>
              <p:cNvPr id="619" name="Groupe 618"/>
              <p:cNvGrpSpPr/>
              <p:nvPr/>
            </p:nvGrpSpPr>
            <p:grpSpPr bwMode="invGray">
              <a:xfrm rot="16200000" flipH="1">
                <a:off x="6492229" y="2755658"/>
                <a:ext cx="4114800" cy="36576"/>
                <a:chOff x="1522413" y="1514475"/>
                <a:chExt cx="10569575" cy="64008"/>
              </a:xfrm>
              <a:solidFill>
                <a:schemeClr val="accent1"/>
              </a:solidFill>
            </p:grpSpPr>
            <p:sp>
              <p:nvSpPr>
                <p:cNvPr id="620" name="Forme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1" name="Forme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2" name="Forme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3"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4"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5"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6"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7"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8"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9"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0"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1"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2"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3"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4"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5"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6"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7"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8"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9"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0"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1"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2"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3"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4"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5"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6"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7"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8"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9"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0"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1"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2"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3"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4"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5"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6"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7"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8"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9"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0"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1"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2"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3"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4"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5"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6"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7"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8"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9"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0"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1"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2"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3"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4"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5"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6"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7"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8"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9"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0"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1"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2"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3"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4"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5"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6"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7"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8"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9"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0"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1"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2"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3"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grpSp>
      <p:sp>
        <p:nvSpPr>
          <p:cNvPr id="6" name="Espace réservé du pied de page 5"/>
          <p:cNvSpPr>
            <a:spLocks noGrp="1"/>
          </p:cNvSpPr>
          <p:nvPr>
            <p:ph type="ftr" sz="quarter" idx="11"/>
          </p:nvPr>
        </p:nvSpPr>
        <p:spPr/>
        <p:txBody>
          <a:bodyPr rtlCol="0"/>
          <a:lstStyle/>
          <a:p>
            <a:pPr rtl="0"/>
            <a:endParaRPr lang="fr-FR" noProof="0" dirty="0"/>
          </a:p>
        </p:txBody>
      </p:sp>
      <p:sp>
        <p:nvSpPr>
          <p:cNvPr id="5" name="Espace réservé de la date 4"/>
          <p:cNvSpPr>
            <a:spLocks noGrp="1"/>
          </p:cNvSpPr>
          <p:nvPr>
            <p:ph type="dt" sz="half" idx="10"/>
          </p:nvPr>
        </p:nvSpPr>
        <p:spPr/>
        <p:txBody>
          <a:bodyPr rtlCol="0"/>
          <a:lstStyle/>
          <a:p>
            <a:pPr rtl="0"/>
            <a:fld id="{7D268249-7BF8-4D2A-A3F5-744482FD3EED}" type="datetime1">
              <a:rPr lang="fr-FR" noProof="0" smtClean="0"/>
              <a:t>09/01/2022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grpSp>
        <p:nvGrpSpPr>
          <p:cNvPr id="614" name="cadre" descr="Graphique de boîte de dialogue"/>
          <p:cNvGrpSpPr/>
          <p:nvPr/>
        </p:nvGrpSpPr>
        <p:grpSpPr bwMode="invGray">
          <a:xfrm flipH="1">
            <a:off x="1447500" y="1630821"/>
            <a:ext cx="6291028" cy="4575885"/>
            <a:chOff x="4417839" y="1630821"/>
            <a:chExt cx="6291028" cy="4575885"/>
          </a:xfrm>
        </p:grpSpPr>
        <p:grpSp>
          <p:nvGrpSpPr>
            <p:cNvPr id="615" name="Groupe 614"/>
            <p:cNvGrpSpPr/>
            <p:nvPr/>
          </p:nvGrpSpPr>
          <p:grpSpPr bwMode="invGray">
            <a:xfrm>
              <a:off x="5414491" y="1630821"/>
              <a:ext cx="5294376" cy="4114800"/>
              <a:chOff x="3310555" y="716546"/>
              <a:chExt cx="5294376" cy="4114800"/>
            </a:xfrm>
          </p:grpSpPr>
          <p:grpSp>
            <p:nvGrpSpPr>
              <p:cNvPr id="767" name="Groupe 766"/>
              <p:cNvGrpSpPr/>
              <p:nvPr/>
            </p:nvGrpSpPr>
            <p:grpSpPr bwMode="invGray">
              <a:xfrm flipH="1">
                <a:off x="3310555" y="737968"/>
                <a:ext cx="5294376" cy="54864"/>
                <a:chOff x="1522413" y="1514475"/>
                <a:chExt cx="10569575" cy="64008"/>
              </a:xfrm>
              <a:solidFill>
                <a:schemeClr val="accent1"/>
              </a:solidFill>
            </p:grpSpPr>
            <p:sp>
              <p:nvSpPr>
                <p:cNvPr id="843" name="Forme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4" name="Forme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5" name="Forme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6"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7"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8"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9"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0"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1"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2"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3"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4"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5"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6"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7"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8"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59"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0"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1"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2"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3"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4"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5"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6"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7"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8"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69"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0"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1"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2"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3"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4"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5"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6"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7"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8"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79"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0"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1"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2"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3"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4"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5"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6"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7"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8"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89"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0"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1"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2"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3"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4"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5"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6"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7"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8"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99"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0"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1"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2"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3"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4"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5"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6"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7"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8"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09"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0"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1"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2"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3"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4"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5"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916"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nvGrpSpPr>
              <p:cNvPr id="768" name="Groupe 767"/>
              <p:cNvGrpSpPr/>
              <p:nvPr/>
            </p:nvGrpSpPr>
            <p:grpSpPr bwMode="invGray">
              <a:xfrm rot="16200000" flipH="1">
                <a:off x="6492229" y="2755658"/>
                <a:ext cx="4114800" cy="36576"/>
                <a:chOff x="1522413" y="1514475"/>
                <a:chExt cx="10569575" cy="64008"/>
              </a:xfrm>
              <a:solidFill>
                <a:schemeClr val="accent1"/>
              </a:solidFill>
            </p:grpSpPr>
            <p:sp>
              <p:nvSpPr>
                <p:cNvPr id="769" name="Forme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0" name="Forme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1" name="Forme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2"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3"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4"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5"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6"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7"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8"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79"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0"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1"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2"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3"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4"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5"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6"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7"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8"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89"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0"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1"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2"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3"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4"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5"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6"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7"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8"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99"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0"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1"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2"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3"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4"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5"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6"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7"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8"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09"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0"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1"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2"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3"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4"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5"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6"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7"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8"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19"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0"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1"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2"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3"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4"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5"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6"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7"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8"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29"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0"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1"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2"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3"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4"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5"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6"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7"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8"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39"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0"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1"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842"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grpSp>
          <p:nvGrpSpPr>
            <p:cNvPr id="616" name="Groupe 615"/>
            <p:cNvGrpSpPr/>
            <p:nvPr/>
          </p:nvGrpSpPr>
          <p:grpSpPr bwMode="invGray">
            <a:xfrm rot="10800000">
              <a:off x="4417839" y="2091906"/>
              <a:ext cx="5294376" cy="4114800"/>
              <a:chOff x="3310555" y="716546"/>
              <a:chExt cx="5294376" cy="4114800"/>
            </a:xfrm>
          </p:grpSpPr>
          <p:grpSp>
            <p:nvGrpSpPr>
              <p:cNvPr id="617" name="Groupe 616"/>
              <p:cNvGrpSpPr/>
              <p:nvPr/>
            </p:nvGrpSpPr>
            <p:grpSpPr bwMode="invGray">
              <a:xfrm flipH="1">
                <a:off x="3310555" y="737968"/>
                <a:ext cx="5294376" cy="54864"/>
                <a:chOff x="1522413" y="1514475"/>
                <a:chExt cx="10569575" cy="64008"/>
              </a:xfrm>
              <a:solidFill>
                <a:schemeClr val="accent1"/>
              </a:solidFill>
            </p:grpSpPr>
            <p:sp>
              <p:nvSpPr>
                <p:cNvPr id="693" name="Forme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4" name="Forme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5" name="Forme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6"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7"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8"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9"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0"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1"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2"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3"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4"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5"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6"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7"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8"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09"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0"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1"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2"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3"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4"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5"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6"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7"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8"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19"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0"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1"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2"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3"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4"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5"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6"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7"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8"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29"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0"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1"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2"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3"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4"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5"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6"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7"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8"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39"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0"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1"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2"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3"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4"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5"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6"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7"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8"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49"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0"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1"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2"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3"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4"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5"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6"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7"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8"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59"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0"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1"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2"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3"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4"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5"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766"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nvGrpSpPr>
              <p:cNvPr id="618" name="Groupe 617"/>
              <p:cNvGrpSpPr/>
              <p:nvPr/>
            </p:nvGrpSpPr>
            <p:grpSpPr bwMode="invGray">
              <a:xfrm rot="16200000" flipH="1">
                <a:off x="6492229" y="2755658"/>
                <a:ext cx="4114800" cy="36576"/>
                <a:chOff x="1522413" y="1514475"/>
                <a:chExt cx="10569575" cy="64008"/>
              </a:xfrm>
              <a:solidFill>
                <a:schemeClr val="accent1"/>
              </a:solidFill>
            </p:grpSpPr>
            <p:sp>
              <p:nvSpPr>
                <p:cNvPr id="619" name="Forme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0" name="Forme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1" name="Forme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2" name="Forme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3" name="Forme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4" name="Forme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5" name="Forme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6" name="Forme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7" name="Forme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8" name="Forme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29" name="Forme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0" name="Forme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1" name="Forme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2" name="Forme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3" name="Forme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4" name="Forme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5" name="Forme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6" name="Forme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7" name="Forme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8" name="Forme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39" name="Forme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0" name="Forme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1" name="Forme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2" name="Forme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3" name="Forme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4" name="Forme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5" name="Forme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6" name="Forme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7" name="Forme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8" name="Forme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49" name="Forme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0" name="Forme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1" name="Forme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2" name="Forme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3" name="Forme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4" name="Forme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5" name="Forme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6" name="Forme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7" name="Forme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8" name="Forme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59" name="Forme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0" name="Forme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1" name="Forme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2" name="Forme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3" name="Forme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4" name="Forme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5" name="Forme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6" name="Forme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7" name="Forme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8" name="Forme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69" name="Forme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0" name="Forme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1" name="Forme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2" name="Forme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3" name="Forme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4" name="Forme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5" name="Forme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6" name="Forme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7" name="Forme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8" name="Forme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79" name="Forme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0" name="Forme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1" name="Forme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2" name="Forme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3" name="Forme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4" name="Forme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5" name="Forme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6" name="Forme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7" name="Forme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8" name="Forme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89" name="Forme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0" name="Forme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1" name="Forme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sp>
              <p:nvSpPr>
                <p:cNvPr id="692" name="Forme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fr-FR" noProof="0" dirty="0">
                    <a:ln>
                      <a:noFill/>
                    </a:ln>
                  </a:endParaRPr>
                </a:p>
              </p:txBody>
            </p:sp>
          </p:grpSp>
        </p:grpSp>
      </p:grpSp>
      <p:sp>
        <p:nvSpPr>
          <p:cNvPr id="4" name="Espace réservé du texte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5" name="Espace réservé de la date 4"/>
          <p:cNvSpPr>
            <a:spLocks noGrp="1"/>
          </p:cNvSpPr>
          <p:nvPr>
            <p:ph type="dt" sz="half" idx="10"/>
          </p:nvPr>
        </p:nvSpPr>
        <p:spPr/>
        <p:txBody>
          <a:bodyPr rtlCol="0"/>
          <a:lstStyle/>
          <a:p>
            <a:pPr rtl="0"/>
            <a:fld id="{02ED6296-26BA-4900-81FF-35012AFF5636}" type="datetime1">
              <a:rPr lang="fr-FR" noProof="0" smtClean="0"/>
              <a:t>09/01/2022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25BA54BD-C84D-46CE-8B72-31BFB26ABA43}" type="slidenum">
              <a:rPr lang="fr-FR" noProof="0" smtClean="0"/>
              <a:t>‹N°›</a:t>
            </a:fld>
            <a:endParaRPr lang="fr-FR"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fr-FR" noProof="0" dirty="0"/>
          </a:p>
        </p:txBody>
      </p:sp>
      <p:sp>
        <p:nvSpPr>
          <p:cNvPr id="4" name="Espace réservé de la date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4C5566FB-92D9-46E9-95A3-CDDB8CB94D13}" type="datetime1">
              <a:rPr lang="fr-FR" noProof="0" smtClean="0"/>
              <a:t>09/01/2022</a:t>
            </a:fld>
            <a:endParaRPr lang="fr-FR" noProof="0" dirty="0"/>
          </a:p>
        </p:txBody>
      </p:sp>
      <p:sp>
        <p:nvSpPr>
          <p:cNvPr id="6" name="Espace réservé du numéro de diapositiv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fr-FR" noProof="0" smtClean="0"/>
              <a:pPr rtl="0"/>
              <a:t>‹N°›</a:t>
            </a:fld>
            <a:endParaRPr lang="fr-FR"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ile:Light_green_check.sv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Initiation </a:t>
            </a:r>
            <a:r>
              <a:rPr lang="fr-MC" dirty="0"/>
              <a:t>à</a:t>
            </a:r>
            <a:r>
              <a:rPr lang="en-US" dirty="0"/>
              <a:t> </a:t>
            </a:r>
            <a:endParaRPr lang="fr-FR" dirty="0"/>
          </a:p>
        </p:txBody>
      </p:sp>
      <p:sp>
        <p:nvSpPr>
          <p:cNvPr id="3" name="Sous-titre 2"/>
          <p:cNvSpPr>
            <a:spLocks noGrp="1"/>
          </p:cNvSpPr>
          <p:nvPr>
            <p:ph type="subTitle" idx="1"/>
          </p:nvPr>
        </p:nvSpPr>
        <p:spPr>
          <a:xfrm>
            <a:off x="1522413" y="5105400"/>
            <a:ext cx="2267743" cy="555848"/>
          </a:xfrm>
        </p:spPr>
        <p:txBody>
          <a:bodyPr rtlCol="0">
            <a:normAutofit/>
          </a:bodyPr>
          <a:lstStyle/>
          <a:p>
            <a:pPr rtl="0"/>
            <a:r>
              <a:rPr lang="fr-FR" dirty="0"/>
              <a:t>06/01/2022</a:t>
            </a:r>
          </a:p>
        </p:txBody>
      </p:sp>
      <p:pic>
        <p:nvPicPr>
          <p:cNvPr id="4" name="Image 3">
            <a:extLst>
              <a:ext uri="{FF2B5EF4-FFF2-40B4-BE49-F238E27FC236}">
                <a16:creationId xmlns:a16="http://schemas.microsoft.com/office/drawing/2014/main" id="{2D73D7F6-54B9-4BE1-A9B7-29185A516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452" y="3645024"/>
            <a:ext cx="3682540" cy="1041270"/>
          </a:xfrm>
          <a:prstGeom prst="rect">
            <a:avLst/>
          </a:prstGeom>
        </p:spPr>
      </p:pic>
      <p:sp>
        <p:nvSpPr>
          <p:cNvPr id="5" name="Sous-titre 2">
            <a:extLst>
              <a:ext uri="{FF2B5EF4-FFF2-40B4-BE49-F238E27FC236}">
                <a16:creationId xmlns:a16="http://schemas.microsoft.com/office/drawing/2014/main" id="{6C797EB2-1667-48B1-AC9E-CE0C5C9B8E65}"/>
              </a:ext>
            </a:extLst>
          </p:cNvPr>
          <p:cNvSpPr txBox="1">
            <a:spLocks/>
          </p:cNvSpPr>
          <p:nvPr/>
        </p:nvSpPr>
        <p:spPr>
          <a:xfrm>
            <a:off x="7750596" y="4961384"/>
            <a:ext cx="2555775" cy="8438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pPr algn="r" rtl="0"/>
            <a:r>
              <a:rPr lang="fr-FR" b="1" u="sng" dirty="0"/>
              <a:t>Pr</a:t>
            </a:r>
            <a:r>
              <a:rPr lang="fr-MC" b="1" u="sng" dirty="0" err="1"/>
              <a:t>ésenté</a:t>
            </a:r>
            <a:r>
              <a:rPr lang="en-US" b="1" u="sng" dirty="0"/>
              <a:t> par</a:t>
            </a:r>
            <a:r>
              <a:rPr lang="en-US" dirty="0"/>
              <a:t>:</a:t>
            </a:r>
          </a:p>
          <a:p>
            <a:pPr algn="r" rtl="0"/>
            <a:r>
              <a:rPr lang="en-US" dirty="0"/>
              <a:t>YAQOUBI Hafsa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93F80-DE02-4A6B-9769-0CC19C0BE8F2}"/>
              </a:ext>
            </a:extLst>
          </p:cNvPr>
          <p:cNvSpPr>
            <a:spLocks noGrp="1"/>
          </p:cNvSpPr>
          <p:nvPr>
            <p:ph type="title"/>
          </p:nvPr>
        </p:nvSpPr>
        <p:spPr/>
        <p:txBody>
          <a:bodyPr/>
          <a:lstStyle/>
          <a:p>
            <a:r>
              <a:rPr lang="en-US" dirty="0"/>
              <a:t>2.2. </a:t>
            </a:r>
            <a:r>
              <a:rPr lang="fr-FR" dirty="0"/>
              <a:t>Editeurs disponibles</a:t>
            </a:r>
            <a:endParaRPr lang="fr-MC" dirty="0"/>
          </a:p>
        </p:txBody>
      </p:sp>
      <p:pic>
        <p:nvPicPr>
          <p:cNvPr id="4104" name="Picture 8" descr="Logo PyCharm PNG transparents - StickPNG">
            <a:extLst>
              <a:ext uri="{FF2B5EF4-FFF2-40B4-BE49-F238E27FC236}">
                <a16:creationId xmlns:a16="http://schemas.microsoft.com/office/drawing/2014/main" id="{F8234650-AC64-4069-8649-F182F6288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652" y="1938766"/>
            <a:ext cx="2222377" cy="222237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6B89260-5D76-493C-A31A-85A52BF201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1884" y="1633573"/>
            <a:ext cx="2771801" cy="2771801"/>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4">
            <a:extLst>
              <a:ext uri="{FF2B5EF4-FFF2-40B4-BE49-F238E27FC236}">
                <a16:creationId xmlns:a16="http://schemas.microsoft.com/office/drawing/2014/main" id="{CA9340E4-E425-492F-8617-26F12E5EE0EB}"/>
              </a:ext>
            </a:extLst>
          </p:cNvPr>
          <p:cNvSpPr txBox="1">
            <a:spLocks/>
          </p:cNvSpPr>
          <p:nvPr/>
        </p:nvSpPr>
        <p:spPr>
          <a:xfrm>
            <a:off x="1357996" y="4581128"/>
            <a:ext cx="266429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Sublime Text</a:t>
            </a:r>
            <a:endParaRPr lang="fr-MC" sz="2000" b="1" dirty="0">
              <a:solidFill>
                <a:schemeClr val="accent1">
                  <a:lumMod val="60000"/>
                  <a:lumOff val="40000"/>
                </a:schemeClr>
              </a:solidFill>
            </a:endParaRPr>
          </a:p>
        </p:txBody>
      </p:sp>
      <p:sp>
        <p:nvSpPr>
          <p:cNvPr id="15" name="Espace réservé du contenu 4">
            <a:extLst>
              <a:ext uri="{FF2B5EF4-FFF2-40B4-BE49-F238E27FC236}">
                <a16:creationId xmlns:a16="http://schemas.microsoft.com/office/drawing/2014/main" id="{DC4578D0-0FC7-414B-A40B-25AB348B03FD}"/>
              </a:ext>
            </a:extLst>
          </p:cNvPr>
          <p:cNvSpPr txBox="1">
            <a:spLocks/>
          </p:cNvSpPr>
          <p:nvPr/>
        </p:nvSpPr>
        <p:spPr>
          <a:xfrm>
            <a:off x="8033692" y="4725144"/>
            <a:ext cx="266429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PyCharm IDE</a:t>
            </a:r>
            <a:endParaRPr lang="fr-MC" sz="2800" b="1" dirty="0">
              <a:solidFill>
                <a:schemeClr val="accent1">
                  <a:lumMod val="60000"/>
                  <a:lumOff val="40000"/>
                </a:schemeClr>
              </a:solidFill>
            </a:endParaRPr>
          </a:p>
        </p:txBody>
      </p:sp>
      <p:pic>
        <p:nvPicPr>
          <p:cNvPr id="4114" name="Picture 18" descr="Best Visual Studio Code Extensions. - DEV Community">
            <a:extLst>
              <a:ext uri="{FF2B5EF4-FFF2-40B4-BE49-F238E27FC236}">
                <a16:creationId xmlns:a16="http://schemas.microsoft.com/office/drawing/2014/main" id="{24EB8655-08C2-4FCD-8A3E-86B511037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242" y="404491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4106"/>
                                        </p:tgtEl>
                                        <p:attrNameLst>
                                          <p:attrName>style.visibility</p:attrName>
                                        </p:attrNameLst>
                                      </p:cBhvr>
                                      <p:to>
                                        <p:strVal val="visible"/>
                                      </p:to>
                                    </p:set>
                                    <p:animEffect transition="in" filter="wipe(down)">
                                      <p:cBhvr>
                                        <p:cTn id="10" dur="500"/>
                                        <p:tgtEl>
                                          <p:spTgt spid="410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wipe(down)">
                                      <p:cBhvr>
                                        <p:cTn id="18" dur="500"/>
                                        <p:tgtEl>
                                          <p:spTgt spid="41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14"/>
                                        </p:tgtEl>
                                        <p:attrNameLst>
                                          <p:attrName>style.visibility</p:attrName>
                                        </p:attrNameLst>
                                      </p:cBhvr>
                                      <p:to>
                                        <p:strVal val="visible"/>
                                      </p:to>
                                    </p:set>
                                    <p:animEffect transition="in" filter="wipe(down)">
                                      <p:cBhvr>
                                        <p:cTn id="23" dur="500"/>
                                        <p:tgtEl>
                                          <p:spTgt spid="4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2.3. </a:t>
            </a:r>
            <a:r>
              <a:rPr lang="fr-FR" dirty="0"/>
              <a:t>Notre 1</a:t>
            </a:r>
            <a:r>
              <a:rPr lang="fr-FR" baseline="30000" dirty="0"/>
              <a:t>er</a:t>
            </a:r>
            <a:r>
              <a:rPr lang="fr-FR" dirty="0"/>
              <a:t> programme Python</a:t>
            </a:r>
            <a:endParaRPr lang="fr-MC" dirty="0"/>
          </a:p>
        </p:txBody>
      </p:sp>
      <p:sp>
        <p:nvSpPr>
          <p:cNvPr id="3" name="Espace réservé du contenu 2">
            <a:extLst>
              <a:ext uri="{FF2B5EF4-FFF2-40B4-BE49-F238E27FC236}">
                <a16:creationId xmlns:a16="http://schemas.microsoft.com/office/drawing/2014/main" id="{DC736FC7-F2B1-4FDC-A483-4679CACAB907}"/>
              </a:ext>
            </a:extLst>
          </p:cNvPr>
          <p:cNvSpPr>
            <a:spLocks noGrp="1"/>
          </p:cNvSpPr>
          <p:nvPr>
            <p:ph idx="1"/>
          </p:nvPr>
        </p:nvSpPr>
        <p:spPr/>
        <p:txBody>
          <a:bodyPr>
            <a:normAutofit/>
          </a:bodyPr>
          <a:lstStyle/>
          <a:p>
            <a:r>
              <a:rPr lang="en-US" sz="3200" dirty="0" err="1"/>
              <a:t>Découvrir</a:t>
            </a:r>
            <a:r>
              <a:rPr lang="en-US" sz="3200" dirty="0"/>
              <a:t> </a:t>
            </a:r>
            <a:r>
              <a:rPr lang="en-US" sz="3200" dirty="0" err="1"/>
              <a:t>quelques</a:t>
            </a:r>
            <a:r>
              <a:rPr lang="en-US" sz="3200" dirty="0"/>
              <a:t> </a:t>
            </a:r>
            <a:r>
              <a:rPr lang="en-US" sz="3200" dirty="0" err="1"/>
              <a:t>fonctions</a:t>
            </a:r>
            <a:r>
              <a:rPr lang="en-US" sz="3200" dirty="0"/>
              <a:t> </a:t>
            </a:r>
            <a:r>
              <a:rPr lang="en-US" sz="3200" dirty="0" err="1"/>
              <a:t>prédéfinies</a:t>
            </a:r>
            <a:r>
              <a:rPr lang="en-US" sz="3200" dirty="0"/>
              <a:t>.</a:t>
            </a:r>
          </a:p>
          <a:p>
            <a:pPr marL="514350" indent="-514350">
              <a:buFont typeface="+mj-lt"/>
              <a:buAutoNum type="arabicPeriod"/>
            </a:pPr>
            <a:r>
              <a:rPr lang="en-US" sz="3200" dirty="0" err="1"/>
              <a:t>Afficher</a:t>
            </a:r>
            <a:r>
              <a:rPr lang="en-US" sz="3200" dirty="0"/>
              <a:t> un message (</a:t>
            </a:r>
            <a:r>
              <a:rPr lang="en-US" sz="3200" dirty="0" err="1"/>
              <a:t>fonction</a:t>
            </a:r>
            <a:r>
              <a:rPr lang="en-US" sz="3200" dirty="0"/>
              <a:t> </a:t>
            </a:r>
            <a:r>
              <a:rPr lang="en-US" sz="3200" i="1" dirty="0"/>
              <a:t>print</a:t>
            </a:r>
            <a:r>
              <a:rPr lang="en-US" sz="3200" dirty="0"/>
              <a:t>).</a:t>
            </a:r>
          </a:p>
          <a:p>
            <a:pPr marL="514350" indent="-514350">
              <a:buFont typeface="+mj-lt"/>
              <a:buAutoNum type="arabicPeriod"/>
            </a:pPr>
            <a:r>
              <a:rPr lang="en-US" sz="3200" dirty="0" err="1"/>
              <a:t>Afficher</a:t>
            </a:r>
            <a:r>
              <a:rPr lang="en-US" sz="3200" dirty="0"/>
              <a:t> le type </a:t>
            </a:r>
            <a:r>
              <a:rPr lang="en-US" sz="3200" dirty="0" err="1"/>
              <a:t>d’une</a:t>
            </a:r>
            <a:r>
              <a:rPr lang="en-US" sz="3200" dirty="0"/>
              <a:t> variable (</a:t>
            </a:r>
            <a:r>
              <a:rPr lang="en-US" sz="3200" dirty="0" err="1"/>
              <a:t>fonction</a:t>
            </a:r>
            <a:r>
              <a:rPr lang="en-US" sz="3200" dirty="0"/>
              <a:t> </a:t>
            </a:r>
            <a:r>
              <a:rPr lang="en-US" sz="3200" i="1" dirty="0"/>
              <a:t>type</a:t>
            </a:r>
            <a:r>
              <a:rPr lang="en-US" sz="3200" dirty="0"/>
              <a:t>).</a:t>
            </a:r>
          </a:p>
          <a:p>
            <a:pPr marL="514350" indent="-514350">
              <a:buFont typeface="+mj-lt"/>
              <a:buAutoNum type="arabicPeriod"/>
            </a:pPr>
            <a:r>
              <a:rPr lang="en-US" sz="3200" dirty="0" err="1"/>
              <a:t>Afficher</a:t>
            </a:r>
            <a:r>
              <a:rPr lang="en-US" sz="3200" dirty="0"/>
              <a:t> un entrée </a:t>
            </a:r>
            <a:r>
              <a:rPr lang="en-US" sz="3200" dirty="0" err="1"/>
              <a:t>utilisateur</a:t>
            </a:r>
            <a:r>
              <a:rPr lang="en-US" sz="3200" dirty="0"/>
              <a:t> (</a:t>
            </a:r>
            <a:r>
              <a:rPr lang="en-US" sz="3200" dirty="0" err="1"/>
              <a:t>fonction</a:t>
            </a:r>
            <a:r>
              <a:rPr lang="en-US" sz="3200" dirty="0"/>
              <a:t> </a:t>
            </a:r>
            <a:r>
              <a:rPr lang="en-US" sz="3200" i="1" dirty="0"/>
              <a:t>input</a:t>
            </a:r>
            <a:r>
              <a:rPr lang="en-US" sz="3200" dirty="0"/>
              <a:t>).</a:t>
            </a:r>
          </a:p>
          <a:p>
            <a:endParaRPr lang="fr-MC" sz="3200" dirty="0"/>
          </a:p>
        </p:txBody>
      </p:sp>
    </p:spTree>
    <p:extLst>
      <p:ext uri="{BB962C8B-B14F-4D97-AF65-F5344CB8AC3E}">
        <p14:creationId xmlns:p14="http://schemas.microsoft.com/office/powerpoint/2010/main" val="34945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3. Les variables</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79845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3.1. D</a:t>
            </a:r>
            <a:r>
              <a:rPr lang="fr-MC" dirty="0"/>
              <a:t>é</a:t>
            </a:r>
            <a:r>
              <a:rPr lang="en-US" dirty="0" err="1"/>
              <a:t>claration</a:t>
            </a:r>
            <a:r>
              <a:rPr lang="en-US" dirty="0"/>
              <a:t> </a:t>
            </a:r>
            <a:r>
              <a:rPr lang="en-US" dirty="0" err="1"/>
              <a:t>d’une</a:t>
            </a:r>
            <a:r>
              <a:rPr lang="en-US" dirty="0"/>
              <a:t> variable</a:t>
            </a:r>
            <a:endParaRPr lang="fr-MC" dirty="0"/>
          </a:p>
        </p:txBody>
      </p:sp>
      <p:sp>
        <p:nvSpPr>
          <p:cNvPr id="3" name="Espace réservé du contenu 2">
            <a:extLst>
              <a:ext uri="{FF2B5EF4-FFF2-40B4-BE49-F238E27FC236}">
                <a16:creationId xmlns:a16="http://schemas.microsoft.com/office/drawing/2014/main" id="{DC736FC7-F2B1-4FDC-A483-4679CACAB907}"/>
              </a:ext>
            </a:extLst>
          </p:cNvPr>
          <p:cNvSpPr>
            <a:spLocks noGrp="1"/>
          </p:cNvSpPr>
          <p:nvPr>
            <p:ph idx="1"/>
          </p:nvPr>
        </p:nvSpPr>
        <p:spPr>
          <a:xfrm>
            <a:off x="1522414" y="1905000"/>
            <a:ext cx="9144000" cy="3900264"/>
          </a:xfrm>
        </p:spPr>
        <p:txBody>
          <a:bodyPr>
            <a:normAutofit lnSpcReduction="10000"/>
          </a:bodyPr>
          <a:lstStyle/>
          <a:p>
            <a:pPr marL="457200" marR="5080" indent="-457200" algn="just">
              <a:spcBef>
                <a:spcPts val="100"/>
              </a:spcBef>
              <a:buFont typeface="Arial" pitchFamily="34" charset="0"/>
              <a:buChar char="•"/>
            </a:pPr>
            <a:r>
              <a:rPr lang="fr-FR" sz="2800" dirty="0"/>
              <a:t>Une variable est un conteneur de valeurs dans votre programme.</a:t>
            </a:r>
          </a:p>
          <a:p>
            <a:pPr marL="457200" marR="5080" indent="-457200" algn="just">
              <a:spcBef>
                <a:spcPts val="100"/>
              </a:spcBef>
              <a:buFont typeface="Arial" pitchFamily="34" charset="0"/>
              <a:buChar char="•"/>
            </a:pPr>
            <a:r>
              <a:rPr lang="fr-FR" sz="2800" dirty="0"/>
              <a:t>Toute variable a un type, un nom et un emplacement dans la mémoire.</a:t>
            </a:r>
          </a:p>
          <a:p>
            <a:pPr marL="457200" marR="5080" indent="-457200" algn="just">
              <a:spcBef>
                <a:spcPts val="100"/>
              </a:spcBef>
              <a:buFont typeface="Arial" pitchFamily="34" charset="0"/>
              <a:buChar char="•"/>
            </a:pPr>
            <a:endParaRPr lang="fr-FR" sz="2800" dirty="0"/>
          </a:p>
          <a:p>
            <a:pPr marL="457200" marR="5080" indent="-457200" algn="just">
              <a:spcBef>
                <a:spcPts val="100"/>
              </a:spcBef>
              <a:buFont typeface="Arial" pitchFamily="34" charset="0"/>
              <a:buChar char="•"/>
            </a:pPr>
            <a:r>
              <a:rPr lang="fr-FR" sz="2800" dirty="0"/>
              <a:t>Comment affecter une valeur à une variable ?</a:t>
            </a:r>
          </a:p>
          <a:p>
            <a:pPr marL="457200" marR="5080" indent="-457200" algn="just">
              <a:spcBef>
                <a:spcPts val="100"/>
              </a:spcBef>
              <a:buFont typeface="Arial" pitchFamily="34" charset="0"/>
              <a:buChar char="•"/>
            </a:pPr>
            <a:endParaRPr lang="fr-FR" sz="2800" dirty="0"/>
          </a:p>
          <a:p>
            <a:pPr marL="0" indent="0" algn="ctr">
              <a:buNone/>
            </a:pPr>
            <a:r>
              <a:rPr lang="fr-MC" sz="2800" b="1" dirty="0">
                <a:solidFill>
                  <a:schemeClr val="accent1">
                    <a:lumMod val="75000"/>
                  </a:schemeClr>
                </a:solidFill>
              </a:rPr>
              <a:t>no</a:t>
            </a:r>
            <a:r>
              <a:rPr lang="en-US" sz="2800" b="1" dirty="0" err="1">
                <a:solidFill>
                  <a:schemeClr val="accent1">
                    <a:lumMod val="75000"/>
                  </a:schemeClr>
                </a:solidFill>
              </a:rPr>
              <a:t>m_variable</a:t>
            </a:r>
            <a:r>
              <a:rPr lang="en-US" sz="2800" b="1" dirty="0">
                <a:solidFill>
                  <a:schemeClr val="accent1">
                    <a:lumMod val="75000"/>
                  </a:schemeClr>
                </a:solidFill>
              </a:rPr>
              <a:t> = </a:t>
            </a:r>
            <a:r>
              <a:rPr lang="en-US" sz="2800" b="1" dirty="0" err="1">
                <a:solidFill>
                  <a:schemeClr val="accent1">
                    <a:lumMod val="75000"/>
                  </a:schemeClr>
                </a:solidFill>
              </a:rPr>
              <a:t>valeur_variable</a:t>
            </a:r>
            <a:endParaRPr lang="en-US" sz="2800" b="1" dirty="0">
              <a:solidFill>
                <a:schemeClr val="accent1">
                  <a:lumMod val="75000"/>
                </a:schemeClr>
              </a:solidFill>
            </a:endParaRPr>
          </a:p>
          <a:p>
            <a:pPr marL="0" indent="0" algn="ctr">
              <a:buNone/>
            </a:pPr>
            <a:r>
              <a:rPr lang="en-US" sz="2800" b="1" dirty="0">
                <a:solidFill>
                  <a:schemeClr val="accent1">
                    <a:lumMod val="75000"/>
                  </a:schemeClr>
                </a:solidFill>
              </a:rPr>
              <a:t>k = 16</a:t>
            </a:r>
          </a:p>
          <a:p>
            <a:pPr marL="0" indent="0" algn="ctr">
              <a:buNone/>
            </a:pPr>
            <a:endParaRPr lang="fr-MC" sz="2800" b="1" dirty="0">
              <a:solidFill>
                <a:schemeClr val="accent1">
                  <a:lumMod val="75000"/>
                </a:schemeClr>
              </a:solidFill>
            </a:endParaRPr>
          </a:p>
        </p:txBody>
      </p:sp>
    </p:spTree>
    <p:extLst>
      <p:ext uri="{BB962C8B-B14F-4D97-AF65-F5344CB8AC3E}">
        <p14:creationId xmlns:p14="http://schemas.microsoft.com/office/powerpoint/2010/main" val="55646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3.1. D</a:t>
            </a:r>
            <a:r>
              <a:rPr lang="fr-MC" dirty="0"/>
              <a:t>é</a:t>
            </a:r>
            <a:r>
              <a:rPr lang="en-US" dirty="0" err="1"/>
              <a:t>claration</a:t>
            </a:r>
            <a:r>
              <a:rPr lang="en-US" dirty="0"/>
              <a:t> </a:t>
            </a:r>
            <a:r>
              <a:rPr lang="en-US" dirty="0" err="1"/>
              <a:t>d’une</a:t>
            </a:r>
            <a:r>
              <a:rPr lang="en-US" dirty="0"/>
              <a:t> variable</a:t>
            </a:r>
            <a:endParaRPr lang="fr-MC" dirty="0"/>
          </a:p>
        </p:txBody>
      </p:sp>
      <p:sp>
        <p:nvSpPr>
          <p:cNvPr id="3" name="Espace réservé du contenu 2">
            <a:extLst>
              <a:ext uri="{FF2B5EF4-FFF2-40B4-BE49-F238E27FC236}">
                <a16:creationId xmlns:a16="http://schemas.microsoft.com/office/drawing/2014/main" id="{DC736FC7-F2B1-4FDC-A483-4679CACAB907}"/>
              </a:ext>
            </a:extLst>
          </p:cNvPr>
          <p:cNvSpPr>
            <a:spLocks noGrp="1"/>
          </p:cNvSpPr>
          <p:nvPr>
            <p:ph idx="1"/>
          </p:nvPr>
        </p:nvSpPr>
        <p:spPr>
          <a:xfrm>
            <a:off x="1522414" y="1905000"/>
            <a:ext cx="9144000" cy="3900264"/>
          </a:xfrm>
        </p:spPr>
        <p:txBody>
          <a:bodyPr>
            <a:normAutofit/>
          </a:bodyPr>
          <a:lstStyle/>
          <a:p>
            <a:pPr marL="0" indent="0" algn="ctr">
              <a:buNone/>
            </a:pPr>
            <a:r>
              <a:rPr lang="en-US" sz="2800" dirty="0"/>
              <a:t>Python </a:t>
            </a:r>
            <a:r>
              <a:rPr lang="en-US" sz="2800" dirty="0" err="1"/>
              <a:t>est</a:t>
            </a:r>
            <a:r>
              <a:rPr lang="en-US" sz="2800" dirty="0"/>
              <a:t> un </a:t>
            </a:r>
            <a:r>
              <a:rPr lang="en-US" sz="2800" dirty="0" err="1"/>
              <a:t>langage</a:t>
            </a:r>
            <a:r>
              <a:rPr lang="en-US" sz="2800" dirty="0"/>
              <a:t> qui </a:t>
            </a:r>
            <a:r>
              <a:rPr lang="en-US" sz="2800" dirty="0" err="1"/>
              <a:t>est</a:t>
            </a:r>
            <a:r>
              <a:rPr lang="en-US" sz="2800" dirty="0"/>
              <a:t> sensible à la </a:t>
            </a:r>
            <a:r>
              <a:rPr lang="en-US" sz="2800" dirty="0" err="1"/>
              <a:t>casse</a:t>
            </a:r>
            <a:r>
              <a:rPr lang="en-US" sz="2800" dirty="0"/>
              <a:t> :</a:t>
            </a:r>
          </a:p>
          <a:p>
            <a:pPr marL="0" indent="0" algn="ctr">
              <a:buNone/>
            </a:pPr>
            <a:r>
              <a:rPr lang="en-US" sz="2800" b="1" dirty="0">
                <a:solidFill>
                  <a:schemeClr val="accent1">
                    <a:lumMod val="75000"/>
                  </a:schemeClr>
                </a:solidFill>
              </a:rPr>
              <a:t>age = 26</a:t>
            </a:r>
          </a:p>
          <a:p>
            <a:pPr marL="0" indent="0" algn="ctr">
              <a:buNone/>
            </a:pPr>
            <a:r>
              <a:rPr lang="en-US" sz="2800" b="1" dirty="0">
                <a:solidFill>
                  <a:schemeClr val="accent1">
                    <a:lumMod val="75000"/>
                  </a:schemeClr>
                </a:solidFill>
              </a:rPr>
              <a:t>print(Age)</a:t>
            </a:r>
          </a:p>
          <a:p>
            <a:pPr marL="0" indent="0" algn="ctr">
              <a:buNone/>
            </a:pPr>
            <a:r>
              <a:rPr lang="en-US" sz="2800" b="1" dirty="0" err="1">
                <a:solidFill>
                  <a:schemeClr val="accent5"/>
                </a:solidFill>
              </a:rPr>
              <a:t>NameError</a:t>
            </a:r>
            <a:r>
              <a:rPr lang="en-US" sz="2800" b="1" dirty="0">
                <a:solidFill>
                  <a:schemeClr val="accent5"/>
                </a:solidFill>
              </a:rPr>
              <a:t>: name ‘Age' is not defined</a:t>
            </a:r>
          </a:p>
          <a:p>
            <a:pPr marL="0" indent="0" algn="ctr">
              <a:buNone/>
            </a:pPr>
            <a:r>
              <a:rPr lang="en-US" sz="2800" b="1" dirty="0">
                <a:solidFill>
                  <a:srgbClr val="00B050"/>
                </a:solidFill>
              </a:rPr>
              <a:t>print(age)</a:t>
            </a:r>
          </a:p>
          <a:p>
            <a:pPr marL="0" indent="0" algn="ctr">
              <a:buNone/>
            </a:pPr>
            <a:endParaRPr lang="en-US" sz="2800" b="1" dirty="0">
              <a:solidFill>
                <a:schemeClr val="accent5"/>
              </a:solidFill>
            </a:endParaRPr>
          </a:p>
          <a:p>
            <a:pPr marL="0" indent="0" algn="ctr">
              <a:buNone/>
            </a:pPr>
            <a:endParaRPr lang="fr-MC" sz="2800" dirty="0"/>
          </a:p>
        </p:txBody>
      </p:sp>
    </p:spTree>
    <p:extLst>
      <p:ext uri="{BB962C8B-B14F-4D97-AF65-F5344CB8AC3E}">
        <p14:creationId xmlns:p14="http://schemas.microsoft.com/office/powerpoint/2010/main" val="160278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3.1. D</a:t>
            </a:r>
            <a:r>
              <a:rPr lang="fr-MC" dirty="0"/>
              <a:t>é</a:t>
            </a:r>
            <a:r>
              <a:rPr lang="en-US" dirty="0" err="1"/>
              <a:t>claration</a:t>
            </a:r>
            <a:r>
              <a:rPr lang="en-US" dirty="0"/>
              <a:t> </a:t>
            </a:r>
            <a:r>
              <a:rPr lang="en-US" dirty="0" err="1"/>
              <a:t>d’une</a:t>
            </a:r>
            <a:r>
              <a:rPr lang="en-US" dirty="0"/>
              <a:t> variable</a:t>
            </a:r>
            <a:endParaRPr lang="fr-MC" dirty="0"/>
          </a:p>
        </p:txBody>
      </p:sp>
      <p:sp>
        <p:nvSpPr>
          <p:cNvPr id="3" name="Espace réservé du contenu 2">
            <a:extLst>
              <a:ext uri="{FF2B5EF4-FFF2-40B4-BE49-F238E27FC236}">
                <a16:creationId xmlns:a16="http://schemas.microsoft.com/office/drawing/2014/main" id="{DC736FC7-F2B1-4FDC-A483-4679CACAB907}"/>
              </a:ext>
            </a:extLst>
          </p:cNvPr>
          <p:cNvSpPr>
            <a:spLocks noGrp="1"/>
          </p:cNvSpPr>
          <p:nvPr>
            <p:ph idx="1"/>
          </p:nvPr>
        </p:nvSpPr>
        <p:spPr>
          <a:xfrm>
            <a:off x="1522414" y="1905000"/>
            <a:ext cx="9144000" cy="4548336"/>
          </a:xfrm>
        </p:spPr>
        <p:txBody>
          <a:bodyPr>
            <a:normAutofit/>
          </a:bodyPr>
          <a:lstStyle/>
          <a:p>
            <a:pPr marL="0" indent="0" algn="ctr">
              <a:buNone/>
            </a:pPr>
            <a:r>
              <a:rPr lang="en-US" sz="2800" dirty="0" err="1"/>
              <a:t>Norme</a:t>
            </a:r>
            <a:r>
              <a:rPr lang="en-US" sz="2800" dirty="0"/>
              <a:t> de d</a:t>
            </a:r>
            <a:r>
              <a:rPr lang="nl-BE" sz="2800" dirty="0"/>
              <a:t>é</a:t>
            </a:r>
            <a:r>
              <a:rPr lang="en-US" sz="2800" dirty="0" err="1"/>
              <a:t>claration</a:t>
            </a:r>
            <a:r>
              <a:rPr lang="en-US" sz="2800" dirty="0"/>
              <a:t> de variable dans Python : </a:t>
            </a:r>
          </a:p>
          <a:p>
            <a:pPr marL="0" indent="0" algn="ctr">
              <a:buNone/>
            </a:pPr>
            <a:r>
              <a:rPr lang="en-US" sz="2800" dirty="0"/>
              <a:t>-le nom de la variable ne doit pas commencer par un chiffre, par un </a:t>
            </a:r>
            <a:r>
              <a:rPr lang="fr-FR" sz="2800" dirty="0"/>
              <a:t>caractère</a:t>
            </a:r>
            <a:r>
              <a:rPr lang="en-US" sz="2800" dirty="0"/>
              <a:t> </a:t>
            </a:r>
            <a:r>
              <a:rPr lang="en-US" sz="2800" dirty="0" err="1"/>
              <a:t>sp</a:t>
            </a:r>
            <a:r>
              <a:rPr lang="nl-BE" sz="2800" dirty="0"/>
              <a:t>é</a:t>
            </a:r>
            <a:r>
              <a:rPr lang="en-US" sz="2800" dirty="0" err="1"/>
              <a:t>cial</a:t>
            </a:r>
            <a:r>
              <a:rPr lang="en-US" sz="2800" dirty="0"/>
              <a:t> </a:t>
            </a:r>
            <a:r>
              <a:rPr lang="en-US" sz="2800" dirty="0" err="1"/>
              <a:t>tel</a:t>
            </a:r>
            <a:r>
              <a:rPr lang="en-US" sz="2800" dirty="0"/>
              <a:t> que les points de </a:t>
            </a:r>
            <a:r>
              <a:rPr lang="en-US" sz="2800" dirty="0" err="1"/>
              <a:t>ponctuation</a:t>
            </a:r>
            <a:endParaRPr lang="en-US" sz="2800" dirty="0"/>
          </a:p>
          <a:p>
            <a:pPr marL="0" indent="0" algn="ctr">
              <a:buNone/>
            </a:pPr>
            <a:r>
              <a:rPr lang="en-US" sz="2800" dirty="0"/>
              <a:t>@nom_variable = 43  </a:t>
            </a:r>
          </a:p>
          <a:p>
            <a:pPr marL="0" indent="0" algn="ctr">
              <a:buNone/>
            </a:pPr>
            <a:r>
              <a:rPr lang="en-US" sz="2800" dirty="0"/>
              <a:t>2_j = 98</a:t>
            </a:r>
          </a:p>
          <a:p>
            <a:pPr marL="0" indent="0" algn="ctr">
              <a:buNone/>
            </a:pPr>
            <a:r>
              <a:rPr lang="en-US" sz="2800" dirty="0" err="1"/>
              <a:t>mon_age</a:t>
            </a:r>
            <a:r>
              <a:rPr lang="en-US" sz="2800" dirty="0"/>
              <a:t> = 34</a:t>
            </a:r>
          </a:p>
          <a:p>
            <a:pPr marL="0" indent="0" algn="ctr">
              <a:buNone/>
            </a:pPr>
            <a:r>
              <a:rPr lang="en-US" sz="2800" dirty="0"/>
              <a:t>_</a:t>
            </a:r>
            <a:r>
              <a:rPr lang="en-US" sz="2800" dirty="0" err="1"/>
              <a:t>num_rue</a:t>
            </a:r>
            <a:r>
              <a:rPr lang="en-US" sz="2800" dirty="0"/>
              <a:t> = 2</a:t>
            </a:r>
          </a:p>
          <a:p>
            <a:pPr marL="0" indent="0" algn="ctr">
              <a:buNone/>
            </a:pPr>
            <a:endParaRPr lang="en-US" sz="2800" dirty="0"/>
          </a:p>
          <a:p>
            <a:pPr marL="0" indent="0" algn="ctr">
              <a:buNone/>
            </a:pPr>
            <a:endParaRPr lang="fr-MC" sz="2800" dirty="0"/>
          </a:p>
        </p:txBody>
      </p:sp>
      <p:cxnSp>
        <p:nvCxnSpPr>
          <p:cNvPr id="5" name="Connecteur droit 4">
            <a:extLst>
              <a:ext uri="{FF2B5EF4-FFF2-40B4-BE49-F238E27FC236}">
                <a16:creationId xmlns:a16="http://schemas.microsoft.com/office/drawing/2014/main" id="{8BBA009D-A621-4AEC-9C39-B42597FBA8D6}"/>
              </a:ext>
            </a:extLst>
          </p:cNvPr>
          <p:cNvCxnSpPr/>
          <p:nvPr/>
        </p:nvCxnSpPr>
        <p:spPr>
          <a:xfrm>
            <a:off x="4366220" y="3789040"/>
            <a:ext cx="3456384" cy="0"/>
          </a:xfrm>
          <a:prstGeom prst="line">
            <a:avLst/>
          </a:prstGeom>
          <a:ln w="38100">
            <a:tailEnd type="none"/>
          </a:ln>
        </p:spPr>
        <p:style>
          <a:lnRef idx="1">
            <a:schemeClr val="accent5"/>
          </a:lnRef>
          <a:fillRef idx="0">
            <a:schemeClr val="accent5"/>
          </a:fillRef>
          <a:effectRef idx="0">
            <a:schemeClr val="accent5"/>
          </a:effectRef>
          <a:fontRef idx="minor">
            <a:schemeClr val="tx1"/>
          </a:fontRef>
        </p:style>
      </p:cxnSp>
      <p:cxnSp>
        <p:nvCxnSpPr>
          <p:cNvPr id="6" name="Connecteur droit 5">
            <a:extLst>
              <a:ext uri="{FF2B5EF4-FFF2-40B4-BE49-F238E27FC236}">
                <a16:creationId xmlns:a16="http://schemas.microsoft.com/office/drawing/2014/main" id="{41DD7C5D-62F3-4A4B-984E-C7F47761A507}"/>
              </a:ext>
            </a:extLst>
          </p:cNvPr>
          <p:cNvCxnSpPr>
            <a:cxnSpLocks/>
          </p:cNvCxnSpPr>
          <p:nvPr/>
        </p:nvCxnSpPr>
        <p:spPr>
          <a:xfrm>
            <a:off x="5086300" y="4365104"/>
            <a:ext cx="1872208" cy="0"/>
          </a:xfrm>
          <a:prstGeom prst="line">
            <a:avLst/>
          </a:prstGeom>
          <a:ln w="38100">
            <a:tailEnd type="none"/>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CA1BB7BE-E9EE-43ED-AD88-107BD733C29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90556" y="4707682"/>
            <a:ext cx="1115957" cy="413506"/>
          </a:xfrm>
          <a:prstGeom prst="rect">
            <a:avLst/>
          </a:prstGeom>
        </p:spPr>
      </p:pic>
      <p:pic>
        <p:nvPicPr>
          <p:cNvPr id="17" name="Image 16">
            <a:extLst>
              <a:ext uri="{FF2B5EF4-FFF2-40B4-BE49-F238E27FC236}">
                <a16:creationId xmlns:a16="http://schemas.microsoft.com/office/drawing/2014/main" id="{6765FBF0-5DA8-4826-8270-D883470A6DB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22472" y="5333275"/>
            <a:ext cx="1115957" cy="413506"/>
          </a:xfrm>
          <a:prstGeom prst="rect">
            <a:avLst/>
          </a:prstGeom>
        </p:spPr>
      </p:pic>
    </p:spTree>
    <p:extLst>
      <p:ext uri="{BB962C8B-B14F-4D97-AF65-F5344CB8AC3E}">
        <p14:creationId xmlns:p14="http://schemas.microsoft.com/office/powerpoint/2010/main" val="8965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par>
                          <p:cTn id="9" fill="hold">
                            <p:stCondLst>
                              <p:cond delay="0"/>
                            </p:stCondLst>
                            <p:childTnLst>
                              <p:par>
                                <p:cTn id="10" presetID="1" presetClass="exit" presetSubtype="0" fill="hold" nodeType="afterEffect">
                                  <p:stCondLst>
                                    <p:cond delay="0"/>
                                  </p:stCondLst>
                                  <p:childTnLst>
                                    <p:set>
                                      <p:cBhvr>
                                        <p:cTn id="11" dur="1" fill="hold">
                                          <p:stCondLst>
                                            <p:cond delay="0"/>
                                          </p:stCondLst>
                                        </p:cTn>
                                        <p:tgtEl>
                                          <p:spTgt spid="11"/>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down)">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down)">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wipe(down)">
                                      <p:cBhvr>
                                        <p:cTn id="46" dur="5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wipe(down)">
                                      <p:cBhvr>
                                        <p:cTn id="58" dur="500"/>
                                        <p:tgtEl>
                                          <p:spTgt spid="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3.2. Types de variables</a:t>
            </a:r>
            <a:endParaRPr lang="fr-MC" dirty="0"/>
          </a:p>
        </p:txBody>
      </p:sp>
      <p:graphicFrame>
        <p:nvGraphicFramePr>
          <p:cNvPr id="7" name="Tableau 7">
            <a:extLst>
              <a:ext uri="{FF2B5EF4-FFF2-40B4-BE49-F238E27FC236}">
                <a16:creationId xmlns:a16="http://schemas.microsoft.com/office/drawing/2014/main" id="{2C6D99D0-C9DC-4CA7-98BD-541255FB24B1}"/>
              </a:ext>
            </a:extLst>
          </p:cNvPr>
          <p:cNvGraphicFramePr>
            <a:graphicFrameLocks noGrp="1"/>
          </p:cNvGraphicFramePr>
          <p:nvPr>
            <p:ph idx="1"/>
          </p:nvPr>
        </p:nvGraphicFramePr>
        <p:xfrm>
          <a:off x="1324135" y="2132856"/>
          <a:ext cx="9540553" cy="2042160"/>
        </p:xfrm>
        <a:graphic>
          <a:graphicData uri="http://schemas.openxmlformats.org/drawingml/2006/table">
            <a:tbl>
              <a:tblPr firstRow="1" bandRow="1">
                <a:tableStyleId>{B301B821-A1FF-4177-AEE7-76D212191A09}</a:tableStyleId>
              </a:tblPr>
              <a:tblGrid>
                <a:gridCol w="2322005">
                  <a:extLst>
                    <a:ext uri="{9D8B030D-6E8A-4147-A177-3AD203B41FA5}">
                      <a16:colId xmlns:a16="http://schemas.microsoft.com/office/drawing/2014/main" val="3549145902"/>
                    </a:ext>
                  </a:extLst>
                </a:gridCol>
                <a:gridCol w="4170548">
                  <a:extLst>
                    <a:ext uri="{9D8B030D-6E8A-4147-A177-3AD203B41FA5}">
                      <a16:colId xmlns:a16="http://schemas.microsoft.com/office/drawing/2014/main" val="2394290418"/>
                    </a:ext>
                  </a:extLst>
                </a:gridCol>
                <a:gridCol w="3048000">
                  <a:extLst>
                    <a:ext uri="{9D8B030D-6E8A-4147-A177-3AD203B41FA5}">
                      <a16:colId xmlns:a16="http://schemas.microsoft.com/office/drawing/2014/main" val="3996108906"/>
                    </a:ext>
                  </a:extLst>
                </a:gridCol>
              </a:tblGrid>
              <a:tr h="370840">
                <a:tc>
                  <a:txBody>
                    <a:bodyPr/>
                    <a:lstStyle/>
                    <a:p>
                      <a:r>
                        <a:rPr lang="en-US" sz="2400" b="1" kern="1200" dirty="0">
                          <a:solidFill>
                            <a:schemeClr val="lt1"/>
                          </a:solidFill>
                          <a:latin typeface="+mn-lt"/>
                          <a:ea typeface="+mn-ea"/>
                          <a:cs typeface="+mn-cs"/>
                        </a:rPr>
                        <a:t>Type</a:t>
                      </a:r>
                      <a:endParaRPr lang="fr-MC" sz="2400" b="1" kern="1200" dirty="0">
                        <a:solidFill>
                          <a:schemeClr val="lt1"/>
                        </a:solidFill>
                        <a:latin typeface="+mn-lt"/>
                        <a:ea typeface="+mn-ea"/>
                        <a:cs typeface="+mn-cs"/>
                      </a:endParaRPr>
                    </a:p>
                  </a:txBody>
                  <a:tcPr/>
                </a:tc>
                <a:tc>
                  <a:txBody>
                    <a:bodyPr/>
                    <a:lstStyle/>
                    <a:p>
                      <a:r>
                        <a:rPr lang="en-US" sz="2400" b="1" kern="1200" dirty="0">
                          <a:solidFill>
                            <a:schemeClr val="lt1"/>
                          </a:solidFill>
                          <a:latin typeface="+mn-lt"/>
                          <a:ea typeface="+mn-ea"/>
                          <a:cs typeface="+mn-cs"/>
                        </a:rPr>
                        <a:t>Description</a:t>
                      </a:r>
                      <a:endParaRPr lang="fr-MC" sz="2400" b="1" kern="1200" dirty="0">
                        <a:solidFill>
                          <a:schemeClr val="lt1"/>
                        </a:solidFill>
                        <a:latin typeface="+mn-lt"/>
                        <a:ea typeface="+mn-ea"/>
                        <a:cs typeface="+mn-cs"/>
                      </a:endParaRPr>
                    </a:p>
                  </a:txBody>
                  <a:tcPr/>
                </a:tc>
                <a:tc>
                  <a:txBody>
                    <a:bodyPr/>
                    <a:lstStyle/>
                    <a:p>
                      <a:r>
                        <a:rPr lang="en-US" sz="2400" b="1" kern="1200" dirty="0" err="1">
                          <a:solidFill>
                            <a:schemeClr val="lt1"/>
                          </a:solidFill>
                          <a:latin typeface="+mn-lt"/>
                          <a:ea typeface="+mn-ea"/>
                          <a:cs typeface="+mn-cs"/>
                        </a:rPr>
                        <a:t>Exemple</a:t>
                      </a:r>
                      <a:endParaRPr lang="fr-MC" sz="2400" b="1" kern="1200" dirty="0">
                        <a:solidFill>
                          <a:schemeClr val="lt1"/>
                        </a:solidFill>
                        <a:latin typeface="+mn-lt"/>
                        <a:ea typeface="+mn-ea"/>
                        <a:cs typeface="+mn-cs"/>
                      </a:endParaRPr>
                    </a:p>
                  </a:txBody>
                  <a:tcPr/>
                </a:tc>
                <a:extLst>
                  <a:ext uri="{0D108BD9-81ED-4DB2-BD59-A6C34878D82A}">
                    <a16:rowId xmlns:a16="http://schemas.microsoft.com/office/drawing/2014/main" val="2971966240"/>
                  </a:ext>
                </a:extLst>
              </a:tr>
              <a:tr h="370840">
                <a:tc>
                  <a:txBody>
                    <a:bodyPr/>
                    <a:lstStyle/>
                    <a:p>
                      <a:pPr marL="0" algn="l" defTabSz="914400" rtl="0" eaLnBrk="1" latinLnBrk="0" hangingPunct="1"/>
                      <a:r>
                        <a:rPr lang="en-US" sz="2000" kern="1200" dirty="0">
                          <a:solidFill>
                            <a:schemeClr val="dk1"/>
                          </a:solidFill>
                          <a:latin typeface="+mn-lt"/>
                          <a:ea typeface="+mn-ea"/>
                          <a:cs typeface="+mn-cs"/>
                        </a:rPr>
                        <a:t>int</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err="1">
                          <a:solidFill>
                            <a:schemeClr val="dk1"/>
                          </a:solidFill>
                          <a:latin typeface="+mn-lt"/>
                          <a:ea typeface="+mn-ea"/>
                          <a:cs typeface="+mn-cs"/>
                        </a:rPr>
                        <a:t>Nombre</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entier</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a:solidFill>
                            <a:schemeClr val="dk1"/>
                          </a:solidFill>
                          <a:latin typeface="+mn-lt"/>
                          <a:ea typeface="+mn-ea"/>
                          <a:cs typeface="+mn-cs"/>
                        </a:rPr>
                        <a:t>21</a:t>
                      </a:r>
                      <a:endParaRPr lang="fr-MC" sz="2000" kern="1200" dirty="0">
                        <a:solidFill>
                          <a:schemeClr val="dk1"/>
                        </a:solidFill>
                        <a:latin typeface="+mn-lt"/>
                        <a:ea typeface="+mn-ea"/>
                        <a:cs typeface="+mn-cs"/>
                      </a:endParaRPr>
                    </a:p>
                  </a:txBody>
                  <a:tcPr/>
                </a:tc>
                <a:extLst>
                  <a:ext uri="{0D108BD9-81ED-4DB2-BD59-A6C34878D82A}">
                    <a16:rowId xmlns:a16="http://schemas.microsoft.com/office/drawing/2014/main" val="4173501154"/>
                  </a:ext>
                </a:extLst>
              </a:tr>
              <a:tr h="370840">
                <a:tc>
                  <a:txBody>
                    <a:bodyPr/>
                    <a:lstStyle/>
                    <a:p>
                      <a:pPr marL="0" algn="l" defTabSz="914400" rtl="0" eaLnBrk="1" latinLnBrk="0" hangingPunct="1"/>
                      <a:r>
                        <a:rPr lang="en-US" sz="2000" kern="1200" dirty="0">
                          <a:solidFill>
                            <a:schemeClr val="dk1"/>
                          </a:solidFill>
                          <a:latin typeface="+mn-lt"/>
                          <a:ea typeface="+mn-ea"/>
                          <a:cs typeface="+mn-cs"/>
                        </a:rPr>
                        <a:t>float</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err="1">
                          <a:solidFill>
                            <a:schemeClr val="dk1"/>
                          </a:solidFill>
                          <a:latin typeface="+mn-lt"/>
                          <a:ea typeface="+mn-ea"/>
                          <a:cs typeface="+mn-cs"/>
                        </a:rPr>
                        <a:t>Nombre</a:t>
                      </a:r>
                      <a:r>
                        <a:rPr lang="en-US" sz="2000" kern="1200" dirty="0">
                          <a:solidFill>
                            <a:schemeClr val="dk1"/>
                          </a:solidFill>
                          <a:latin typeface="+mn-lt"/>
                          <a:ea typeface="+mn-ea"/>
                          <a:cs typeface="+mn-cs"/>
                        </a:rPr>
                        <a:t> r</a:t>
                      </a:r>
                      <a:r>
                        <a:rPr lang="fr-MC" sz="2000" kern="1200" dirty="0">
                          <a:solidFill>
                            <a:schemeClr val="dk1"/>
                          </a:solidFill>
                          <a:latin typeface="+mn-lt"/>
                          <a:ea typeface="+mn-ea"/>
                          <a:cs typeface="+mn-cs"/>
                        </a:rPr>
                        <a:t>é</a:t>
                      </a:r>
                      <a:r>
                        <a:rPr lang="en-US" sz="2000" kern="1200" dirty="0">
                          <a:solidFill>
                            <a:schemeClr val="dk1"/>
                          </a:solidFill>
                          <a:latin typeface="+mn-lt"/>
                          <a:ea typeface="+mn-ea"/>
                          <a:cs typeface="+mn-cs"/>
                        </a:rPr>
                        <a:t>el</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a:solidFill>
                            <a:schemeClr val="dk1"/>
                          </a:solidFill>
                          <a:latin typeface="+mn-lt"/>
                          <a:ea typeface="+mn-ea"/>
                          <a:cs typeface="+mn-cs"/>
                        </a:rPr>
                        <a:t>5.3</a:t>
                      </a:r>
                      <a:endParaRPr lang="fr-MC" sz="2000" kern="1200" dirty="0">
                        <a:solidFill>
                          <a:schemeClr val="dk1"/>
                        </a:solidFill>
                        <a:latin typeface="+mn-lt"/>
                        <a:ea typeface="+mn-ea"/>
                        <a:cs typeface="+mn-cs"/>
                      </a:endParaRPr>
                    </a:p>
                  </a:txBody>
                  <a:tcPr/>
                </a:tc>
                <a:extLst>
                  <a:ext uri="{0D108BD9-81ED-4DB2-BD59-A6C34878D82A}">
                    <a16:rowId xmlns:a16="http://schemas.microsoft.com/office/drawing/2014/main" val="3306723495"/>
                  </a:ext>
                </a:extLst>
              </a:tr>
              <a:tr h="370840">
                <a:tc>
                  <a:txBody>
                    <a:bodyPr/>
                    <a:lstStyle/>
                    <a:p>
                      <a:pPr marL="0" algn="l" defTabSz="914400" rtl="0" eaLnBrk="1" latinLnBrk="0" hangingPunct="1"/>
                      <a:r>
                        <a:rPr lang="en-US" sz="2000" kern="1200" dirty="0">
                          <a:solidFill>
                            <a:schemeClr val="dk1"/>
                          </a:solidFill>
                          <a:latin typeface="+mn-lt"/>
                          <a:ea typeface="+mn-ea"/>
                          <a:cs typeface="+mn-cs"/>
                        </a:rPr>
                        <a:t>str</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err="1">
                          <a:solidFill>
                            <a:schemeClr val="dk1"/>
                          </a:solidFill>
                          <a:latin typeface="+mn-lt"/>
                          <a:ea typeface="+mn-ea"/>
                          <a:cs typeface="+mn-cs"/>
                        </a:rPr>
                        <a:t>Chaine</a:t>
                      </a:r>
                      <a:r>
                        <a:rPr lang="en-US" sz="2000" kern="1200" dirty="0">
                          <a:solidFill>
                            <a:schemeClr val="dk1"/>
                          </a:solidFill>
                          <a:latin typeface="+mn-lt"/>
                          <a:ea typeface="+mn-ea"/>
                          <a:cs typeface="+mn-cs"/>
                        </a:rPr>
                        <a:t> de </a:t>
                      </a:r>
                      <a:r>
                        <a:rPr lang="en-US" sz="2000" kern="1200" dirty="0" err="1">
                          <a:solidFill>
                            <a:schemeClr val="dk1"/>
                          </a:solidFill>
                          <a:latin typeface="+mn-lt"/>
                          <a:ea typeface="+mn-ea"/>
                          <a:cs typeface="+mn-cs"/>
                        </a:rPr>
                        <a:t>caractères</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ou</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texte</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err="1">
                          <a:solidFill>
                            <a:schemeClr val="dk1"/>
                          </a:solidFill>
                          <a:latin typeface="+mn-lt"/>
                          <a:ea typeface="+mn-ea"/>
                          <a:cs typeface="+mn-cs"/>
                        </a:rPr>
                        <a:t>Cours</a:t>
                      </a:r>
                      <a:r>
                        <a:rPr lang="en-US" sz="2000" kern="1200" dirty="0">
                          <a:solidFill>
                            <a:schemeClr val="dk1"/>
                          </a:solidFill>
                          <a:latin typeface="+mn-lt"/>
                          <a:ea typeface="+mn-ea"/>
                          <a:cs typeface="+mn-cs"/>
                        </a:rPr>
                        <a:t> Python</a:t>
                      </a:r>
                      <a:endParaRPr lang="fr-MC" sz="2000" kern="1200" dirty="0">
                        <a:solidFill>
                          <a:schemeClr val="dk1"/>
                        </a:solidFill>
                        <a:latin typeface="+mn-lt"/>
                        <a:ea typeface="+mn-ea"/>
                        <a:cs typeface="+mn-cs"/>
                      </a:endParaRPr>
                    </a:p>
                  </a:txBody>
                  <a:tcPr/>
                </a:tc>
                <a:extLst>
                  <a:ext uri="{0D108BD9-81ED-4DB2-BD59-A6C34878D82A}">
                    <a16:rowId xmlns:a16="http://schemas.microsoft.com/office/drawing/2014/main" val="3401769607"/>
                  </a:ext>
                </a:extLst>
              </a:tr>
              <a:tr h="370840">
                <a:tc>
                  <a:txBody>
                    <a:bodyPr/>
                    <a:lstStyle/>
                    <a:p>
                      <a:pPr marL="0" algn="l" defTabSz="914400" rtl="0" eaLnBrk="1" latinLnBrk="0" hangingPunct="1"/>
                      <a:r>
                        <a:rPr lang="en-US" sz="2000" kern="1200" dirty="0">
                          <a:solidFill>
                            <a:schemeClr val="dk1"/>
                          </a:solidFill>
                          <a:latin typeface="+mn-lt"/>
                          <a:ea typeface="+mn-ea"/>
                          <a:cs typeface="+mn-cs"/>
                        </a:rPr>
                        <a:t>bool</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a:solidFill>
                            <a:schemeClr val="dk1"/>
                          </a:solidFill>
                          <a:latin typeface="+mn-lt"/>
                          <a:ea typeface="+mn-ea"/>
                          <a:cs typeface="+mn-cs"/>
                        </a:rPr>
                        <a:t>Type bool</a:t>
                      </a:r>
                      <a:r>
                        <a:rPr lang="fr-MC" sz="2000" kern="1200" dirty="0">
                          <a:solidFill>
                            <a:schemeClr val="dk1"/>
                          </a:solidFill>
                          <a:latin typeface="+mn-lt"/>
                          <a:ea typeface="+mn-ea"/>
                          <a:cs typeface="+mn-cs"/>
                        </a:rPr>
                        <a:t>é</a:t>
                      </a:r>
                      <a:r>
                        <a:rPr lang="en-US" sz="2000" kern="1200" dirty="0" err="1">
                          <a:solidFill>
                            <a:schemeClr val="dk1"/>
                          </a:solidFill>
                          <a:latin typeface="+mn-lt"/>
                          <a:ea typeface="+mn-ea"/>
                          <a:cs typeface="+mn-cs"/>
                        </a:rPr>
                        <a:t>en</a:t>
                      </a:r>
                      <a:endParaRPr lang="fr-MC" sz="2000" kern="1200" dirty="0">
                        <a:solidFill>
                          <a:schemeClr val="dk1"/>
                        </a:solidFill>
                        <a:latin typeface="+mn-lt"/>
                        <a:ea typeface="+mn-ea"/>
                        <a:cs typeface="+mn-cs"/>
                      </a:endParaRPr>
                    </a:p>
                  </a:txBody>
                  <a:tcPr/>
                </a:tc>
                <a:tc>
                  <a:txBody>
                    <a:bodyPr/>
                    <a:lstStyle/>
                    <a:p>
                      <a:pPr marL="0" algn="l" defTabSz="914400" rtl="0" eaLnBrk="1" latinLnBrk="0" hangingPunct="1"/>
                      <a:r>
                        <a:rPr lang="en-US" sz="2000" kern="1200" dirty="0">
                          <a:solidFill>
                            <a:schemeClr val="dk1"/>
                          </a:solidFill>
                          <a:latin typeface="+mn-lt"/>
                          <a:ea typeface="+mn-ea"/>
                          <a:cs typeface="+mn-cs"/>
                        </a:rPr>
                        <a:t>False</a:t>
                      </a:r>
                      <a:endParaRPr lang="fr-MC" sz="2000" kern="1200" dirty="0">
                        <a:solidFill>
                          <a:schemeClr val="dk1"/>
                        </a:solidFill>
                        <a:latin typeface="+mn-lt"/>
                        <a:ea typeface="+mn-ea"/>
                        <a:cs typeface="+mn-cs"/>
                      </a:endParaRPr>
                    </a:p>
                  </a:txBody>
                  <a:tcPr/>
                </a:tc>
                <a:extLst>
                  <a:ext uri="{0D108BD9-81ED-4DB2-BD59-A6C34878D82A}">
                    <a16:rowId xmlns:a16="http://schemas.microsoft.com/office/drawing/2014/main" val="2967360689"/>
                  </a:ext>
                </a:extLst>
              </a:tr>
            </a:tbl>
          </a:graphicData>
        </a:graphic>
      </p:graphicFrame>
    </p:spTree>
    <p:extLst>
      <p:ext uri="{BB962C8B-B14F-4D97-AF65-F5344CB8AC3E}">
        <p14:creationId xmlns:p14="http://schemas.microsoft.com/office/powerpoint/2010/main" val="119876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4. Les op</a:t>
            </a:r>
            <a:r>
              <a:rPr lang="fr-MC" sz="3600" dirty="0" err="1"/>
              <a:t>érateurs</a:t>
            </a:r>
            <a:endParaRPr lang="fr-FR" sz="3600" dirty="0"/>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09095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4.1. </a:t>
            </a:r>
            <a:r>
              <a:rPr lang="fr-FR" dirty="0"/>
              <a:t>Les op</a:t>
            </a:r>
            <a:r>
              <a:rPr lang="fr-MC" dirty="0"/>
              <a:t>é</a:t>
            </a:r>
            <a:r>
              <a:rPr lang="en-US" dirty="0" err="1"/>
              <a:t>rateurs</a:t>
            </a:r>
            <a:r>
              <a:rPr lang="en-US" dirty="0"/>
              <a:t> </a:t>
            </a:r>
            <a:r>
              <a:rPr lang="en-US" dirty="0" err="1"/>
              <a:t>arithm</a:t>
            </a:r>
            <a:r>
              <a:rPr lang="fr-MC" dirty="0"/>
              <a:t>é</a:t>
            </a:r>
            <a:r>
              <a:rPr lang="en-US" dirty="0" err="1"/>
              <a:t>tiques</a:t>
            </a:r>
            <a:endParaRPr lang="fr-MC" dirty="0"/>
          </a:p>
        </p:txBody>
      </p:sp>
      <p:graphicFrame>
        <p:nvGraphicFramePr>
          <p:cNvPr id="4" name="Tableau 4">
            <a:extLst>
              <a:ext uri="{FF2B5EF4-FFF2-40B4-BE49-F238E27FC236}">
                <a16:creationId xmlns:a16="http://schemas.microsoft.com/office/drawing/2014/main" id="{66D3D393-7B9C-4E98-83F6-0ED71623FC91}"/>
              </a:ext>
            </a:extLst>
          </p:cNvPr>
          <p:cNvGraphicFramePr>
            <a:graphicFrameLocks noGrp="1"/>
          </p:cNvGraphicFramePr>
          <p:nvPr>
            <p:ph idx="1"/>
          </p:nvPr>
        </p:nvGraphicFramePr>
        <p:xfrm>
          <a:off x="1522413" y="1905000"/>
          <a:ext cx="9144000" cy="3230880"/>
        </p:xfrm>
        <a:graphic>
          <a:graphicData uri="http://schemas.openxmlformats.org/drawingml/2006/table">
            <a:tbl>
              <a:tblPr firstRow="1" bandRow="1">
                <a:tableStyleId>{74C1A8A3-306A-4EB7-A6B1-4F7E0EB9C5D6}</a:tableStyleId>
              </a:tblPr>
              <a:tblGrid>
                <a:gridCol w="1619671">
                  <a:extLst>
                    <a:ext uri="{9D8B030D-6E8A-4147-A177-3AD203B41FA5}">
                      <a16:colId xmlns:a16="http://schemas.microsoft.com/office/drawing/2014/main" val="4188588866"/>
                    </a:ext>
                  </a:extLst>
                </a:gridCol>
                <a:gridCol w="3312368">
                  <a:extLst>
                    <a:ext uri="{9D8B030D-6E8A-4147-A177-3AD203B41FA5}">
                      <a16:colId xmlns:a16="http://schemas.microsoft.com/office/drawing/2014/main" val="1178956553"/>
                    </a:ext>
                  </a:extLst>
                </a:gridCol>
                <a:gridCol w="1925961">
                  <a:extLst>
                    <a:ext uri="{9D8B030D-6E8A-4147-A177-3AD203B41FA5}">
                      <a16:colId xmlns:a16="http://schemas.microsoft.com/office/drawing/2014/main" val="12950548"/>
                    </a:ext>
                  </a:extLst>
                </a:gridCol>
                <a:gridCol w="2286000">
                  <a:extLst>
                    <a:ext uri="{9D8B030D-6E8A-4147-A177-3AD203B41FA5}">
                      <a16:colId xmlns:a16="http://schemas.microsoft.com/office/drawing/2014/main" val="3374900312"/>
                    </a:ext>
                  </a:extLst>
                </a:gridCol>
              </a:tblGrid>
              <a:tr h="370840">
                <a:tc>
                  <a:txBody>
                    <a:bodyPr/>
                    <a:lstStyle/>
                    <a:p>
                      <a:r>
                        <a:rPr lang="en-US" sz="2400" dirty="0"/>
                        <a:t>Op</a:t>
                      </a:r>
                      <a:r>
                        <a:rPr lang="fr-MC" sz="2400" dirty="0"/>
                        <a:t>é</a:t>
                      </a:r>
                      <a:r>
                        <a:rPr lang="en-US" sz="2400" dirty="0" err="1"/>
                        <a:t>rateur</a:t>
                      </a:r>
                      <a:endParaRPr lang="fr-MC" sz="2400" dirty="0"/>
                    </a:p>
                  </a:txBody>
                  <a:tcPr/>
                </a:tc>
                <a:tc>
                  <a:txBody>
                    <a:bodyPr/>
                    <a:lstStyle/>
                    <a:p>
                      <a:r>
                        <a:rPr lang="en-US" sz="2400" dirty="0"/>
                        <a:t>Signification</a:t>
                      </a:r>
                      <a:endParaRPr lang="fr-MC" sz="2400" dirty="0"/>
                    </a:p>
                  </a:txBody>
                  <a:tcPr/>
                </a:tc>
                <a:tc>
                  <a:txBody>
                    <a:bodyPr/>
                    <a:lstStyle/>
                    <a:p>
                      <a:r>
                        <a:rPr lang="en-US" sz="2400" dirty="0" err="1"/>
                        <a:t>Exemple</a:t>
                      </a:r>
                      <a:endParaRPr lang="fr-MC" sz="2400" dirty="0"/>
                    </a:p>
                  </a:txBody>
                  <a:tcPr/>
                </a:tc>
                <a:tc>
                  <a:txBody>
                    <a:bodyPr/>
                    <a:lstStyle/>
                    <a:p>
                      <a:r>
                        <a:rPr lang="en-US" sz="2400" dirty="0" err="1"/>
                        <a:t>Résultat</a:t>
                      </a:r>
                      <a:endParaRPr lang="fr-MC" sz="2400" dirty="0"/>
                    </a:p>
                  </a:txBody>
                  <a:tcPr/>
                </a:tc>
                <a:extLst>
                  <a:ext uri="{0D108BD9-81ED-4DB2-BD59-A6C34878D82A}">
                    <a16:rowId xmlns:a16="http://schemas.microsoft.com/office/drawing/2014/main" val="447288021"/>
                  </a:ext>
                </a:extLst>
              </a:tr>
              <a:tr h="370840">
                <a:tc>
                  <a:txBody>
                    <a:bodyPr/>
                    <a:lstStyle/>
                    <a:p>
                      <a:r>
                        <a:rPr lang="en-US" sz="2000" b="1" dirty="0"/>
                        <a:t>+</a:t>
                      </a:r>
                      <a:endParaRPr lang="fr-MC" sz="2000" b="1" dirty="0"/>
                    </a:p>
                  </a:txBody>
                  <a:tcPr/>
                </a:tc>
                <a:tc>
                  <a:txBody>
                    <a:bodyPr/>
                    <a:lstStyle/>
                    <a:p>
                      <a:r>
                        <a:rPr lang="en-US" sz="2000" dirty="0"/>
                        <a:t>Addition</a:t>
                      </a:r>
                      <a:endParaRPr lang="fr-MC" sz="2000" dirty="0"/>
                    </a:p>
                  </a:txBody>
                  <a:tcPr/>
                </a:tc>
                <a:tc>
                  <a:txBody>
                    <a:bodyPr/>
                    <a:lstStyle/>
                    <a:p>
                      <a:r>
                        <a:rPr lang="en-US" sz="2000" dirty="0"/>
                        <a:t>1 + 8</a:t>
                      </a:r>
                      <a:endParaRPr lang="fr-MC" sz="2000" dirty="0"/>
                    </a:p>
                  </a:txBody>
                  <a:tcPr/>
                </a:tc>
                <a:tc>
                  <a:txBody>
                    <a:bodyPr/>
                    <a:lstStyle/>
                    <a:p>
                      <a:r>
                        <a:rPr lang="en-US" sz="2000" dirty="0"/>
                        <a:t>9</a:t>
                      </a:r>
                      <a:endParaRPr lang="fr-MC" sz="2000" dirty="0"/>
                    </a:p>
                  </a:txBody>
                  <a:tcPr/>
                </a:tc>
                <a:extLst>
                  <a:ext uri="{0D108BD9-81ED-4DB2-BD59-A6C34878D82A}">
                    <a16:rowId xmlns:a16="http://schemas.microsoft.com/office/drawing/2014/main" val="1277227019"/>
                  </a:ext>
                </a:extLst>
              </a:tr>
              <a:tr h="370840">
                <a:tc>
                  <a:txBody>
                    <a:bodyPr/>
                    <a:lstStyle/>
                    <a:p>
                      <a:r>
                        <a:rPr lang="en-US" sz="2000" b="1" dirty="0"/>
                        <a:t>-</a:t>
                      </a:r>
                      <a:endParaRPr lang="fr-MC" sz="2000" b="1" dirty="0"/>
                    </a:p>
                  </a:txBody>
                  <a:tcPr/>
                </a:tc>
                <a:tc>
                  <a:txBody>
                    <a:bodyPr/>
                    <a:lstStyle/>
                    <a:p>
                      <a:r>
                        <a:rPr lang="en-US" sz="2000" dirty="0" err="1"/>
                        <a:t>Soustraction</a:t>
                      </a:r>
                      <a:endParaRPr lang="fr-MC" sz="2000" dirty="0"/>
                    </a:p>
                  </a:txBody>
                  <a:tcPr/>
                </a:tc>
                <a:tc>
                  <a:txBody>
                    <a:bodyPr/>
                    <a:lstStyle/>
                    <a:p>
                      <a:r>
                        <a:rPr lang="en-US" sz="2000" dirty="0"/>
                        <a:t>10 – 11</a:t>
                      </a:r>
                      <a:endParaRPr lang="fr-MC" sz="2000" dirty="0"/>
                    </a:p>
                  </a:txBody>
                  <a:tcPr/>
                </a:tc>
                <a:tc>
                  <a:txBody>
                    <a:bodyPr/>
                    <a:lstStyle/>
                    <a:p>
                      <a:r>
                        <a:rPr lang="en-US" sz="2000" dirty="0"/>
                        <a:t>-1</a:t>
                      </a:r>
                      <a:endParaRPr lang="fr-MC" sz="2000" dirty="0"/>
                    </a:p>
                  </a:txBody>
                  <a:tcPr/>
                </a:tc>
                <a:extLst>
                  <a:ext uri="{0D108BD9-81ED-4DB2-BD59-A6C34878D82A}">
                    <a16:rowId xmlns:a16="http://schemas.microsoft.com/office/drawing/2014/main" val="3101431571"/>
                  </a:ext>
                </a:extLst>
              </a:tr>
              <a:tr h="370840">
                <a:tc>
                  <a:txBody>
                    <a:bodyPr/>
                    <a:lstStyle/>
                    <a:p>
                      <a:r>
                        <a:rPr lang="en-US" sz="2000" b="1" dirty="0"/>
                        <a:t>*</a:t>
                      </a:r>
                      <a:endParaRPr lang="fr-MC" sz="2000" b="1" dirty="0"/>
                    </a:p>
                  </a:txBody>
                  <a:tcPr/>
                </a:tc>
                <a:tc>
                  <a:txBody>
                    <a:bodyPr/>
                    <a:lstStyle/>
                    <a:p>
                      <a:r>
                        <a:rPr lang="en-US" sz="2000" dirty="0"/>
                        <a:t>Multiplication</a:t>
                      </a:r>
                      <a:endParaRPr lang="fr-MC" sz="2000" dirty="0"/>
                    </a:p>
                  </a:txBody>
                  <a:tcPr/>
                </a:tc>
                <a:tc>
                  <a:txBody>
                    <a:bodyPr/>
                    <a:lstStyle/>
                    <a:p>
                      <a:r>
                        <a:rPr lang="en-US" sz="2000" dirty="0"/>
                        <a:t>4 * 3</a:t>
                      </a:r>
                      <a:endParaRPr lang="fr-MC" sz="2000" dirty="0"/>
                    </a:p>
                  </a:txBody>
                  <a:tcPr/>
                </a:tc>
                <a:tc>
                  <a:txBody>
                    <a:bodyPr/>
                    <a:lstStyle/>
                    <a:p>
                      <a:r>
                        <a:rPr lang="en-US" sz="2000" dirty="0"/>
                        <a:t>12</a:t>
                      </a:r>
                      <a:endParaRPr lang="fr-MC" sz="2000" dirty="0"/>
                    </a:p>
                  </a:txBody>
                  <a:tcPr/>
                </a:tc>
                <a:extLst>
                  <a:ext uri="{0D108BD9-81ED-4DB2-BD59-A6C34878D82A}">
                    <a16:rowId xmlns:a16="http://schemas.microsoft.com/office/drawing/2014/main" val="911378669"/>
                  </a:ext>
                </a:extLst>
              </a:tr>
              <a:tr h="370840">
                <a:tc>
                  <a:txBody>
                    <a:bodyPr/>
                    <a:lstStyle/>
                    <a:p>
                      <a:r>
                        <a:rPr lang="en-US" sz="2000" b="1" dirty="0"/>
                        <a:t>/</a:t>
                      </a:r>
                      <a:endParaRPr lang="fr-MC" sz="2000" b="1" dirty="0"/>
                    </a:p>
                  </a:txBody>
                  <a:tcPr/>
                </a:tc>
                <a:tc>
                  <a:txBody>
                    <a:bodyPr/>
                    <a:lstStyle/>
                    <a:p>
                      <a:r>
                        <a:rPr lang="en-US" sz="2000" dirty="0"/>
                        <a:t>R</a:t>
                      </a:r>
                      <a:r>
                        <a:rPr lang="fr-MC" sz="2000" dirty="0"/>
                        <a:t>é</a:t>
                      </a:r>
                      <a:r>
                        <a:rPr lang="en-US" sz="2000" dirty="0" err="1"/>
                        <a:t>sultat</a:t>
                      </a:r>
                      <a:r>
                        <a:rPr lang="en-US" sz="2000" dirty="0"/>
                        <a:t> </a:t>
                      </a:r>
                      <a:r>
                        <a:rPr lang="en-US" sz="2000" dirty="0" err="1"/>
                        <a:t>d’une</a:t>
                      </a:r>
                      <a:r>
                        <a:rPr lang="en-US" sz="2000" dirty="0"/>
                        <a:t> division</a:t>
                      </a:r>
                      <a:endParaRPr lang="fr-MC" sz="2000" dirty="0"/>
                    </a:p>
                  </a:txBody>
                  <a:tcPr/>
                </a:tc>
                <a:tc>
                  <a:txBody>
                    <a:bodyPr/>
                    <a:lstStyle/>
                    <a:p>
                      <a:r>
                        <a:rPr lang="en-US" sz="2000" dirty="0"/>
                        <a:t>10 / 2</a:t>
                      </a:r>
                      <a:endParaRPr lang="fr-MC" sz="2000" dirty="0"/>
                    </a:p>
                  </a:txBody>
                  <a:tcPr/>
                </a:tc>
                <a:tc>
                  <a:txBody>
                    <a:bodyPr/>
                    <a:lstStyle/>
                    <a:p>
                      <a:r>
                        <a:rPr lang="en-US" sz="2000" dirty="0"/>
                        <a:t>5.0</a:t>
                      </a:r>
                      <a:endParaRPr lang="fr-MC" sz="2000" dirty="0"/>
                    </a:p>
                  </a:txBody>
                  <a:tcPr/>
                </a:tc>
                <a:extLst>
                  <a:ext uri="{0D108BD9-81ED-4DB2-BD59-A6C34878D82A}">
                    <a16:rowId xmlns:a16="http://schemas.microsoft.com/office/drawing/2014/main" val="444858446"/>
                  </a:ext>
                </a:extLst>
              </a:tr>
              <a:tr h="370840">
                <a:tc>
                  <a:txBody>
                    <a:bodyPr/>
                    <a:lstStyle/>
                    <a:p>
                      <a:r>
                        <a:rPr lang="en-US" sz="2000" b="1" dirty="0"/>
                        <a:t>%</a:t>
                      </a:r>
                      <a:endParaRPr lang="fr-MC" sz="2000" b="1" dirty="0"/>
                    </a:p>
                  </a:txBody>
                  <a:tcPr/>
                </a:tc>
                <a:tc>
                  <a:txBody>
                    <a:bodyPr/>
                    <a:lstStyle/>
                    <a:p>
                      <a:r>
                        <a:rPr lang="en-US" sz="2000" dirty="0"/>
                        <a:t>Modulo / </a:t>
                      </a:r>
                      <a:r>
                        <a:rPr lang="en-US" sz="2000" dirty="0" err="1"/>
                        <a:t>reste</a:t>
                      </a:r>
                      <a:r>
                        <a:rPr lang="en-US" sz="2000" dirty="0"/>
                        <a:t> </a:t>
                      </a:r>
                      <a:r>
                        <a:rPr lang="en-US" sz="2000" dirty="0" err="1"/>
                        <a:t>d’une</a:t>
                      </a:r>
                      <a:r>
                        <a:rPr lang="en-US" sz="2000" dirty="0"/>
                        <a:t> division</a:t>
                      </a:r>
                      <a:endParaRPr lang="fr-MC" sz="2000" dirty="0"/>
                    </a:p>
                  </a:txBody>
                  <a:tcPr/>
                </a:tc>
                <a:tc>
                  <a:txBody>
                    <a:bodyPr/>
                    <a:lstStyle/>
                    <a:p>
                      <a:r>
                        <a:rPr lang="en-US" sz="2000" dirty="0"/>
                        <a:t>10 % 2</a:t>
                      </a:r>
                      <a:endParaRPr lang="fr-MC" sz="2000" dirty="0"/>
                    </a:p>
                  </a:txBody>
                  <a:tcPr/>
                </a:tc>
                <a:tc>
                  <a:txBody>
                    <a:bodyPr/>
                    <a:lstStyle/>
                    <a:p>
                      <a:r>
                        <a:rPr lang="en-US" sz="2000" dirty="0"/>
                        <a:t>0</a:t>
                      </a:r>
                      <a:endParaRPr lang="fr-MC" sz="2000" dirty="0"/>
                    </a:p>
                  </a:txBody>
                  <a:tcPr/>
                </a:tc>
                <a:extLst>
                  <a:ext uri="{0D108BD9-81ED-4DB2-BD59-A6C34878D82A}">
                    <a16:rowId xmlns:a16="http://schemas.microsoft.com/office/drawing/2014/main" val="496845954"/>
                  </a:ext>
                </a:extLst>
              </a:tr>
              <a:tr h="370840">
                <a:tc>
                  <a:txBody>
                    <a:bodyPr/>
                    <a:lstStyle/>
                    <a:p>
                      <a:r>
                        <a:rPr lang="en-US" sz="2000" b="1" dirty="0"/>
                        <a:t>//</a:t>
                      </a:r>
                      <a:endParaRPr lang="fr-MC" sz="2000" b="1" dirty="0"/>
                    </a:p>
                  </a:txBody>
                  <a:tcPr/>
                </a:tc>
                <a:tc>
                  <a:txBody>
                    <a:bodyPr/>
                    <a:lstStyle/>
                    <a:p>
                      <a:r>
                        <a:rPr lang="en-US" sz="2000" dirty="0"/>
                        <a:t>R</a:t>
                      </a:r>
                      <a:r>
                        <a:rPr lang="fr-MC" sz="2000" dirty="0"/>
                        <a:t>é</a:t>
                      </a:r>
                      <a:r>
                        <a:rPr lang="en-US" sz="2000" dirty="0" err="1"/>
                        <a:t>sultat</a:t>
                      </a:r>
                      <a:r>
                        <a:rPr lang="en-US" sz="2000" dirty="0"/>
                        <a:t> </a:t>
                      </a:r>
                      <a:r>
                        <a:rPr lang="en-US" sz="2000" dirty="0" err="1"/>
                        <a:t>entier</a:t>
                      </a:r>
                      <a:r>
                        <a:rPr lang="en-US" sz="2000" dirty="0"/>
                        <a:t> </a:t>
                      </a:r>
                      <a:r>
                        <a:rPr lang="en-US" sz="2000" dirty="0" err="1"/>
                        <a:t>d’une</a:t>
                      </a:r>
                      <a:r>
                        <a:rPr lang="en-US" sz="2000" dirty="0"/>
                        <a:t> division</a:t>
                      </a:r>
                      <a:endParaRPr lang="fr-MC" sz="2000" dirty="0"/>
                    </a:p>
                  </a:txBody>
                  <a:tcPr/>
                </a:tc>
                <a:tc>
                  <a:txBody>
                    <a:bodyPr/>
                    <a:lstStyle/>
                    <a:p>
                      <a:r>
                        <a:rPr lang="en-US" sz="2000" dirty="0"/>
                        <a:t>10 // 2</a:t>
                      </a:r>
                      <a:endParaRPr lang="fr-MC" sz="2000" dirty="0"/>
                    </a:p>
                  </a:txBody>
                  <a:tcPr/>
                </a:tc>
                <a:tc>
                  <a:txBody>
                    <a:bodyPr/>
                    <a:lstStyle/>
                    <a:p>
                      <a:r>
                        <a:rPr lang="en-US" sz="2000" dirty="0"/>
                        <a:t>5</a:t>
                      </a:r>
                      <a:endParaRPr lang="fr-MC" sz="2000" dirty="0"/>
                    </a:p>
                  </a:txBody>
                  <a:tcPr/>
                </a:tc>
                <a:extLst>
                  <a:ext uri="{0D108BD9-81ED-4DB2-BD59-A6C34878D82A}">
                    <a16:rowId xmlns:a16="http://schemas.microsoft.com/office/drawing/2014/main" val="4099546467"/>
                  </a:ext>
                </a:extLst>
              </a:tr>
              <a:tr h="370840">
                <a:tc>
                  <a:txBody>
                    <a:bodyPr/>
                    <a:lstStyle/>
                    <a:p>
                      <a:r>
                        <a:rPr lang="en-US" sz="2000" b="1" dirty="0"/>
                        <a:t>**</a:t>
                      </a:r>
                      <a:endParaRPr lang="fr-MC" sz="2000" b="1" dirty="0"/>
                    </a:p>
                  </a:txBody>
                  <a:tcPr/>
                </a:tc>
                <a:tc>
                  <a:txBody>
                    <a:bodyPr/>
                    <a:lstStyle/>
                    <a:p>
                      <a:r>
                        <a:rPr lang="en-US" sz="2000" dirty="0"/>
                        <a:t>Puissance</a:t>
                      </a:r>
                      <a:endParaRPr lang="fr-MC" sz="2000" dirty="0"/>
                    </a:p>
                  </a:txBody>
                  <a:tcPr/>
                </a:tc>
                <a:tc>
                  <a:txBody>
                    <a:bodyPr/>
                    <a:lstStyle/>
                    <a:p>
                      <a:r>
                        <a:rPr lang="en-US" sz="2000" dirty="0"/>
                        <a:t>2 ** 3</a:t>
                      </a:r>
                      <a:endParaRPr lang="fr-MC" sz="2000" dirty="0"/>
                    </a:p>
                  </a:txBody>
                  <a:tcPr/>
                </a:tc>
                <a:tc>
                  <a:txBody>
                    <a:bodyPr/>
                    <a:lstStyle/>
                    <a:p>
                      <a:r>
                        <a:rPr lang="en-US" sz="2000" dirty="0"/>
                        <a:t>8</a:t>
                      </a:r>
                      <a:endParaRPr lang="fr-MC" sz="2000" dirty="0"/>
                    </a:p>
                  </a:txBody>
                  <a:tcPr/>
                </a:tc>
                <a:extLst>
                  <a:ext uri="{0D108BD9-81ED-4DB2-BD59-A6C34878D82A}">
                    <a16:rowId xmlns:a16="http://schemas.microsoft.com/office/drawing/2014/main" val="2727526035"/>
                  </a:ext>
                </a:extLst>
              </a:tr>
            </a:tbl>
          </a:graphicData>
        </a:graphic>
      </p:graphicFrame>
    </p:spTree>
    <p:extLst>
      <p:ext uri="{BB962C8B-B14F-4D97-AF65-F5344CB8AC3E}">
        <p14:creationId xmlns:p14="http://schemas.microsoft.com/office/powerpoint/2010/main" val="103667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4.2. </a:t>
            </a:r>
            <a:r>
              <a:rPr lang="fr-FR" dirty="0"/>
              <a:t>Les op</a:t>
            </a:r>
            <a:r>
              <a:rPr lang="fr-MC" dirty="0"/>
              <a:t>é</a:t>
            </a:r>
            <a:r>
              <a:rPr lang="en-US" dirty="0" err="1"/>
              <a:t>rateurs</a:t>
            </a:r>
            <a:r>
              <a:rPr lang="en-US" dirty="0"/>
              <a:t> de </a:t>
            </a:r>
            <a:r>
              <a:rPr lang="en-US" dirty="0" err="1"/>
              <a:t>comparaison</a:t>
            </a:r>
            <a:endParaRPr lang="fr-MC" dirty="0"/>
          </a:p>
        </p:txBody>
      </p:sp>
      <p:graphicFrame>
        <p:nvGraphicFramePr>
          <p:cNvPr id="4" name="Tableau 4">
            <a:extLst>
              <a:ext uri="{FF2B5EF4-FFF2-40B4-BE49-F238E27FC236}">
                <a16:creationId xmlns:a16="http://schemas.microsoft.com/office/drawing/2014/main" id="{F4E719CE-DCFE-41BD-B5CF-BB3864B62868}"/>
              </a:ext>
            </a:extLst>
          </p:cNvPr>
          <p:cNvGraphicFramePr>
            <a:graphicFrameLocks noGrp="1"/>
          </p:cNvGraphicFramePr>
          <p:nvPr>
            <p:ph idx="1"/>
          </p:nvPr>
        </p:nvGraphicFramePr>
        <p:xfrm>
          <a:off x="3304356" y="2204864"/>
          <a:ext cx="5580112" cy="2834640"/>
        </p:xfrm>
        <a:graphic>
          <a:graphicData uri="http://schemas.openxmlformats.org/drawingml/2006/table">
            <a:tbl>
              <a:tblPr firstRow="1" bandRow="1">
                <a:tableStyleId>{EB344D84-9AFB-497E-A393-DC336BA19D2E}</a:tableStyleId>
              </a:tblPr>
              <a:tblGrid>
                <a:gridCol w="2207616">
                  <a:extLst>
                    <a:ext uri="{9D8B030D-6E8A-4147-A177-3AD203B41FA5}">
                      <a16:colId xmlns:a16="http://schemas.microsoft.com/office/drawing/2014/main" val="1857564881"/>
                    </a:ext>
                  </a:extLst>
                </a:gridCol>
                <a:gridCol w="3372496">
                  <a:extLst>
                    <a:ext uri="{9D8B030D-6E8A-4147-A177-3AD203B41FA5}">
                      <a16:colId xmlns:a16="http://schemas.microsoft.com/office/drawing/2014/main" val="959836025"/>
                    </a:ext>
                  </a:extLst>
                </a:gridCol>
              </a:tblGrid>
              <a:tr h="370840">
                <a:tc>
                  <a:txBody>
                    <a:bodyPr/>
                    <a:lstStyle/>
                    <a:p>
                      <a:r>
                        <a:rPr lang="en-US" sz="2400" dirty="0"/>
                        <a:t>Op</a:t>
                      </a:r>
                      <a:r>
                        <a:rPr lang="fr-MC" sz="2400" dirty="0"/>
                        <a:t>é</a:t>
                      </a:r>
                      <a:r>
                        <a:rPr lang="en-US" sz="2400" dirty="0" err="1"/>
                        <a:t>rateur</a:t>
                      </a:r>
                      <a:endParaRPr lang="fr-MC" sz="2400" dirty="0"/>
                    </a:p>
                  </a:txBody>
                  <a:tcPr/>
                </a:tc>
                <a:tc>
                  <a:txBody>
                    <a:bodyPr/>
                    <a:lstStyle/>
                    <a:p>
                      <a:r>
                        <a:rPr lang="en-US" sz="2400" dirty="0"/>
                        <a:t>Signification</a:t>
                      </a:r>
                      <a:endParaRPr lang="fr-MC" sz="2400" dirty="0"/>
                    </a:p>
                  </a:txBody>
                  <a:tcPr/>
                </a:tc>
                <a:extLst>
                  <a:ext uri="{0D108BD9-81ED-4DB2-BD59-A6C34878D82A}">
                    <a16:rowId xmlns:a16="http://schemas.microsoft.com/office/drawing/2014/main" val="2365748786"/>
                  </a:ext>
                </a:extLst>
              </a:tr>
              <a:tr h="370840">
                <a:tc>
                  <a:txBody>
                    <a:bodyPr/>
                    <a:lstStyle/>
                    <a:p>
                      <a:pPr algn="ctr"/>
                      <a:r>
                        <a:rPr lang="en-US" sz="2000" b="1" dirty="0"/>
                        <a:t>&lt;</a:t>
                      </a:r>
                      <a:endParaRPr lang="fr-MC" sz="2000" b="1" dirty="0"/>
                    </a:p>
                  </a:txBody>
                  <a:tcPr/>
                </a:tc>
                <a:tc>
                  <a:txBody>
                    <a:bodyPr/>
                    <a:lstStyle/>
                    <a:p>
                      <a:r>
                        <a:rPr lang="en-US" sz="2000" dirty="0" err="1"/>
                        <a:t>Strictement</a:t>
                      </a:r>
                      <a:r>
                        <a:rPr lang="en-US" sz="2000" dirty="0"/>
                        <a:t> inf</a:t>
                      </a:r>
                      <a:r>
                        <a:rPr lang="fr-MC" sz="2000" dirty="0"/>
                        <a:t>é</a:t>
                      </a:r>
                      <a:r>
                        <a:rPr lang="en-US" sz="2000" dirty="0" err="1"/>
                        <a:t>rieur</a:t>
                      </a:r>
                      <a:r>
                        <a:rPr lang="en-US" sz="2000" dirty="0"/>
                        <a:t> </a:t>
                      </a:r>
                      <a:r>
                        <a:rPr lang="fr-MC" sz="2000" dirty="0"/>
                        <a:t>à</a:t>
                      </a:r>
                    </a:p>
                  </a:txBody>
                  <a:tcPr/>
                </a:tc>
                <a:extLst>
                  <a:ext uri="{0D108BD9-81ED-4DB2-BD59-A6C34878D82A}">
                    <a16:rowId xmlns:a16="http://schemas.microsoft.com/office/drawing/2014/main" val="3842453711"/>
                  </a:ext>
                </a:extLst>
              </a:tr>
              <a:tr h="370840">
                <a:tc>
                  <a:txBody>
                    <a:bodyPr/>
                    <a:lstStyle/>
                    <a:p>
                      <a:pPr algn="ctr"/>
                      <a:r>
                        <a:rPr lang="en-US" sz="2000" b="1" dirty="0"/>
                        <a:t>&gt;</a:t>
                      </a:r>
                      <a:endParaRPr lang="fr-MC" sz="2000" b="1" dirty="0"/>
                    </a:p>
                  </a:txBody>
                  <a:tcPr/>
                </a:tc>
                <a:tc>
                  <a:txBody>
                    <a:bodyPr/>
                    <a:lstStyle/>
                    <a:p>
                      <a:r>
                        <a:rPr lang="en-US" sz="2000" dirty="0" err="1"/>
                        <a:t>Strictement</a:t>
                      </a:r>
                      <a:r>
                        <a:rPr lang="en-US" sz="2000" dirty="0"/>
                        <a:t> sup</a:t>
                      </a:r>
                      <a:r>
                        <a:rPr lang="fr-MC" sz="2000" dirty="0"/>
                        <a:t>é</a:t>
                      </a:r>
                      <a:r>
                        <a:rPr lang="en-US" sz="2000" dirty="0" err="1"/>
                        <a:t>rieur</a:t>
                      </a:r>
                      <a:r>
                        <a:rPr lang="en-US" sz="2000" dirty="0"/>
                        <a:t> </a:t>
                      </a:r>
                      <a:r>
                        <a:rPr lang="fr-MC" sz="2000" dirty="0"/>
                        <a:t>à</a:t>
                      </a:r>
                    </a:p>
                  </a:txBody>
                  <a:tcPr/>
                </a:tc>
                <a:extLst>
                  <a:ext uri="{0D108BD9-81ED-4DB2-BD59-A6C34878D82A}">
                    <a16:rowId xmlns:a16="http://schemas.microsoft.com/office/drawing/2014/main" val="2836585319"/>
                  </a:ext>
                </a:extLst>
              </a:tr>
              <a:tr h="370840">
                <a:tc>
                  <a:txBody>
                    <a:bodyPr/>
                    <a:lstStyle/>
                    <a:p>
                      <a:pPr algn="ctr"/>
                      <a:r>
                        <a:rPr lang="en-US" sz="2000" b="1" dirty="0"/>
                        <a:t>&lt;=</a:t>
                      </a:r>
                      <a:endParaRPr lang="fr-MC" sz="2000" b="1" dirty="0"/>
                    </a:p>
                  </a:txBody>
                  <a:tcPr/>
                </a:tc>
                <a:tc>
                  <a:txBody>
                    <a:bodyPr/>
                    <a:lstStyle/>
                    <a:p>
                      <a:r>
                        <a:rPr lang="en-US" sz="2000" dirty="0"/>
                        <a:t>Inf</a:t>
                      </a:r>
                      <a:r>
                        <a:rPr lang="fr-MC" sz="2000" dirty="0"/>
                        <a:t>é</a:t>
                      </a:r>
                      <a:r>
                        <a:rPr lang="en-US" sz="2000" dirty="0" err="1"/>
                        <a:t>rieur</a:t>
                      </a:r>
                      <a:r>
                        <a:rPr lang="en-US" sz="2000" dirty="0"/>
                        <a:t> </a:t>
                      </a:r>
                      <a:r>
                        <a:rPr lang="en-US" sz="2000" dirty="0" err="1"/>
                        <a:t>ou</a:t>
                      </a:r>
                      <a:r>
                        <a:rPr lang="en-US" sz="2000" dirty="0"/>
                        <a:t> </a:t>
                      </a:r>
                      <a:r>
                        <a:rPr lang="fr-MC" sz="2000" dirty="0"/>
                        <a:t>é</a:t>
                      </a:r>
                      <a:r>
                        <a:rPr lang="en-US" sz="2000" dirty="0"/>
                        <a:t>gal </a:t>
                      </a:r>
                      <a:r>
                        <a:rPr lang="fr-MC" sz="2000" dirty="0"/>
                        <a:t>à</a:t>
                      </a:r>
                    </a:p>
                  </a:txBody>
                  <a:tcPr/>
                </a:tc>
                <a:extLst>
                  <a:ext uri="{0D108BD9-81ED-4DB2-BD59-A6C34878D82A}">
                    <a16:rowId xmlns:a16="http://schemas.microsoft.com/office/drawing/2014/main" val="896143409"/>
                  </a:ext>
                </a:extLst>
              </a:tr>
              <a:tr h="370840">
                <a:tc>
                  <a:txBody>
                    <a:bodyPr/>
                    <a:lstStyle/>
                    <a:p>
                      <a:pPr algn="ctr"/>
                      <a:r>
                        <a:rPr lang="en-US" sz="2000" b="1" dirty="0"/>
                        <a:t>&gt;=</a:t>
                      </a:r>
                      <a:endParaRPr lang="fr-MC"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Sup</a:t>
                      </a:r>
                      <a:r>
                        <a:rPr lang="fr-MC" sz="2000" dirty="0"/>
                        <a:t>é</a:t>
                      </a:r>
                      <a:r>
                        <a:rPr lang="en-US" sz="2000" dirty="0" err="1"/>
                        <a:t>rieur</a:t>
                      </a:r>
                      <a:r>
                        <a:rPr lang="en-US" sz="2000" dirty="0"/>
                        <a:t> </a:t>
                      </a:r>
                      <a:r>
                        <a:rPr lang="en-US" sz="2000" dirty="0" err="1"/>
                        <a:t>ou</a:t>
                      </a:r>
                      <a:r>
                        <a:rPr lang="en-US" sz="2000" dirty="0"/>
                        <a:t> </a:t>
                      </a:r>
                      <a:r>
                        <a:rPr lang="fr-MC" sz="2000" dirty="0"/>
                        <a:t>é</a:t>
                      </a:r>
                      <a:r>
                        <a:rPr lang="en-US" sz="2000" dirty="0"/>
                        <a:t>gal </a:t>
                      </a:r>
                      <a:r>
                        <a:rPr lang="fr-MC" sz="2000" dirty="0"/>
                        <a:t>à</a:t>
                      </a:r>
                    </a:p>
                  </a:txBody>
                  <a:tcPr/>
                </a:tc>
                <a:extLst>
                  <a:ext uri="{0D108BD9-81ED-4DB2-BD59-A6C34878D82A}">
                    <a16:rowId xmlns:a16="http://schemas.microsoft.com/office/drawing/2014/main" val="772890262"/>
                  </a:ext>
                </a:extLst>
              </a:tr>
              <a:tr h="370840">
                <a:tc>
                  <a:txBody>
                    <a:bodyPr/>
                    <a:lstStyle/>
                    <a:p>
                      <a:pPr algn="ctr"/>
                      <a:r>
                        <a:rPr lang="en-US" sz="2000" b="1" dirty="0"/>
                        <a:t>==</a:t>
                      </a:r>
                      <a:endParaRPr lang="fr-MC" sz="2000" b="1" dirty="0"/>
                    </a:p>
                  </a:txBody>
                  <a:tcPr/>
                </a:tc>
                <a:tc>
                  <a:txBody>
                    <a:bodyPr/>
                    <a:lstStyle/>
                    <a:p>
                      <a:r>
                        <a:rPr lang="en-US" sz="2000" dirty="0"/>
                        <a:t>Egal </a:t>
                      </a:r>
                      <a:r>
                        <a:rPr lang="fr-MC" sz="2000" dirty="0"/>
                        <a:t>à</a:t>
                      </a:r>
                    </a:p>
                  </a:txBody>
                  <a:tcPr/>
                </a:tc>
                <a:extLst>
                  <a:ext uri="{0D108BD9-81ED-4DB2-BD59-A6C34878D82A}">
                    <a16:rowId xmlns:a16="http://schemas.microsoft.com/office/drawing/2014/main" val="3464933953"/>
                  </a:ext>
                </a:extLst>
              </a:tr>
              <a:tr h="370840">
                <a:tc>
                  <a:txBody>
                    <a:bodyPr/>
                    <a:lstStyle/>
                    <a:p>
                      <a:pPr algn="ctr"/>
                      <a:r>
                        <a:rPr lang="en-US" sz="2000" b="1" dirty="0"/>
                        <a:t>!= </a:t>
                      </a:r>
                      <a:endParaRPr lang="fr-MC" sz="2000" b="1" dirty="0"/>
                    </a:p>
                  </a:txBody>
                  <a:tcPr/>
                </a:tc>
                <a:tc>
                  <a:txBody>
                    <a:bodyPr/>
                    <a:lstStyle/>
                    <a:p>
                      <a:r>
                        <a:rPr lang="en-US" sz="2000" dirty="0"/>
                        <a:t>Diff</a:t>
                      </a:r>
                      <a:r>
                        <a:rPr lang="fr-MC" sz="2000" dirty="0"/>
                        <a:t>é</a:t>
                      </a:r>
                      <a:r>
                        <a:rPr lang="en-US" sz="2000" dirty="0"/>
                        <a:t>rent de </a:t>
                      </a:r>
                      <a:endParaRPr lang="fr-MC" sz="2000" dirty="0"/>
                    </a:p>
                  </a:txBody>
                  <a:tcPr/>
                </a:tc>
                <a:extLst>
                  <a:ext uri="{0D108BD9-81ED-4DB2-BD59-A6C34878D82A}">
                    <a16:rowId xmlns:a16="http://schemas.microsoft.com/office/drawing/2014/main" val="3081433614"/>
                  </a:ext>
                </a:extLst>
              </a:tr>
            </a:tbl>
          </a:graphicData>
        </a:graphic>
      </p:graphicFrame>
    </p:spTree>
    <p:extLst>
      <p:ext uri="{BB962C8B-B14F-4D97-AF65-F5344CB8AC3E}">
        <p14:creationId xmlns:p14="http://schemas.microsoft.com/office/powerpoint/2010/main" val="37058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PLAN</a:t>
            </a:r>
          </a:p>
        </p:txBody>
      </p:sp>
      <p:sp>
        <p:nvSpPr>
          <p:cNvPr id="14" name="Espace réservé du contenu 13"/>
          <p:cNvSpPr>
            <a:spLocks noGrp="1"/>
          </p:cNvSpPr>
          <p:nvPr>
            <p:ph idx="1"/>
          </p:nvPr>
        </p:nvSpPr>
        <p:spPr/>
        <p:txBody>
          <a:bodyPr rtlCol="0"/>
          <a:lstStyle/>
          <a:p>
            <a:pPr marL="457200" indent="-457200" rtl="0">
              <a:buFont typeface="+mj-lt"/>
              <a:buAutoNum type="arabicPeriod"/>
            </a:pPr>
            <a:r>
              <a:rPr lang="fr-FR" dirty="0"/>
              <a:t>Introduction.</a:t>
            </a:r>
          </a:p>
          <a:p>
            <a:pPr marL="457200" indent="-457200" rtl="0">
              <a:buFont typeface="+mj-lt"/>
              <a:buAutoNum type="arabicPeriod"/>
            </a:pPr>
            <a:r>
              <a:rPr lang="fr-FR" sz="2400" dirty="0"/>
              <a:t>Pr</a:t>
            </a:r>
            <a:r>
              <a:rPr lang="fr-MC" sz="2400" dirty="0"/>
              <a:t>é</a:t>
            </a:r>
            <a:r>
              <a:rPr lang="en-US" sz="2400" dirty="0" err="1"/>
              <a:t>paration</a:t>
            </a:r>
            <a:r>
              <a:rPr lang="en-US" sz="2400" dirty="0"/>
              <a:t> de </a:t>
            </a:r>
            <a:r>
              <a:rPr lang="en-US" sz="2400" dirty="0" err="1"/>
              <a:t>l’environnement</a:t>
            </a:r>
            <a:r>
              <a:rPr lang="en-US" sz="2400" dirty="0"/>
              <a:t>.</a:t>
            </a:r>
            <a:endParaRPr lang="fr-FR" dirty="0"/>
          </a:p>
          <a:p>
            <a:pPr marL="457200" indent="-457200">
              <a:buFont typeface="+mj-lt"/>
              <a:buAutoNum type="arabicPeriod"/>
            </a:pPr>
            <a:r>
              <a:rPr lang="en-US" dirty="0"/>
              <a:t>Les variables.</a:t>
            </a:r>
          </a:p>
          <a:p>
            <a:pPr marL="457200" indent="-457200" rtl="0">
              <a:buFont typeface="+mj-lt"/>
              <a:buAutoNum type="arabicPeriod"/>
            </a:pPr>
            <a:r>
              <a:rPr lang="fr-FR" dirty="0"/>
              <a:t>Les op</a:t>
            </a:r>
            <a:r>
              <a:rPr lang="fr-MC" dirty="0"/>
              <a:t>é</a:t>
            </a:r>
            <a:r>
              <a:rPr lang="en-US" dirty="0" err="1"/>
              <a:t>rateurs</a:t>
            </a:r>
            <a:r>
              <a:rPr lang="en-US" dirty="0"/>
              <a:t>.</a:t>
            </a:r>
          </a:p>
          <a:p>
            <a:pPr marL="457200" indent="-457200" rtl="0">
              <a:buFont typeface="+mj-lt"/>
              <a:buAutoNum type="arabicPeriod"/>
            </a:pPr>
            <a:r>
              <a:rPr lang="en-US" dirty="0"/>
              <a:t>Les conditions.</a:t>
            </a:r>
          </a:p>
          <a:p>
            <a:pPr marL="457200" indent="-457200" rtl="0">
              <a:buFont typeface="+mj-lt"/>
              <a:buAutoNum type="arabicPeriod"/>
            </a:pPr>
            <a:r>
              <a:rPr lang="en-US" dirty="0"/>
              <a:t>Les </a:t>
            </a:r>
            <a:r>
              <a:rPr lang="en-US" dirty="0" err="1"/>
              <a:t>commentaires</a:t>
            </a:r>
            <a:r>
              <a:rPr lang="en-US" dirty="0"/>
              <a: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4.3. </a:t>
            </a:r>
            <a:r>
              <a:rPr lang="fr-FR" dirty="0"/>
              <a:t>Les op</a:t>
            </a:r>
            <a:r>
              <a:rPr lang="fr-MC" dirty="0"/>
              <a:t>é</a:t>
            </a:r>
            <a:r>
              <a:rPr lang="en-US" dirty="0" err="1"/>
              <a:t>rateurs</a:t>
            </a:r>
            <a:r>
              <a:rPr lang="en-US" dirty="0"/>
              <a:t> </a:t>
            </a:r>
            <a:r>
              <a:rPr lang="en-US" dirty="0" err="1"/>
              <a:t>logiques</a:t>
            </a:r>
            <a:endParaRPr lang="fr-MC" dirty="0"/>
          </a:p>
        </p:txBody>
      </p:sp>
      <p:graphicFrame>
        <p:nvGraphicFramePr>
          <p:cNvPr id="4" name="Tableau 4">
            <a:extLst>
              <a:ext uri="{FF2B5EF4-FFF2-40B4-BE49-F238E27FC236}">
                <a16:creationId xmlns:a16="http://schemas.microsoft.com/office/drawing/2014/main" id="{F4E719CE-DCFE-41BD-B5CF-BB3864B62868}"/>
              </a:ext>
            </a:extLst>
          </p:cNvPr>
          <p:cNvGraphicFramePr>
            <a:graphicFrameLocks noGrp="1"/>
          </p:cNvGraphicFramePr>
          <p:nvPr>
            <p:ph idx="1"/>
          </p:nvPr>
        </p:nvGraphicFramePr>
        <p:xfrm>
          <a:off x="3070076" y="2204864"/>
          <a:ext cx="5760640" cy="3718047"/>
        </p:xfrm>
        <a:graphic>
          <a:graphicData uri="http://schemas.openxmlformats.org/drawingml/2006/table">
            <a:tbl>
              <a:tblPr firstRow="1" bandRow="1">
                <a:tableStyleId>{EB344D84-9AFB-497E-A393-DC336BA19D2E}</a:tableStyleId>
              </a:tblPr>
              <a:tblGrid>
                <a:gridCol w="1988268">
                  <a:extLst>
                    <a:ext uri="{9D8B030D-6E8A-4147-A177-3AD203B41FA5}">
                      <a16:colId xmlns:a16="http://schemas.microsoft.com/office/drawing/2014/main" val="1857564881"/>
                    </a:ext>
                  </a:extLst>
                </a:gridCol>
                <a:gridCol w="3772372">
                  <a:extLst>
                    <a:ext uri="{9D8B030D-6E8A-4147-A177-3AD203B41FA5}">
                      <a16:colId xmlns:a16="http://schemas.microsoft.com/office/drawing/2014/main" val="959836025"/>
                    </a:ext>
                  </a:extLst>
                </a:gridCol>
              </a:tblGrid>
              <a:tr h="593305">
                <a:tc>
                  <a:txBody>
                    <a:bodyPr/>
                    <a:lstStyle/>
                    <a:p>
                      <a:r>
                        <a:rPr lang="en-US" sz="2400" dirty="0"/>
                        <a:t>Op</a:t>
                      </a:r>
                      <a:r>
                        <a:rPr lang="fr-MC" sz="2400" dirty="0"/>
                        <a:t>é</a:t>
                      </a:r>
                      <a:r>
                        <a:rPr lang="en-US" sz="2400" dirty="0" err="1"/>
                        <a:t>rateur</a:t>
                      </a:r>
                      <a:endParaRPr lang="fr-MC" sz="2400" dirty="0"/>
                    </a:p>
                  </a:txBody>
                  <a:tcPr/>
                </a:tc>
                <a:tc>
                  <a:txBody>
                    <a:bodyPr/>
                    <a:lstStyle/>
                    <a:p>
                      <a:r>
                        <a:rPr lang="en-US" sz="2400" dirty="0"/>
                        <a:t>Signification</a:t>
                      </a:r>
                      <a:endParaRPr lang="fr-MC" sz="2400" dirty="0"/>
                    </a:p>
                  </a:txBody>
                  <a:tcPr/>
                </a:tc>
                <a:extLst>
                  <a:ext uri="{0D108BD9-81ED-4DB2-BD59-A6C34878D82A}">
                    <a16:rowId xmlns:a16="http://schemas.microsoft.com/office/drawing/2014/main" val="2365748786"/>
                  </a:ext>
                </a:extLst>
              </a:tr>
              <a:tr h="1305272">
                <a:tc>
                  <a:txBody>
                    <a:bodyPr/>
                    <a:lstStyle/>
                    <a:p>
                      <a:pPr algn="ctr"/>
                      <a:r>
                        <a:rPr lang="en-US" sz="2000" b="1" dirty="0"/>
                        <a:t>and</a:t>
                      </a:r>
                      <a:endParaRPr lang="fr-MC" sz="2000" b="1" dirty="0"/>
                    </a:p>
                  </a:txBody>
                  <a:tcPr/>
                </a:tc>
                <a:tc>
                  <a:txBody>
                    <a:bodyPr/>
                    <a:lstStyle/>
                    <a:p>
                      <a:r>
                        <a:rPr lang="en-US" sz="2000" dirty="0" err="1"/>
                        <a:t>L’expression</a:t>
                      </a:r>
                      <a:r>
                        <a:rPr lang="en-US" sz="2000" dirty="0"/>
                        <a:t> </a:t>
                      </a:r>
                      <a:r>
                        <a:rPr lang="en-US" sz="2000" b="1" dirty="0"/>
                        <a:t>A and B </a:t>
                      </a:r>
                      <a:r>
                        <a:rPr lang="en-US" sz="2000" dirty="0" err="1"/>
                        <a:t>est</a:t>
                      </a:r>
                      <a:r>
                        <a:rPr lang="en-US" sz="2000" dirty="0"/>
                        <a:t> </a:t>
                      </a:r>
                      <a:r>
                        <a:rPr lang="en-US" sz="2000" dirty="0" err="1"/>
                        <a:t>vraie</a:t>
                      </a:r>
                      <a:r>
                        <a:rPr lang="en-US" sz="2000" dirty="0"/>
                        <a:t> </a:t>
                      </a:r>
                      <a:r>
                        <a:rPr lang="en-US" sz="2000" dirty="0" err="1"/>
                        <a:t>si</a:t>
                      </a:r>
                      <a:r>
                        <a:rPr lang="en-US" sz="2000" dirty="0"/>
                        <a:t> A et B </a:t>
                      </a:r>
                      <a:r>
                        <a:rPr lang="en-US" sz="2000" dirty="0" err="1"/>
                        <a:t>sont</a:t>
                      </a:r>
                      <a:r>
                        <a:rPr lang="en-US" sz="2000" dirty="0"/>
                        <a:t> </a:t>
                      </a:r>
                      <a:r>
                        <a:rPr lang="en-US" sz="2000" dirty="0" err="1"/>
                        <a:t>vraies</a:t>
                      </a:r>
                      <a:r>
                        <a:rPr lang="en-US" sz="2000" dirty="0"/>
                        <a:t>, et </a:t>
                      </a:r>
                      <a:r>
                        <a:rPr lang="en-US" sz="2000" dirty="0" err="1"/>
                        <a:t>fausse</a:t>
                      </a:r>
                      <a:r>
                        <a:rPr lang="en-US" sz="2000" dirty="0"/>
                        <a:t> </a:t>
                      </a:r>
                      <a:r>
                        <a:rPr lang="en-US" sz="2000" dirty="0" err="1"/>
                        <a:t>si</a:t>
                      </a:r>
                      <a:r>
                        <a:rPr lang="en-US" sz="2000" dirty="0"/>
                        <a:t> </a:t>
                      </a:r>
                      <a:r>
                        <a:rPr lang="en-US" sz="2000" dirty="0" err="1"/>
                        <a:t>l’une</a:t>
                      </a:r>
                      <a:r>
                        <a:rPr lang="en-US" sz="2000" dirty="0"/>
                        <a:t> des deux </a:t>
                      </a:r>
                      <a:r>
                        <a:rPr lang="en-US" sz="2000" dirty="0" err="1"/>
                        <a:t>est</a:t>
                      </a:r>
                      <a:r>
                        <a:rPr lang="en-US" sz="2000" dirty="0"/>
                        <a:t> </a:t>
                      </a:r>
                      <a:r>
                        <a:rPr lang="en-US" sz="2000" dirty="0" err="1"/>
                        <a:t>fausse</a:t>
                      </a:r>
                      <a:r>
                        <a:rPr lang="en-US" sz="2000" dirty="0"/>
                        <a:t>. </a:t>
                      </a:r>
                      <a:endParaRPr lang="fr-MC" sz="2000" dirty="0"/>
                    </a:p>
                  </a:txBody>
                  <a:tcPr/>
                </a:tc>
                <a:extLst>
                  <a:ext uri="{0D108BD9-81ED-4DB2-BD59-A6C34878D82A}">
                    <a16:rowId xmlns:a16="http://schemas.microsoft.com/office/drawing/2014/main" val="3842453711"/>
                  </a:ext>
                </a:extLst>
              </a:tr>
              <a:tr h="909735">
                <a:tc>
                  <a:txBody>
                    <a:bodyPr/>
                    <a:lstStyle/>
                    <a:p>
                      <a:pPr algn="ctr"/>
                      <a:r>
                        <a:rPr lang="en-US" sz="2000" b="1" dirty="0"/>
                        <a:t>or</a:t>
                      </a:r>
                      <a:endParaRPr lang="fr-MC" sz="2000" b="1" dirty="0"/>
                    </a:p>
                  </a:txBody>
                  <a:tcPr/>
                </a:tc>
                <a:tc>
                  <a:txBody>
                    <a:bodyPr/>
                    <a:lstStyle/>
                    <a:p>
                      <a:r>
                        <a:rPr lang="en-US" sz="2000" dirty="0" err="1"/>
                        <a:t>L’expression</a:t>
                      </a:r>
                      <a:r>
                        <a:rPr lang="en-US" sz="2000" dirty="0"/>
                        <a:t> </a:t>
                      </a:r>
                      <a:r>
                        <a:rPr lang="en-US" sz="2000" b="1" dirty="0"/>
                        <a:t>A or B </a:t>
                      </a:r>
                      <a:r>
                        <a:rPr lang="en-US" sz="2000" dirty="0" err="1"/>
                        <a:t>fausse</a:t>
                      </a:r>
                      <a:r>
                        <a:rPr lang="en-US" sz="2000" dirty="0"/>
                        <a:t> </a:t>
                      </a:r>
                      <a:r>
                        <a:rPr lang="en-US" sz="2000" dirty="0" err="1"/>
                        <a:t>si</a:t>
                      </a:r>
                      <a:r>
                        <a:rPr lang="en-US" sz="2000" dirty="0"/>
                        <a:t> les deux </a:t>
                      </a:r>
                      <a:r>
                        <a:rPr lang="en-US" sz="2000" dirty="0" err="1"/>
                        <a:t>sont</a:t>
                      </a:r>
                      <a:r>
                        <a:rPr lang="en-US" sz="2000" dirty="0"/>
                        <a:t> </a:t>
                      </a:r>
                      <a:r>
                        <a:rPr lang="en-US" sz="2000" dirty="0" err="1"/>
                        <a:t>fausses</a:t>
                      </a:r>
                      <a:r>
                        <a:rPr lang="en-US" sz="2000" dirty="0"/>
                        <a:t>.</a:t>
                      </a:r>
                      <a:endParaRPr lang="fr-MC" sz="2000" dirty="0"/>
                    </a:p>
                  </a:txBody>
                  <a:tcPr/>
                </a:tc>
                <a:extLst>
                  <a:ext uri="{0D108BD9-81ED-4DB2-BD59-A6C34878D82A}">
                    <a16:rowId xmlns:a16="http://schemas.microsoft.com/office/drawing/2014/main" val="2836585319"/>
                  </a:ext>
                </a:extLst>
              </a:tr>
              <a:tr h="909735">
                <a:tc>
                  <a:txBody>
                    <a:bodyPr/>
                    <a:lstStyle/>
                    <a:p>
                      <a:pPr algn="ctr"/>
                      <a:r>
                        <a:rPr lang="en-US" sz="2000" b="1" dirty="0"/>
                        <a:t>not</a:t>
                      </a:r>
                      <a:endParaRPr lang="fr-MC" sz="2000" b="1" dirty="0"/>
                    </a:p>
                  </a:txBody>
                  <a:tcPr/>
                </a:tc>
                <a:tc>
                  <a:txBody>
                    <a:bodyPr/>
                    <a:lstStyle/>
                    <a:p>
                      <a:r>
                        <a:rPr lang="en-US" sz="2000" dirty="0" err="1"/>
                        <a:t>L’expression</a:t>
                      </a:r>
                      <a:r>
                        <a:rPr lang="en-US" sz="2000" dirty="0"/>
                        <a:t> </a:t>
                      </a:r>
                      <a:r>
                        <a:rPr lang="en-US" sz="2000" b="1" dirty="0"/>
                        <a:t>not A</a:t>
                      </a:r>
                      <a:r>
                        <a:rPr lang="en-US" sz="2000" dirty="0"/>
                        <a:t> </a:t>
                      </a:r>
                      <a:r>
                        <a:rPr lang="en-US" sz="2000" dirty="0" err="1"/>
                        <a:t>est</a:t>
                      </a:r>
                      <a:r>
                        <a:rPr lang="en-US" sz="2000" dirty="0"/>
                        <a:t> </a:t>
                      </a:r>
                      <a:r>
                        <a:rPr lang="en-US" sz="2000" dirty="0" err="1"/>
                        <a:t>fausse</a:t>
                      </a:r>
                      <a:r>
                        <a:rPr lang="en-US" sz="2000" dirty="0"/>
                        <a:t> </a:t>
                      </a:r>
                      <a:r>
                        <a:rPr lang="en-US" sz="2000" dirty="0" err="1"/>
                        <a:t>si</a:t>
                      </a:r>
                      <a:r>
                        <a:rPr lang="en-US" sz="2000" dirty="0"/>
                        <a:t> </a:t>
                      </a:r>
                      <a:r>
                        <a:rPr lang="en-US" sz="2000" b="1" dirty="0"/>
                        <a:t>A</a:t>
                      </a:r>
                      <a:r>
                        <a:rPr lang="en-US" sz="2000" dirty="0"/>
                        <a:t> </a:t>
                      </a:r>
                      <a:r>
                        <a:rPr lang="en-US" sz="2000" dirty="0" err="1"/>
                        <a:t>est</a:t>
                      </a:r>
                      <a:r>
                        <a:rPr lang="en-US" sz="2000" dirty="0"/>
                        <a:t> </a:t>
                      </a:r>
                      <a:r>
                        <a:rPr lang="en-US" sz="2000" dirty="0" err="1"/>
                        <a:t>vraie</a:t>
                      </a:r>
                      <a:r>
                        <a:rPr lang="en-US" sz="2000" dirty="0"/>
                        <a:t>, et </a:t>
                      </a:r>
                      <a:r>
                        <a:rPr lang="en-US" sz="2000" dirty="0" err="1"/>
                        <a:t>vraie</a:t>
                      </a:r>
                      <a:r>
                        <a:rPr lang="en-US" sz="2000" dirty="0"/>
                        <a:t> </a:t>
                      </a:r>
                      <a:r>
                        <a:rPr lang="en-US" sz="2000" dirty="0" err="1"/>
                        <a:t>si</a:t>
                      </a:r>
                      <a:r>
                        <a:rPr lang="en-US" sz="2000" dirty="0"/>
                        <a:t> </a:t>
                      </a:r>
                      <a:r>
                        <a:rPr lang="en-US" sz="2000" b="1" dirty="0"/>
                        <a:t>A</a:t>
                      </a:r>
                      <a:r>
                        <a:rPr lang="en-US" sz="2000" dirty="0"/>
                        <a:t> </a:t>
                      </a:r>
                      <a:r>
                        <a:rPr lang="en-US" sz="2000" dirty="0" err="1"/>
                        <a:t>est</a:t>
                      </a:r>
                      <a:r>
                        <a:rPr lang="en-US" sz="2000" dirty="0"/>
                        <a:t> faux.</a:t>
                      </a:r>
                      <a:endParaRPr lang="fr-MC" sz="2000" dirty="0"/>
                    </a:p>
                  </a:txBody>
                  <a:tcPr/>
                </a:tc>
                <a:extLst>
                  <a:ext uri="{0D108BD9-81ED-4DB2-BD59-A6C34878D82A}">
                    <a16:rowId xmlns:a16="http://schemas.microsoft.com/office/drawing/2014/main" val="1253225146"/>
                  </a:ext>
                </a:extLst>
              </a:tr>
            </a:tbl>
          </a:graphicData>
        </a:graphic>
      </p:graphicFrame>
    </p:spTree>
    <p:extLst>
      <p:ext uri="{BB962C8B-B14F-4D97-AF65-F5344CB8AC3E}">
        <p14:creationId xmlns:p14="http://schemas.microsoft.com/office/powerpoint/2010/main" val="66413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err="1"/>
              <a:t>Exercice</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498340" y="2060848"/>
            <a:ext cx="9144000" cy="1584176"/>
          </a:xfrm>
        </p:spPr>
        <p:txBody>
          <a:bodyPr>
            <a:normAutofit/>
          </a:bodyPr>
          <a:lstStyle/>
          <a:p>
            <a:r>
              <a:rPr lang="fr-FR" dirty="0"/>
              <a:t>Ecrire un programme qui permet </a:t>
            </a:r>
            <a:r>
              <a:rPr lang="en-US" dirty="0" err="1"/>
              <a:t>d’afficher</a:t>
            </a:r>
            <a:r>
              <a:rPr lang="en-US" dirty="0"/>
              <a:t> l’</a:t>
            </a:r>
            <a:r>
              <a:rPr lang="nl-BE" dirty="0"/>
              <a:t>â</a:t>
            </a:r>
            <a:r>
              <a:rPr lang="en-US" dirty="0" err="1"/>
              <a:t>ge</a:t>
            </a:r>
            <a:r>
              <a:rPr lang="en-US" dirty="0"/>
              <a:t> </a:t>
            </a:r>
            <a:r>
              <a:rPr lang="en-US" dirty="0" err="1"/>
              <a:t>d’une</a:t>
            </a:r>
            <a:r>
              <a:rPr lang="en-US" dirty="0"/>
              <a:t> </a:t>
            </a:r>
            <a:r>
              <a:rPr lang="en-US" dirty="0" err="1"/>
              <a:t>personne</a:t>
            </a:r>
            <a:r>
              <a:rPr lang="en-US" dirty="0"/>
              <a:t> </a:t>
            </a:r>
            <a:r>
              <a:rPr lang="en-US" dirty="0" err="1"/>
              <a:t>en</a:t>
            </a:r>
            <a:r>
              <a:rPr lang="en-US" dirty="0"/>
              <a:t> </a:t>
            </a:r>
            <a:r>
              <a:rPr lang="en-US" dirty="0" err="1"/>
              <a:t>utilisant</a:t>
            </a:r>
            <a:r>
              <a:rPr lang="en-US" dirty="0"/>
              <a:t> la </a:t>
            </a:r>
            <a:r>
              <a:rPr lang="en-US" dirty="0" err="1"/>
              <a:t>soustraction</a:t>
            </a:r>
            <a:r>
              <a:rPr lang="en-US" dirty="0"/>
              <a:t>.</a:t>
            </a:r>
            <a:endParaRPr lang="fr-MC" dirty="0"/>
          </a:p>
        </p:txBody>
      </p:sp>
      <p:sp>
        <p:nvSpPr>
          <p:cNvPr id="4" name="Espace réservé du contenu 2">
            <a:extLst>
              <a:ext uri="{FF2B5EF4-FFF2-40B4-BE49-F238E27FC236}">
                <a16:creationId xmlns:a16="http://schemas.microsoft.com/office/drawing/2014/main" id="{AAA15BF2-6DB3-4101-A62D-CFB9638677C4}"/>
              </a:ext>
            </a:extLst>
          </p:cNvPr>
          <p:cNvSpPr txBox="1">
            <a:spLocks/>
          </p:cNvSpPr>
          <p:nvPr/>
        </p:nvSpPr>
        <p:spPr>
          <a:xfrm>
            <a:off x="2566230" y="4010295"/>
            <a:ext cx="1211696" cy="64807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fr-MC" sz="3200" dirty="0"/>
              <a:t>2022</a:t>
            </a:r>
          </a:p>
        </p:txBody>
      </p:sp>
      <p:sp>
        <p:nvSpPr>
          <p:cNvPr id="5" name="Espace réservé du contenu 2">
            <a:extLst>
              <a:ext uri="{FF2B5EF4-FFF2-40B4-BE49-F238E27FC236}">
                <a16:creationId xmlns:a16="http://schemas.microsoft.com/office/drawing/2014/main" id="{012E8BD3-F005-4A7E-B208-5DED7CAA540E}"/>
              </a:ext>
            </a:extLst>
          </p:cNvPr>
          <p:cNvSpPr txBox="1">
            <a:spLocks/>
          </p:cNvSpPr>
          <p:nvPr/>
        </p:nvSpPr>
        <p:spPr>
          <a:xfrm>
            <a:off x="4329916" y="4010295"/>
            <a:ext cx="1211696" cy="64807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fr-MC" sz="3200" dirty="0"/>
              <a:t>1993</a:t>
            </a:r>
          </a:p>
        </p:txBody>
      </p:sp>
      <p:sp>
        <p:nvSpPr>
          <p:cNvPr id="6" name="Espace réservé du contenu 2">
            <a:extLst>
              <a:ext uri="{FF2B5EF4-FFF2-40B4-BE49-F238E27FC236}">
                <a16:creationId xmlns:a16="http://schemas.microsoft.com/office/drawing/2014/main" id="{2C6C912B-9DCA-44A1-9D06-2152ADD178C9}"/>
              </a:ext>
            </a:extLst>
          </p:cNvPr>
          <p:cNvSpPr txBox="1">
            <a:spLocks/>
          </p:cNvSpPr>
          <p:nvPr/>
        </p:nvSpPr>
        <p:spPr>
          <a:xfrm>
            <a:off x="6256280" y="4013117"/>
            <a:ext cx="1211696" cy="64807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fr-MC" sz="3200" dirty="0"/>
              <a:t>    =&gt;</a:t>
            </a:r>
          </a:p>
        </p:txBody>
      </p:sp>
      <p:sp>
        <p:nvSpPr>
          <p:cNvPr id="7" name="Espace réservé du contenu 2">
            <a:extLst>
              <a:ext uri="{FF2B5EF4-FFF2-40B4-BE49-F238E27FC236}">
                <a16:creationId xmlns:a16="http://schemas.microsoft.com/office/drawing/2014/main" id="{30F09EAF-FA15-40A0-9405-FBCFDA605453}"/>
              </a:ext>
            </a:extLst>
          </p:cNvPr>
          <p:cNvSpPr txBox="1">
            <a:spLocks/>
          </p:cNvSpPr>
          <p:nvPr/>
        </p:nvSpPr>
        <p:spPr>
          <a:xfrm>
            <a:off x="8182644" y="4005064"/>
            <a:ext cx="1211696" cy="64807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fr-MC" sz="3200" dirty="0"/>
              <a:t>29</a:t>
            </a:r>
          </a:p>
        </p:txBody>
      </p:sp>
    </p:spTree>
    <p:extLst>
      <p:ext uri="{BB962C8B-B14F-4D97-AF65-F5344CB8AC3E}">
        <p14:creationId xmlns:p14="http://schemas.microsoft.com/office/powerpoint/2010/main" val="308657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5. Les conditions</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40459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5.1. D</a:t>
            </a:r>
            <a:r>
              <a:rPr lang="fr-MC" dirty="0"/>
              <a:t>é</a:t>
            </a:r>
            <a:r>
              <a:rPr lang="en-US" dirty="0" err="1"/>
              <a:t>finition</a:t>
            </a:r>
            <a:r>
              <a:rPr lang="en-US" dirty="0"/>
              <a:t> </a:t>
            </a:r>
            <a:endParaRPr lang="fr-MC" dirty="0"/>
          </a:p>
        </p:txBody>
      </p:sp>
      <p:sp>
        <p:nvSpPr>
          <p:cNvPr id="5" name="Espace réservé du contenu 4">
            <a:extLst>
              <a:ext uri="{FF2B5EF4-FFF2-40B4-BE49-F238E27FC236}">
                <a16:creationId xmlns:a16="http://schemas.microsoft.com/office/drawing/2014/main" id="{AFF59B94-B138-4C64-A037-E08DF7695387}"/>
              </a:ext>
            </a:extLst>
          </p:cNvPr>
          <p:cNvSpPr>
            <a:spLocks noGrp="1"/>
          </p:cNvSpPr>
          <p:nvPr>
            <p:ph idx="1"/>
          </p:nvPr>
        </p:nvSpPr>
        <p:spPr/>
        <p:txBody>
          <a:bodyPr/>
          <a:lstStyle/>
          <a:p>
            <a:r>
              <a:rPr lang="en-US" dirty="0"/>
              <a:t>Une condition :</a:t>
            </a:r>
          </a:p>
          <a:p>
            <a:pPr lvl="1"/>
            <a:r>
              <a:rPr lang="en-US" sz="2400" dirty="0"/>
              <a:t>Doit </a:t>
            </a:r>
            <a:r>
              <a:rPr lang="en-US" sz="2400" dirty="0" err="1"/>
              <a:t>être</a:t>
            </a:r>
            <a:r>
              <a:rPr lang="en-US" sz="2400" dirty="0"/>
              <a:t> </a:t>
            </a:r>
            <a:r>
              <a:rPr lang="en-US" sz="2400" dirty="0" err="1"/>
              <a:t>logique</a:t>
            </a:r>
            <a:r>
              <a:rPr lang="en-US" sz="2400" dirty="0"/>
              <a:t>.</a:t>
            </a:r>
          </a:p>
          <a:p>
            <a:pPr lvl="1"/>
            <a:r>
              <a:rPr lang="en-US" sz="2400" dirty="0" err="1"/>
              <a:t>Renvoie</a:t>
            </a:r>
            <a:r>
              <a:rPr lang="en-US" sz="2400" dirty="0"/>
              <a:t> </a:t>
            </a:r>
            <a:r>
              <a:rPr lang="en-US" sz="2400" dirty="0" err="1"/>
              <a:t>une</a:t>
            </a:r>
            <a:r>
              <a:rPr lang="en-US" sz="2400" dirty="0"/>
              <a:t> </a:t>
            </a:r>
            <a:r>
              <a:rPr lang="en-US" sz="2400" dirty="0" err="1"/>
              <a:t>valeur</a:t>
            </a:r>
            <a:r>
              <a:rPr lang="en-US" sz="2400" dirty="0"/>
              <a:t> de type </a:t>
            </a:r>
            <a:r>
              <a:rPr lang="en-US" sz="2400" b="1" dirty="0"/>
              <a:t>bool</a:t>
            </a:r>
            <a:r>
              <a:rPr lang="en-US" sz="2400" dirty="0"/>
              <a:t>, </a:t>
            </a:r>
            <a:r>
              <a:rPr lang="en-US" sz="2400" dirty="0" err="1"/>
              <a:t>soit</a:t>
            </a:r>
            <a:r>
              <a:rPr lang="en-US" sz="2400" dirty="0"/>
              <a:t> </a:t>
            </a:r>
            <a:r>
              <a:rPr lang="en-US" sz="2400" b="1" dirty="0"/>
              <a:t>True</a:t>
            </a:r>
            <a:r>
              <a:rPr lang="en-US" sz="2400" dirty="0"/>
              <a:t> </a:t>
            </a:r>
            <a:r>
              <a:rPr lang="en-US" sz="2400" dirty="0" err="1"/>
              <a:t>si</a:t>
            </a:r>
            <a:r>
              <a:rPr lang="en-US" sz="2400" dirty="0"/>
              <a:t> la condition </a:t>
            </a:r>
            <a:r>
              <a:rPr lang="en-US" sz="2400" dirty="0" err="1"/>
              <a:t>est</a:t>
            </a:r>
            <a:r>
              <a:rPr lang="en-US" sz="2400" dirty="0"/>
              <a:t> </a:t>
            </a:r>
            <a:r>
              <a:rPr lang="en-US" sz="2400" dirty="0" err="1"/>
              <a:t>vraie</a:t>
            </a:r>
            <a:r>
              <a:rPr lang="en-US" sz="2400" dirty="0"/>
              <a:t>, </a:t>
            </a:r>
            <a:r>
              <a:rPr lang="en-US" sz="2400" dirty="0" err="1"/>
              <a:t>soit</a:t>
            </a:r>
            <a:r>
              <a:rPr lang="en-US" sz="2400" dirty="0"/>
              <a:t> </a:t>
            </a:r>
            <a:r>
              <a:rPr lang="en-US" sz="2400" b="1" dirty="0"/>
              <a:t>False</a:t>
            </a:r>
            <a:r>
              <a:rPr lang="en-US" sz="2400" dirty="0"/>
              <a:t> </a:t>
            </a:r>
            <a:r>
              <a:rPr lang="en-US" sz="2400" dirty="0" err="1"/>
              <a:t>si</a:t>
            </a:r>
            <a:r>
              <a:rPr lang="en-US" sz="2400" dirty="0"/>
              <a:t> la condition </a:t>
            </a:r>
            <a:r>
              <a:rPr lang="en-US" sz="2400" dirty="0" err="1"/>
              <a:t>est</a:t>
            </a:r>
            <a:r>
              <a:rPr lang="en-US" sz="2400" dirty="0"/>
              <a:t> </a:t>
            </a:r>
            <a:r>
              <a:rPr lang="en-US" sz="2400" dirty="0" err="1"/>
              <a:t>fausse</a:t>
            </a:r>
            <a:r>
              <a:rPr lang="en-US" sz="2400" dirty="0"/>
              <a:t>.</a:t>
            </a:r>
          </a:p>
          <a:p>
            <a:pPr lvl="1"/>
            <a:endParaRPr lang="en-US" dirty="0"/>
          </a:p>
          <a:p>
            <a:r>
              <a:rPr lang="en-US" dirty="0"/>
              <a:t>Pour </a:t>
            </a:r>
            <a:r>
              <a:rPr lang="en-US" dirty="0" err="1"/>
              <a:t>cela</a:t>
            </a:r>
            <a:r>
              <a:rPr lang="en-US" dirty="0"/>
              <a:t>, on </a:t>
            </a:r>
            <a:r>
              <a:rPr lang="en-US" dirty="0" err="1"/>
              <a:t>va</a:t>
            </a:r>
            <a:r>
              <a:rPr lang="en-US" dirty="0"/>
              <a:t> </a:t>
            </a:r>
            <a:r>
              <a:rPr lang="en-US" dirty="0" err="1"/>
              <a:t>avoir</a:t>
            </a:r>
            <a:r>
              <a:rPr lang="en-US" dirty="0"/>
              <a:t> </a:t>
            </a:r>
            <a:r>
              <a:rPr lang="en-US" dirty="0" err="1"/>
              <a:t>recours</a:t>
            </a:r>
            <a:r>
              <a:rPr lang="en-US" dirty="0"/>
              <a:t> aux </a:t>
            </a:r>
            <a:r>
              <a:rPr lang="en-US" dirty="0" err="1"/>
              <a:t>opérateurs</a:t>
            </a:r>
            <a:r>
              <a:rPr lang="en-US" dirty="0"/>
              <a:t> de </a:t>
            </a:r>
            <a:r>
              <a:rPr lang="en-US" dirty="0" err="1"/>
              <a:t>comparaisons</a:t>
            </a:r>
            <a:r>
              <a:rPr lang="en-US" dirty="0"/>
              <a:t> et </a:t>
            </a:r>
            <a:r>
              <a:rPr lang="en-US" dirty="0" err="1"/>
              <a:t>logiques</a:t>
            </a:r>
            <a:r>
              <a:rPr lang="en-US" dirty="0"/>
              <a:t> que </a:t>
            </a:r>
            <a:r>
              <a:rPr lang="en-US" dirty="0" err="1"/>
              <a:t>l’on</a:t>
            </a:r>
            <a:r>
              <a:rPr lang="en-US" dirty="0"/>
              <a:t> </a:t>
            </a:r>
            <a:r>
              <a:rPr lang="en-US" dirty="0" err="1"/>
              <a:t>vient</a:t>
            </a:r>
            <a:r>
              <a:rPr lang="en-US" dirty="0"/>
              <a:t> de </a:t>
            </a:r>
            <a:r>
              <a:rPr lang="en-US" dirty="0" err="1"/>
              <a:t>voir</a:t>
            </a:r>
            <a:r>
              <a:rPr lang="en-US" dirty="0"/>
              <a:t>.</a:t>
            </a:r>
          </a:p>
          <a:p>
            <a:pPr lvl="1"/>
            <a:endParaRPr lang="fr-MC" dirty="0"/>
          </a:p>
        </p:txBody>
      </p:sp>
    </p:spTree>
    <p:extLst>
      <p:ext uri="{BB962C8B-B14F-4D97-AF65-F5344CB8AC3E}">
        <p14:creationId xmlns:p14="http://schemas.microsoft.com/office/powerpoint/2010/main" val="102516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DD83-48E5-4B5F-84CC-386734B54F3F}"/>
              </a:ext>
            </a:extLst>
          </p:cNvPr>
          <p:cNvSpPr>
            <a:spLocks noGrp="1"/>
          </p:cNvSpPr>
          <p:nvPr>
            <p:ph type="title"/>
          </p:nvPr>
        </p:nvSpPr>
        <p:spPr/>
        <p:txBody>
          <a:bodyPr/>
          <a:lstStyle/>
          <a:p>
            <a:r>
              <a:rPr lang="en-US" dirty="0"/>
              <a:t>5.2. </a:t>
            </a:r>
            <a:r>
              <a:rPr lang="en-US" dirty="0" err="1"/>
              <a:t>Exemples</a:t>
            </a:r>
            <a:r>
              <a:rPr lang="en-US" dirty="0"/>
              <a:t> de conditions</a:t>
            </a:r>
            <a:endParaRPr lang="fr-MC" dirty="0"/>
          </a:p>
        </p:txBody>
      </p:sp>
      <p:sp>
        <p:nvSpPr>
          <p:cNvPr id="10" name="Espace réservé du contenu 4">
            <a:extLst>
              <a:ext uri="{FF2B5EF4-FFF2-40B4-BE49-F238E27FC236}">
                <a16:creationId xmlns:a16="http://schemas.microsoft.com/office/drawing/2014/main" id="{7F936718-5A94-4FF1-AE39-A97DB43865E1}"/>
              </a:ext>
            </a:extLst>
          </p:cNvPr>
          <p:cNvSpPr txBox="1">
            <a:spLocks/>
          </p:cNvSpPr>
          <p:nvPr/>
        </p:nvSpPr>
        <p:spPr>
          <a:xfrm>
            <a:off x="1522414" y="5301208"/>
            <a:ext cx="3240360" cy="537886"/>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Condition simple</a:t>
            </a:r>
            <a:endParaRPr lang="fr-MC" sz="2000" b="1" dirty="0">
              <a:solidFill>
                <a:schemeClr val="accent1">
                  <a:lumMod val="60000"/>
                  <a:lumOff val="40000"/>
                </a:schemeClr>
              </a:solidFill>
            </a:endParaRPr>
          </a:p>
        </p:txBody>
      </p:sp>
      <p:sp>
        <p:nvSpPr>
          <p:cNvPr id="11" name="Espace réservé du contenu 4">
            <a:extLst>
              <a:ext uri="{FF2B5EF4-FFF2-40B4-BE49-F238E27FC236}">
                <a16:creationId xmlns:a16="http://schemas.microsoft.com/office/drawing/2014/main" id="{BAADFE81-01D5-4C5C-AB72-69667A47D84D}"/>
              </a:ext>
            </a:extLst>
          </p:cNvPr>
          <p:cNvSpPr txBox="1">
            <a:spLocks/>
          </p:cNvSpPr>
          <p:nvPr/>
        </p:nvSpPr>
        <p:spPr>
          <a:xfrm>
            <a:off x="6705970" y="5479054"/>
            <a:ext cx="3960441" cy="72008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Condition </a:t>
            </a:r>
            <a:r>
              <a:rPr lang="en-US" sz="2800" b="1" dirty="0" err="1">
                <a:solidFill>
                  <a:schemeClr val="accent1">
                    <a:lumMod val="60000"/>
                    <a:lumOff val="40000"/>
                  </a:schemeClr>
                </a:solidFill>
              </a:rPr>
              <a:t>complexe</a:t>
            </a:r>
            <a:endParaRPr lang="fr-MC" sz="2000" b="1" dirty="0">
              <a:solidFill>
                <a:schemeClr val="accent1">
                  <a:lumMod val="60000"/>
                  <a:lumOff val="40000"/>
                </a:schemeClr>
              </a:solidFill>
            </a:endParaRPr>
          </a:p>
        </p:txBody>
      </p:sp>
      <p:pic>
        <p:nvPicPr>
          <p:cNvPr id="5" name="Image 4">
            <a:extLst>
              <a:ext uri="{FF2B5EF4-FFF2-40B4-BE49-F238E27FC236}">
                <a16:creationId xmlns:a16="http://schemas.microsoft.com/office/drawing/2014/main" id="{8D004E8C-5E83-47DD-A4F3-7EA84031DE0C}"/>
              </a:ext>
            </a:extLst>
          </p:cNvPr>
          <p:cNvPicPr>
            <a:picLocks noChangeAspect="1"/>
          </p:cNvPicPr>
          <p:nvPr/>
        </p:nvPicPr>
        <p:blipFill>
          <a:blip r:embed="rId2"/>
          <a:stretch>
            <a:fillRect/>
          </a:stretch>
        </p:blipFill>
        <p:spPr>
          <a:xfrm>
            <a:off x="773179" y="2356718"/>
            <a:ext cx="4741295" cy="2144564"/>
          </a:xfrm>
          <a:prstGeom prst="rect">
            <a:avLst/>
          </a:prstGeom>
        </p:spPr>
      </p:pic>
      <p:pic>
        <p:nvPicPr>
          <p:cNvPr id="8" name="Image 7">
            <a:extLst>
              <a:ext uri="{FF2B5EF4-FFF2-40B4-BE49-F238E27FC236}">
                <a16:creationId xmlns:a16="http://schemas.microsoft.com/office/drawing/2014/main" id="{18CE41E5-4398-41F4-B925-0F90DB9B6E67}"/>
              </a:ext>
            </a:extLst>
          </p:cNvPr>
          <p:cNvPicPr>
            <a:picLocks noChangeAspect="1"/>
          </p:cNvPicPr>
          <p:nvPr/>
        </p:nvPicPr>
        <p:blipFill>
          <a:blip r:embed="rId3"/>
          <a:stretch>
            <a:fillRect/>
          </a:stretch>
        </p:blipFill>
        <p:spPr>
          <a:xfrm>
            <a:off x="5734372" y="2204864"/>
            <a:ext cx="5871183" cy="2144564"/>
          </a:xfrm>
          <a:prstGeom prst="rect">
            <a:avLst/>
          </a:prstGeom>
        </p:spPr>
      </p:pic>
    </p:spTree>
    <p:extLst>
      <p:ext uri="{BB962C8B-B14F-4D97-AF65-F5344CB8AC3E}">
        <p14:creationId xmlns:p14="http://schemas.microsoft.com/office/powerpoint/2010/main" val="51516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0DC248-C2F0-432C-B0C3-AC56CF3E958E}"/>
              </a:ext>
            </a:extLst>
          </p:cNvPr>
          <p:cNvSpPr>
            <a:spLocks noGrp="1"/>
          </p:cNvSpPr>
          <p:nvPr>
            <p:ph type="title"/>
          </p:nvPr>
        </p:nvSpPr>
        <p:spPr/>
        <p:txBody>
          <a:bodyPr/>
          <a:lstStyle/>
          <a:p>
            <a:r>
              <a:rPr lang="en-US" dirty="0"/>
              <a:t>5.3. </a:t>
            </a:r>
            <a:r>
              <a:rPr lang="en-US" dirty="0" err="1"/>
              <a:t>L’indentation</a:t>
            </a:r>
            <a:endParaRPr lang="fr-MC" dirty="0"/>
          </a:p>
        </p:txBody>
      </p:sp>
      <p:sp>
        <p:nvSpPr>
          <p:cNvPr id="3" name="Espace réservé du contenu 2">
            <a:extLst>
              <a:ext uri="{FF2B5EF4-FFF2-40B4-BE49-F238E27FC236}">
                <a16:creationId xmlns:a16="http://schemas.microsoft.com/office/drawing/2014/main" id="{2C1C118D-64BC-4914-80E9-8553F9ADF033}"/>
              </a:ext>
            </a:extLst>
          </p:cNvPr>
          <p:cNvSpPr>
            <a:spLocks noGrp="1"/>
          </p:cNvSpPr>
          <p:nvPr>
            <p:ph idx="1"/>
          </p:nvPr>
        </p:nvSpPr>
        <p:spPr>
          <a:xfrm>
            <a:off x="1522414" y="1905000"/>
            <a:ext cx="9144000" cy="1668016"/>
          </a:xfrm>
        </p:spPr>
        <p:txBody>
          <a:bodyPr/>
          <a:lstStyle/>
          <a:p>
            <a:r>
              <a:rPr lang="en-US" sz="2800" dirty="0" err="1">
                <a:solidFill>
                  <a:srgbClr val="00B050"/>
                </a:solidFill>
              </a:rPr>
              <a:t>L’indentation</a:t>
            </a:r>
            <a:r>
              <a:rPr lang="en-US" sz="2800" dirty="0"/>
              <a:t> </a:t>
            </a:r>
            <a:r>
              <a:rPr lang="en-US" sz="2800" dirty="0" err="1"/>
              <a:t>ou</a:t>
            </a:r>
            <a:r>
              <a:rPr lang="en-US" sz="2800" dirty="0"/>
              <a:t> </a:t>
            </a:r>
            <a:r>
              <a:rPr lang="en-US" sz="2800" dirty="0">
                <a:solidFill>
                  <a:srgbClr val="00B050"/>
                </a:solidFill>
              </a:rPr>
              <a:t>la mise </a:t>
            </a:r>
            <a:r>
              <a:rPr lang="en-US" sz="2800" dirty="0" err="1">
                <a:solidFill>
                  <a:srgbClr val="00B050"/>
                </a:solidFill>
              </a:rPr>
              <a:t>en</a:t>
            </a:r>
            <a:r>
              <a:rPr lang="en-US" sz="2800" dirty="0">
                <a:solidFill>
                  <a:srgbClr val="00B050"/>
                </a:solidFill>
              </a:rPr>
              <a:t> </a:t>
            </a:r>
            <a:r>
              <a:rPr lang="en-US" sz="2800" dirty="0" err="1">
                <a:solidFill>
                  <a:srgbClr val="00B050"/>
                </a:solidFill>
              </a:rPr>
              <a:t>retrait</a:t>
            </a:r>
            <a:r>
              <a:rPr lang="en-US" sz="2800" dirty="0">
                <a:solidFill>
                  <a:srgbClr val="00B050"/>
                </a:solidFill>
              </a:rPr>
              <a:t> du code </a:t>
            </a:r>
            <a:r>
              <a:rPr lang="en-US" sz="2800" dirty="0"/>
              <a:t>:</a:t>
            </a:r>
          </a:p>
          <a:p>
            <a:pPr lvl="1"/>
            <a:r>
              <a:rPr lang="en-US" sz="2400" dirty="0"/>
              <a:t>Est </a:t>
            </a:r>
            <a:r>
              <a:rPr lang="en-US" sz="2400" dirty="0" err="1"/>
              <a:t>représentée</a:t>
            </a:r>
            <a:r>
              <a:rPr lang="en-US" sz="2400" dirty="0"/>
              <a:t> par </a:t>
            </a:r>
            <a:r>
              <a:rPr lang="en-US" sz="2400" dirty="0" err="1"/>
              <a:t>une</a:t>
            </a:r>
            <a:r>
              <a:rPr lang="en-US" sz="2400" dirty="0"/>
              <a:t> </a:t>
            </a:r>
            <a:r>
              <a:rPr lang="en-US" sz="2400" b="1" dirty="0"/>
              <a:t>tabulation</a:t>
            </a:r>
            <a:r>
              <a:rPr lang="en-US" sz="2400" dirty="0"/>
              <a:t> </a:t>
            </a:r>
            <a:r>
              <a:rPr lang="en-US" sz="2400" dirty="0" err="1"/>
              <a:t>ou</a:t>
            </a:r>
            <a:r>
              <a:rPr lang="en-US" sz="2400" dirty="0"/>
              <a:t> </a:t>
            </a:r>
            <a:r>
              <a:rPr lang="en-US" sz="2400" b="1" dirty="0"/>
              <a:t>4 </a:t>
            </a:r>
            <a:r>
              <a:rPr lang="en-US" sz="2400" b="1" dirty="0" err="1"/>
              <a:t>espaces</a:t>
            </a:r>
            <a:r>
              <a:rPr lang="en-US" sz="2400" b="1" dirty="0"/>
              <a:t>.</a:t>
            </a:r>
          </a:p>
          <a:p>
            <a:pPr lvl="1"/>
            <a:r>
              <a:rPr lang="en-US" sz="2400" dirty="0" err="1"/>
              <a:t>Implémentée</a:t>
            </a:r>
            <a:r>
              <a:rPr lang="en-US" sz="2400" dirty="0"/>
              <a:t> pour </a:t>
            </a:r>
            <a:r>
              <a:rPr lang="en-US" sz="2400" dirty="0" err="1"/>
              <a:t>indiquer</a:t>
            </a:r>
            <a:r>
              <a:rPr lang="en-US" sz="2400" dirty="0"/>
              <a:t> un nouveau bloc </a:t>
            </a:r>
            <a:r>
              <a:rPr lang="en-US" sz="2400" dirty="0" err="1"/>
              <a:t>d’instructions</a:t>
            </a:r>
            <a:r>
              <a:rPr lang="en-US" sz="2400" dirty="0"/>
              <a:t> (structures </a:t>
            </a:r>
            <a:r>
              <a:rPr lang="en-US" sz="2400" dirty="0" err="1"/>
              <a:t>conditionnelles</a:t>
            </a:r>
            <a:r>
              <a:rPr lang="en-US" sz="2400" dirty="0"/>
              <a:t>, </a:t>
            </a:r>
            <a:r>
              <a:rPr lang="en-US" sz="2400" dirty="0" err="1"/>
              <a:t>boucles</a:t>
            </a:r>
            <a:r>
              <a:rPr lang="en-US" sz="2400" dirty="0"/>
              <a:t>, </a:t>
            </a:r>
            <a:r>
              <a:rPr lang="en-US" sz="2400" dirty="0" err="1"/>
              <a:t>fonctions</a:t>
            </a:r>
            <a:r>
              <a:rPr lang="en-US" sz="2400" dirty="0"/>
              <a:t>…)</a:t>
            </a:r>
          </a:p>
          <a:p>
            <a:pPr lvl="1"/>
            <a:endParaRPr lang="en-US" dirty="0"/>
          </a:p>
        </p:txBody>
      </p:sp>
      <p:pic>
        <p:nvPicPr>
          <p:cNvPr id="6" name="Image 5">
            <a:extLst>
              <a:ext uri="{FF2B5EF4-FFF2-40B4-BE49-F238E27FC236}">
                <a16:creationId xmlns:a16="http://schemas.microsoft.com/office/drawing/2014/main" id="{7B78CC25-0863-4D14-8CDB-D759A4519B56}"/>
              </a:ext>
            </a:extLst>
          </p:cNvPr>
          <p:cNvPicPr>
            <a:picLocks noChangeAspect="1"/>
          </p:cNvPicPr>
          <p:nvPr/>
        </p:nvPicPr>
        <p:blipFill>
          <a:blip r:embed="rId2"/>
          <a:stretch>
            <a:fillRect/>
          </a:stretch>
        </p:blipFill>
        <p:spPr>
          <a:xfrm>
            <a:off x="3142084" y="3933056"/>
            <a:ext cx="5015045" cy="2088232"/>
          </a:xfrm>
          <a:prstGeom prst="rect">
            <a:avLst/>
          </a:prstGeom>
        </p:spPr>
      </p:pic>
      <p:pic>
        <p:nvPicPr>
          <p:cNvPr id="3074" name="Picture 2" descr="Tabulations ou espaces dans votre code ? – Le blog de Seboss666">
            <a:extLst>
              <a:ext uri="{FF2B5EF4-FFF2-40B4-BE49-F238E27FC236}">
                <a16:creationId xmlns:a16="http://schemas.microsoft.com/office/drawing/2014/main" id="{7975DFD5-3001-466E-9E8B-10A534C5F7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4772" y="2132856"/>
            <a:ext cx="1116702" cy="74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0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arn(inVertic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363DA-F382-40E1-ACE4-9D25F14044DB}"/>
              </a:ext>
            </a:extLst>
          </p:cNvPr>
          <p:cNvSpPr>
            <a:spLocks noGrp="1"/>
          </p:cNvSpPr>
          <p:nvPr>
            <p:ph type="title"/>
          </p:nvPr>
        </p:nvSpPr>
        <p:spPr/>
        <p:txBody>
          <a:bodyPr/>
          <a:lstStyle/>
          <a:p>
            <a:r>
              <a:rPr lang="en-US" dirty="0"/>
              <a:t>5.4. </a:t>
            </a:r>
            <a:r>
              <a:rPr lang="en-US" dirty="0" err="1"/>
              <a:t>Syntaxe</a:t>
            </a:r>
            <a:r>
              <a:rPr lang="en-US" dirty="0"/>
              <a:t> </a:t>
            </a:r>
            <a:r>
              <a:rPr lang="en-US" dirty="0" err="1"/>
              <a:t>d’une</a:t>
            </a:r>
            <a:r>
              <a:rPr lang="en-US" dirty="0"/>
              <a:t> structure </a:t>
            </a:r>
            <a:r>
              <a:rPr lang="en-US" dirty="0" err="1"/>
              <a:t>conditionnelle</a:t>
            </a:r>
            <a:endParaRPr lang="fr-MC" dirty="0"/>
          </a:p>
        </p:txBody>
      </p:sp>
      <p:sp>
        <p:nvSpPr>
          <p:cNvPr id="11" name="Espace réservé du contenu 2">
            <a:extLst>
              <a:ext uri="{FF2B5EF4-FFF2-40B4-BE49-F238E27FC236}">
                <a16:creationId xmlns:a16="http://schemas.microsoft.com/office/drawing/2014/main" id="{0F6852E3-239A-4368-B892-2BBA60B88F41}"/>
              </a:ext>
            </a:extLst>
          </p:cNvPr>
          <p:cNvSpPr txBox="1">
            <a:spLocks/>
          </p:cNvSpPr>
          <p:nvPr/>
        </p:nvSpPr>
        <p:spPr>
          <a:xfrm>
            <a:off x="3142084" y="1772816"/>
            <a:ext cx="5256583" cy="4594522"/>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nn-NO" b="0" dirty="0">
                <a:solidFill>
                  <a:srgbClr val="C586C0"/>
                </a:solidFill>
                <a:effectLst/>
                <a:latin typeface="Consolas" panose="020B0609020204030204" pitchFamily="49" charset="0"/>
              </a:rPr>
              <a:t>if </a:t>
            </a:r>
            <a:r>
              <a:rPr lang="nn-NO" b="0" dirty="0">
                <a:solidFill>
                  <a:srgbClr val="D4D4D4"/>
                </a:solidFill>
                <a:effectLst/>
                <a:latin typeface="Consolas" panose="020B0609020204030204" pitchFamily="49" charset="0"/>
              </a:rPr>
              <a:t>CONDITION:</a:t>
            </a:r>
          </a:p>
          <a:p>
            <a:pPr marL="0" indent="0">
              <a:buNone/>
            </a:pPr>
            <a:r>
              <a:rPr lang="nn-NO" dirty="0">
                <a:solidFill>
                  <a:srgbClr val="569CD6"/>
                </a:solidFill>
                <a:latin typeface="Consolas" panose="020B0609020204030204" pitchFamily="49" charset="0"/>
              </a:rPr>
              <a:t>    # instruction #1</a:t>
            </a:r>
          </a:p>
          <a:p>
            <a:pPr marL="0" indent="0">
              <a:buNone/>
            </a:pPr>
            <a:r>
              <a:rPr lang="nn-NO" dirty="0">
                <a:solidFill>
                  <a:srgbClr val="569CD6"/>
                </a:solidFill>
                <a:latin typeface="Consolas" panose="020B0609020204030204" pitchFamily="49" charset="0"/>
              </a:rPr>
              <a:t>    # instruction #n</a:t>
            </a:r>
            <a:endParaRPr lang="nn-NO" b="0" dirty="0">
              <a:solidFill>
                <a:srgbClr val="D4D4D4"/>
              </a:solidFill>
              <a:effectLst/>
              <a:latin typeface="Consolas" panose="020B0609020204030204" pitchFamily="49" charset="0"/>
            </a:endParaRPr>
          </a:p>
          <a:p>
            <a:pPr marL="0" indent="0">
              <a:buNone/>
            </a:pPr>
            <a:r>
              <a:rPr lang="nn-NO" dirty="0">
                <a:solidFill>
                  <a:srgbClr val="C586C0"/>
                </a:solidFill>
                <a:latin typeface="Consolas" panose="020B0609020204030204" pitchFamily="49" charset="0"/>
              </a:rPr>
              <a:t>elif </a:t>
            </a:r>
            <a:r>
              <a:rPr lang="nn-NO" dirty="0">
                <a:solidFill>
                  <a:srgbClr val="D4D4D4"/>
                </a:solidFill>
                <a:latin typeface="Consolas" panose="020B0609020204030204" pitchFamily="49" charset="0"/>
              </a:rPr>
              <a:t>CONDITION:</a:t>
            </a:r>
          </a:p>
          <a:p>
            <a:pPr marL="0" indent="0">
              <a:buNone/>
            </a:pPr>
            <a:r>
              <a:rPr lang="nn-NO" dirty="0">
                <a:solidFill>
                  <a:srgbClr val="569CD6"/>
                </a:solidFill>
                <a:latin typeface="Consolas" panose="020B0609020204030204" pitchFamily="49" charset="0"/>
              </a:rPr>
              <a:t>    # instruction #1</a:t>
            </a:r>
          </a:p>
          <a:p>
            <a:pPr marL="0" indent="0">
              <a:buNone/>
            </a:pPr>
            <a:r>
              <a:rPr lang="nn-NO" dirty="0">
                <a:solidFill>
                  <a:srgbClr val="569CD6"/>
                </a:solidFill>
                <a:latin typeface="Consolas" panose="020B0609020204030204" pitchFamily="49" charset="0"/>
              </a:rPr>
              <a:t>    # instruction #n</a:t>
            </a:r>
          </a:p>
          <a:p>
            <a:pPr marL="0" indent="0">
              <a:buNone/>
            </a:pPr>
            <a:r>
              <a:rPr lang="nn-NO" dirty="0">
                <a:solidFill>
                  <a:srgbClr val="C586C0"/>
                </a:solidFill>
                <a:latin typeface="Consolas" panose="020B0609020204030204" pitchFamily="49" charset="0"/>
              </a:rPr>
              <a:t>else</a:t>
            </a:r>
            <a:r>
              <a:rPr lang="nn-NO" dirty="0">
                <a:solidFill>
                  <a:srgbClr val="D4D4D4"/>
                </a:solidFill>
                <a:latin typeface="Consolas" panose="020B0609020204030204" pitchFamily="49" charset="0"/>
              </a:rPr>
              <a:t>:</a:t>
            </a:r>
          </a:p>
          <a:p>
            <a:pPr marL="0" indent="0">
              <a:buNone/>
            </a:pPr>
            <a:r>
              <a:rPr lang="nn-NO" dirty="0">
                <a:solidFill>
                  <a:srgbClr val="569CD6"/>
                </a:solidFill>
                <a:latin typeface="Consolas" panose="020B0609020204030204" pitchFamily="49" charset="0"/>
              </a:rPr>
              <a:t>    # instruction #1</a:t>
            </a:r>
          </a:p>
          <a:p>
            <a:pPr marL="0" indent="0">
              <a:buNone/>
            </a:pPr>
            <a:r>
              <a:rPr lang="nn-NO" dirty="0">
                <a:solidFill>
                  <a:srgbClr val="569CD6"/>
                </a:solidFill>
                <a:latin typeface="Consolas" panose="020B0609020204030204" pitchFamily="49" charset="0"/>
              </a:rPr>
              <a:t>    # instruction #n</a:t>
            </a:r>
            <a:endParaRPr lang="nn-NO" dirty="0">
              <a:solidFill>
                <a:srgbClr val="D4D4D4"/>
              </a:solidFill>
              <a:latin typeface="Consolas" panose="020B0609020204030204" pitchFamily="49" charset="0"/>
            </a:endParaRPr>
          </a:p>
          <a:p>
            <a:pPr marL="0" indent="0">
              <a:buNone/>
            </a:pPr>
            <a:endParaRPr lang="nn-NO" dirty="0">
              <a:solidFill>
                <a:srgbClr val="D4D4D4"/>
              </a:solidFill>
              <a:latin typeface="Consolas" panose="020B0609020204030204" pitchFamily="49" charset="0"/>
            </a:endParaRPr>
          </a:p>
          <a:p>
            <a:pPr marL="0" indent="0">
              <a:buNone/>
            </a:pPr>
            <a:endParaRPr lang="fr-MC" dirty="0"/>
          </a:p>
        </p:txBody>
      </p:sp>
    </p:spTree>
    <p:extLst>
      <p:ext uri="{BB962C8B-B14F-4D97-AF65-F5344CB8AC3E}">
        <p14:creationId xmlns:p14="http://schemas.microsoft.com/office/powerpoint/2010/main" val="200340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err="1"/>
              <a:t>Exercice</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498340" y="2060848"/>
            <a:ext cx="9144000" cy="4104456"/>
          </a:xfrm>
        </p:spPr>
        <p:txBody>
          <a:bodyPr>
            <a:normAutofit/>
          </a:bodyPr>
          <a:lstStyle/>
          <a:p>
            <a:r>
              <a:rPr lang="fr-FR" dirty="0"/>
              <a:t>Ecrire un programme qui permet </a:t>
            </a:r>
            <a:r>
              <a:rPr lang="en-US" dirty="0"/>
              <a:t>d’</a:t>
            </a:r>
            <a:r>
              <a:rPr lang="nl-BE" dirty="0"/>
              <a:t>é</a:t>
            </a:r>
            <a:r>
              <a:rPr lang="en-US" dirty="0" err="1"/>
              <a:t>tablir</a:t>
            </a:r>
            <a:r>
              <a:rPr lang="en-US" dirty="0"/>
              <a:t> </a:t>
            </a:r>
            <a:r>
              <a:rPr lang="en-US" dirty="0" err="1"/>
              <a:t>si</a:t>
            </a:r>
            <a:r>
              <a:rPr lang="en-US" dirty="0"/>
              <a:t> un </a:t>
            </a:r>
            <a:r>
              <a:rPr lang="en-US" dirty="0" err="1"/>
              <a:t>nombre</a:t>
            </a:r>
            <a:r>
              <a:rPr lang="en-US" dirty="0"/>
              <a:t> </a:t>
            </a:r>
            <a:r>
              <a:rPr lang="en-US" dirty="0" err="1"/>
              <a:t>entr</a:t>
            </a:r>
            <a:r>
              <a:rPr lang="nl-BE" dirty="0"/>
              <a:t>é</a:t>
            </a:r>
            <a:r>
              <a:rPr lang="en-US" dirty="0"/>
              <a:t> par </a:t>
            </a:r>
            <a:r>
              <a:rPr lang="en-US" dirty="0" err="1"/>
              <a:t>l’utilisateur</a:t>
            </a:r>
            <a:r>
              <a:rPr lang="en-US" dirty="0"/>
              <a:t> </a:t>
            </a:r>
            <a:r>
              <a:rPr lang="en-US" dirty="0" err="1"/>
              <a:t>est</a:t>
            </a:r>
            <a:r>
              <a:rPr lang="en-US" dirty="0"/>
              <a:t> pair </a:t>
            </a:r>
            <a:r>
              <a:rPr lang="en-US" dirty="0" err="1"/>
              <a:t>ou</a:t>
            </a:r>
            <a:r>
              <a:rPr lang="en-US" dirty="0"/>
              <a:t> non.</a:t>
            </a:r>
          </a:p>
          <a:p>
            <a:endParaRPr lang="en-US" dirty="0"/>
          </a:p>
          <a:p>
            <a:r>
              <a:rPr lang="en-US" dirty="0"/>
              <a:t>Un </a:t>
            </a:r>
            <a:r>
              <a:rPr lang="en-US" dirty="0" err="1"/>
              <a:t>nombre</a:t>
            </a:r>
            <a:r>
              <a:rPr lang="en-US" dirty="0"/>
              <a:t> pair </a:t>
            </a:r>
            <a:r>
              <a:rPr lang="en-US" dirty="0" err="1"/>
              <a:t>est</a:t>
            </a:r>
            <a:r>
              <a:rPr lang="en-US" dirty="0"/>
              <a:t> un </a:t>
            </a:r>
            <a:r>
              <a:rPr lang="en-US" dirty="0" err="1"/>
              <a:t>nombre</a:t>
            </a:r>
            <a:r>
              <a:rPr lang="en-US" dirty="0"/>
              <a:t> divisible par 2 (</a:t>
            </a:r>
            <a:r>
              <a:rPr lang="en-US" dirty="0" err="1"/>
              <a:t>dont</a:t>
            </a:r>
            <a:r>
              <a:rPr lang="en-US" dirty="0"/>
              <a:t> le r</a:t>
            </a:r>
            <a:r>
              <a:rPr lang="nl-BE" dirty="0"/>
              <a:t>é</a:t>
            </a:r>
            <a:r>
              <a:rPr lang="en-US" dirty="0" err="1"/>
              <a:t>sultat</a:t>
            </a:r>
            <a:r>
              <a:rPr lang="en-US" dirty="0"/>
              <a:t> </a:t>
            </a:r>
            <a:r>
              <a:rPr lang="en-US" dirty="0" err="1"/>
              <a:t>est</a:t>
            </a:r>
            <a:r>
              <a:rPr lang="en-US" dirty="0"/>
              <a:t> 0)</a:t>
            </a:r>
          </a:p>
          <a:p>
            <a:pPr marL="0" indent="0">
              <a:buNone/>
            </a:pPr>
            <a:r>
              <a:rPr lang="en-US" dirty="0"/>
              <a:t>	-  5 </a:t>
            </a:r>
            <a:r>
              <a:rPr lang="en-US" dirty="0" err="1"/>
              <a:t>est</a:t>
            </a:r>
            <a:r>
              <a:rPr lang="en-US" dirty="0"/>
              <a:t> un </a:t>
            </a:r>
            <a:r>
              <a:rPr lang="en-US" dirty="0" err="1"/>
              <a:t>nombre</a:t>
            </a:r>
            <a:r>
              <a:rPr lang="en-US" dirty="0"/>
              <a:t> impair (non divisible par 2).</a:t>
            </a:r>
          </a:p>
          <a:p>
            <a:pPr marL="0" indent="0">
              <a:buNone/>
            </a:pPr>
            <a:r>
              <a:rPr lang="en-US" dirty="0"/>
              <a:t>	-  8 </a:t>
            </a:r>
            <a:r>
              <a:rPr lang="en-US" dirty="0" err="1"/>
              <a:t>est</a:t>
            </a:r>
            <a:r>
              <a:rPr lang="en-US" dirty="0"/>
              <a:t> un </a:t>
            </a:r>
            <a:r>
              <a:rPr lang="en-US" dirty="0" err="1"/>
              <a:t>nombre</a:t>
            </a:r>
            <a:r>
              <a:rPr lang="en-US" dirty="0"/>
              <a:t> pair (divisible par 2 car le r</a:t>
            </a:r>
            <a:r>
              <a:rPr lang="nl-BE" dirty="0"/>
              <a:t>é</a:t>
            </a:r>
            <a:r>
              <a:rPr lang="en-US" dirty="0" err="1"/>
              <a:t>sultat</a:t>
            </a:r>
            <a:r>
              <a:rPr lang="en-US" dirty="0"/>
              <a:t> de </a:t>
            </a:r>
            <a:r>
              <a:rPr lang="en-US" dirty="0" err="1"/>
              <a:t>cette</a:t>
            </a:r>
            <a:r>
              <a:rPr lang="en-US" dirty="0"/>
              <a:t> division </a:t>
            </a:r>
            <a:r>
              <a:rPr lang="en-US" dirty="0" err="1"/>
              <a:t>est</a:t>
            </a:r>
            <a:r>
              <a:rPr lang="en-US" dirty="0"/>
              <a:t> 0).</a:t>
            </a:r>
          </a:p>
          <a:p>
            <a:pPr marL="0" indent="0">
              <a:buNone/>
            </a:pPr>
            <a:endParaRPr lang="en-US" dirty="0"/>
          </a:p>
          <a:p>
            <a:pPr marL="0" indent="0">
              <a:buNone/>
            </a:pPr>
            <a:endParaRPr lang="fr-MC" dirty="0"/>
          </a:p>
        </p:txBody>
      </p:sp>
    </p:spTree>
    <p:extLst>
      <p:ext uri="{BB962C8B-B14F-4D97-AF65-F5344CB8AC3E}">
        <p14:creationId xmlns:p14="http://schemas.microsoft.com/office/powerpoint/2010/main" val="342077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6. Les commentaires</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283896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60CBD-9E94-4199-8718-384CB527E698}"/>
              </a:ext>
            </a:extLst>
          </p:cNvPr>
          <p:cNvSpPr>
            <a:spLocks noGrp="1"/>
          </p:cNvSpPr>
          <p:nvPr>
            <p:ph type="title"/>
          </p:nvPr>
        </p:nvSpPr>
        <p:spPr/>
        <p:txBody>
          <a:bodyPr/>
          <a:lstStyle/>
          <a:p>
            <a:r>
              <a:rPr lang="en-US" dirty="0"/>
              <a:t>6. Les </a:t>
            </a:r>
            <a:r>
              <a:rPr lang="en-US" dirty="0" err="1"/>
              <a:t>commentaires</a:t>
            </a:r>
            <a:endParaRPr lang="fr-MC" dirty="0"/>
          </a:p>
        </p:txBody>
      </p:sp>
      <p:sp>
        <p:nvSpPr>
          <p:cNvPr id="3" name="Espace réservé du contenu 2">
            <a:extLst>
              <a:ext uri="{FF2B5EF4-FFF2-40B4-BE49-F238E27FC236}">
                <a16:creationId xmlns:a16="http://schemas.microsoft.com/office/drawing/2014/main" id="{01A6414F-51C5-45F5-893F-355408807036}"/>
              </a:ext>
            </a:extLst>
          </p:cNvPr>
          <p:cNvSpPr>
            <a:spLocks noGrp="1"/>
          </p:cNvSpPr>
          <p:nvPr>
            <p:ph idx="1"/>
          </p:nvPr>
        </p:nvSpPr>
        <p:spPr/>
        <p:txBody>
          <a:bodyPr/>
          <a:lstStyle/>
          <a:p>
            <a:r>
              <a:rPr lang="en-US" dirty="0"/>
              <a:t>Un </a:t>
            </a:r>
            <a:r>
              <a:rPr lang="en-US" dirty="0" err="1"/>
              <a:t>commentaire</a:t>
            </a:r>
            <a:r>
              <a:rPr lang="en-US" dirty="0"/>
              <a:t>, </a:t>
            </a:r>
            <a:r>
              <a:rPr lang="en-US" dirty="0" err="1"/>
              <a:t>comme</a:t>
            </a:r>
            <a:r>
              <a:rPr lang="en-US" dirty="0"/>
              <a:t> son nom </a:t>
            </a:r>
            <a:r>
              <a:rPr lang="en-US" dirty="0" err="1"/>
              <a:t>l’indique</a:t>
            </a:r>
            <a:r>
              <a:rPr lang="en-US" dirty="0"/>
              <a:t>, </a:t>
            </a:r>
            <a:r>
              <a:rPr lang="en-US" dirty="0" err="1"/>
              <a:t>sert</a:t>
            </a:r>
            <a:r>
              <a:rPr lang="en-US" dirty="0"/>
              <a:t> à commenter un code :</a:t>
            </a:r>
          </a:p>
          <a:p>
            <a:pPr marL="0" indent="0">
              <a:buNone/>
            </a:pPr>
            <a:r>
              <a:rPr lang="en-US" dirty="0"/>
              <a:t>-  Pour </a:t>
            </a:r>
            <a:r>
              <a:rPr lang="en-US" dirty="0" err="1"/>
              <a:t>faciliter</a:t>
            </a:r>
            <a:r>
              <a:rPr lang="en-US" dirty="0"/>
              <a:t> la comprehension du code, que </a:t>
            </a:r>
            <a:r>
              <a:rPr lang="en-US" dirty="0" err="1"/>
              <a:t>ce</a:t>
            </a:r>
            <a:r>
              <a:rPr lang="en-US" dirty="0"/>
              <a:t> </a:t>
            </a:r>
            <a:r>
              <a:rPr lang="en-US" dirty="0" err="1"/>
              <a:t>soit</a:t>
            </a:r>
            <a:r>
              <a:rPr lang="en-US" dirty="0"/>
              <a:t> pour </a:t>
            </a:r>
            <a:r>
              <a:rPr lang="en-US" dirty="0" err="1"/>
              <a:t>l’auteur</a:t>
            </a:r>
            <a:r>
              <a:rPr lang="en-US" dirty="0"/>
              <a:t> du code </a:t>
            </a:r>
            <a:r>
              <a:rPr lang="en-US" dirty="0" err="1"/>
              <a:t>ou</a:t>
            </a:r>
            <a:r>
              <a:rPr lang="en-US" dirty="0"/>
              <a:t> pour </a:t>
            </a:r>
            <a:r>
              <a:rPr lang="en-US" dirty="0" err="1"/>
              <a:t>une</a:t>
            </a:r>
            <a:r>
              <a:rPr lang="en-US" dirty="0"/>
              <a:t> </a:t>
            </a:r>
            <a:r>
              <a:rPr lang="en-US" dirty="0" err="1"/>
              <a:t>autre</a:t>
            </a:r>
            <a:r>
              <a:rPr lang="en-US" dirty="0"/>
              <a:t> </a:t>
            </a:r>
            <a:r>
              <a:rPr lang="en-US" dirty="0" err="1"/>
              <a:t>personne</a:t>
            </a:r>
            <a:r>
              <a:rPr lang="en-US" dirty="0"/>
              <a:t>.</a:t>
            </a:r>
          </a:p>
          <a:p>
            <a:pPr marL="0" indent="0">
              <a:buNone/>
            </a:pPr>
            <a:r>
              <a:rPr lang="en-US" dirty="0"/>
              <a:t>-  Un </a:t>
            </a:r>
            <a:r>
              <a:rPr lang="en-US" dirty="0" err="1"/>
              <a:t>commentaire</a:t>
            </a:r>
            <a:r>
              <a:rPr lang="en-US" dirty="0"/>
              <a:t> </a:t>
            </a:r>
            <a:r>
              <a:rPr lang="en-US" dirty="0" err="1"/>
              <a:t>n’est</a:t>
            </a:r>
            <a:r>
              <a:rPr lang="en-US" dirty="0"/>
              <a:t> pas </a:t>
            </a:r>
            <a:r>
              <a:rPr lang="en-US" dirty="0" err="1"/>
              <a:t>une</a:t>
            </a:r>
            <a:r>
              <a:rPr lang="en-US" dirty="0"/>
              <a:t> instruction et </a:t>
            </a:r>
            <a:r>
              <a:rPr lang="en-US" dirty="0" err="1"/>
              <a:t>donc</a:t>
            </a:r>
            <a:r>
              <a:rPr lang="en-US" dirty="0"/>
              <a:t> ne </a:t>
            </a:r>
            <a:r>
              <a:rPr lang="en-US" dirty="0" err="1"/>
              <a:t>s’exécute</a:t>
            </a:r>
            <a:r>
              <a:rPr lang="en-US" dirty="0"/>
              <a:t> pas par le </a:t>
            </a:r>
            <a:r>
              <a:rPr lang="en-US" dirty="0" err="1"/>
              <a:t>programme</a:t>
            </a:r>
            <a:r>
              <a:rPr lang="en-US" dirty="0"/>
              <a:t>.</a:t>
            </a:r>
          </a:p>
          <a:p>
            <a:pPr marL="0" indent="0">
              <a:buNone/>
            </a:pPr>
            <a:endParaRPr lang="en-US" dirty="0"/>
          </a:p>
        </p:txBody>
      </p:sp>
    </p:spTree>
    <p:extLst>
      <p:ext uri="{BB962C8B-B14F-4D97-AF65-F5344CB8AC3E}">
        <p14:creationId xmlns:p14="http://schemas.microsoft.com/office/powerpoint/2010/main" val="208713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1. </a:t>
            </a:r>
            <a:r>
              <a:rPr lang="fr-FR" dirty="0" err="1"/>
              <a:t>Introdution</a:t>
            </a:r>
            <a:endParaRPr lang="fr-FR" dirty="0"/>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60CBD-9E94-4199-8718-384CB527E698}"/>
              </a:ext>
            </a:extLst>
          </p:cNvPr>
          <p:cNvSpPr>
            <a:spLocks noGrp="1"/>
          </p:cNvSpPr>
          <p:nvPr>
            <p:ph type="title"/>
          </p:nvPr>
        </p:nvSpPr>
        <p:spPr/>
        <p:txBody>
          <a:bodyPr/>
          <a:lstStyle/>
          <a:p>
            <a:r>
              <a:rPr lang="en-US" dirty="0"/>
              <a:t>6. Les </a:t>
            </a:r>
            <a:r>
              <a:rPr lang="en-US" dirty="0" err="1"/>
              <a:t>commentaires</a:t>
            </a:r>
            <a:endParaRPr lang="fr-MC" dirty="0"/>
          </a:p>
        </p:txBody>
      </p:sp>
      <p:sp>
        <p:nvSpPr>
          <p:cNvPr id="3" name="Espace réservé du contenu 2">
            <a:extLst>
              <a:ext uri="{FF2B5EF4-FFF2-40B4-BE49-F238E27FC236}">
                <a16:creationId xmlns:a16="http://schemas.microsoft.com/office/drawing/2014/main" id="{01A6414F-51C5-45F5-893F-355408807036}"/>
              </a:ext>
            </a:extLst>
          </p:cNvPr>
          <p:cNvSpPr>
            <a:spLocks noGrp="1"/>
          </p:cNvSpPr>
          <p:nvPr>
            <p:ph idx="1"/>
          </p:nvPr>
        </p:nvSpPr>
        <p:spPr/>
        <p:txBody>
          <a:bodyPr/>
          <a:lstStyle/>
          <a:p>
            <a:r>
              <a:rPr lang="en-US" dirty="0"/>
              <a:t>Un </a:t>
            </a:r>
            <a:r>
              <a:rPr lang="en-US" dirty="0" err="1"/>
              <a:t>commentaire</a:t>
            </a:r>
            <a:r>
              <a:rPr lang="en-US" dirty="0"/>
              <a:t>  </a:t>
            </a:r>
            <a:r>
              <a:rPr lang="en-US" dirty="0" err="1"/>
              <a:t>peut</a:t>
            </a:r>
            <a:r>
              <a:rPr lang="en-US" dirty="0"/>
              <a:t> </a:t>
            </a:r>
            <a:r>
              <a:rPr lang="fr-MC" dirty="0"/>
              <a:t>ê</a:t>
            </a:r>
            <a:r>
              <a:rPr lang="en-US" dirty="0" err="1"/>
              <a:t>tre</a:t>
            </a:r>
            <a:r>
              <a:rPr lang="en-US" dirty="0"/>
              <a:t>:</a:t>
            </a:r>
          </a:p>
          <a:p>
            <a:pPr lvl="1"/>
            <a:r>
              <a:rPr lang="en-US" sz="2400" dirty="0"/>
              <a:t>Inline : sur </a:t>
            </a:r>
            <a:r>
              <a:rPr lang="en-US" sz="2400" dirty="0" err="1"/>
              <a:t>une</a:t>
            </a:r>
            <a:r>
              <a:rPr lang="en-US" sz="2400" dirty="0"/>
              <a:t> </a:t>
            </a:r>
            <a:r>
              <a:rPr lang="en-US" sz="2400" dirty="0" err="1"/>
              <a:t>seule</a:t>
            </a:r>
            <a:r>
              <a:rPr lang="en-US" sz="2400" dirty="0"/>
              <a:t> </a:t>
            </a:r>
            <a:r>
              <a:rPr lang="en-US" sz="2400" dirty="0" err="1"/>
              <a:t>ligne</a:t>
            </a:r>
            <a:r>
              <a:rPr lang="en-US" sz="2400" dirty="0"/>
              <a:t>.</a:t>
            </a:r>
          </a:p>
          <a:p>
            <a:pPr lvl="1"/>
            <a:endParaRPr lang="en-US" sz="2400" dirty="0"/>
          </a:p>
          <a:p>
            <a:pPr lvl="1"/>
            <a:r>
              <a:rPr lang="en-US" sz="2400" dirty="0"/>
              <a:t>Multi-</a:t>
            </a:r>
            <a:r>
              <a:rPr lang="en-US" sz="2400" dirty="0" err="1"/>
              <a:t>lignes</a:t>
            </a:r>
            <a:r>
              <a:rPr lang="en-US" sz="2400" dirty="0"/>
              <a:t>: sur </a:t>
            </a:r>
            <a:r>
              <a:rPr lang="en-US" sz="2400" dirty="0" err="1"/>
              <a:t>plusieurs</a:t>
            </a:r>
            <a:r>
              <a:rPr lang="en-US" sz="2400" dirty="0"/>
              <a:t> </a:t>
            </a:r>
            <a:r>
              <a:rPr lang="en-US" sz="2400" dirty="0" err="1"/>
              <a:t>lignes</a:t>
            </a:r>
            <a:r>
              <a:rPr lang="en-US" sz="2400" dirty="0"/>
              <a:t>.</a:t>
            </a:r>
            <a:endParaRPr lang="en-US" dirty="0"/>
          </a:p>
        </p:txBody>
      </p:sp>
      <p:pic>
        <p:nvPicPr>
          <p:cNvPr id="5" name="Image 4">
            <a:extLst>
              <a:ext uri="{FF2B5EF4-FFF2-40B4-BE49-F238E27FC236}">
                <a16:creationId xmlns:a16="http://schemas.microsoft.com/office/drawing/2014/main" id="{B2A7C733-9FB1-47F7-A186-99378B2CB570}"/>
              </a:ext>
            </a:extLst>
          </p:cNvPr>
          <p:cNvPicPr>
            <a:picLocks noChangeAspect="1"/>
          </p:cNvPicPr>
          <p:nvPr/>
        </p:nvPicPr>
        <p:blipFill>
          <a:blip r:embed="rId2"/>
          <a:stretch>
            <a:fillRect/>
          </a:stretch>
        </p:blipFill>
        <p:spPr>
          <a:xfrm>
            <a:off x="6526460" y="2348880"/>
            <a:ext cx="3384376" cy="477464"/>
          </a:xfrm>
          <a:prstGeom prst="rect">
            <a:avLst/>
          </a:prstGeom>
        </p:spPr>
      </p:pic>
      <p:pic>
        <p:nvPicPr>
          <p:cNvPr id="7" name="Image 6">
            <a:extLst>
              <a:ext uri="{FF2B5EF4-FFF2-40B4-BE49-F238E27FC236}">
                <a16:creationId xmlns:a16="http://schemas.microsoft.com/office/drawing/2014/main" id="{9EE5D3D3-276B-4E40-80E5-4121CD85F398}"/>
              </a:ext>
            </a:extLst>
          </p:cNvPr>
          <p:cNvPicPr>
            <a:picLocks noChangeAspect="1"/>
          </p:cNvPicPr>
          <p:nvPr/>
        </p:nvPicPr>
        <p:blipFill>
          <a:blip r:embed="rId3"/>
          <a:stretch>
            <a:fillRect/>
          </a:stretch>
        </p:blipFill>
        <p:spPr>
          <a:xfrm>
            <a:off x="6102962" y="3861048"/>
            <a:ext cx="2232248" cy="2036172"/>
          </a:xfrm>
          <a:prstGeom prst="rect">
            <a:avLst/>
          </a:prstGeom>
        </p:spPr>
      </p:pic>
    </p:spTree>
    <p:extLst>
      <p:ext uri="{BB962C8B-B14F-4D97-AF65-F5344CB8AC3E}">
        <p14:creationId xmlns:p14="http://schemas.microsoft.com/office/powerpoint/2010/main" val="14632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anim calcmode="lin" valueType="num">
                                      <p:cBhvr>
                                        <p:cTn id="1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7. Les boucles</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5818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a:t>7.1. D</a:t>
            </a:r>
            <a:r>
              <a:rPr lang="fr-MC" dirty="0"/>
              <a:t>é</a:t>
            </a:r>
            <a:r>
              <a:rPr lang="en-US" dirty="0" err="1"/>
              <a:t>finition</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557371" y="2351031"/>
            <a:ext cx="9144000" cy="4267200"/>
          </a:xfrm>
        </p:spPr>
        <p:txBody>
          <a:bodyPr>
            <a:normAutofit/>
          </a:bodyPr>
          <a:lstStyle/>
          <a:p>
            <a:pPr algn="just"/>
            <a:r>
              <a:rPr lang="fr-FR" sz="2800" dirty="0"/>
              <a:t>En tant que l'une des fonctions les plus élémentaires de la programmation, les boucles sont un élément important de presque tous les langages de programmation. Les boucles permettent aux développeurs de définir certaines parties de leur code pour qu'elles se répètent à travers un certain nombre de boucles appelées itérations. </a:t>
            </a:r>
            <a:endParaRPr lang="fr-MC" sz="2800" dirty="0"/>
          </a:p>
        </p:txBody>
      </p:sp>
    </p:spTree>
    <p:extLst>
      <p:ext uri="{BB962C8B-B14F-4D97-AF65-F5344CB8AC3E}">
        <p14:creationId xmlns:p14="http://schemas.microsoft.com/office/powerpoint/2010/main" val="375042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a:t>7.2. La boucle </a:t>
            </a:r>
            <a:r>
              <a:rPr lang="en-US" dirty="0">
                <a:solidFill>
                  <a:srgbClr val="00B050"/>
                </a:solidFill>
              </a:rPr>
              <a:t>while</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522414" y="1905000"/>
            <a:ext cx="9144000" cy="875928"/>
          </a:xfrm>
        </p:spPr>
        <p:txBody>
          <a:bodyPr/>
          <a:lstStyle/>
          <a:p>
            <a:r>
              <a:rPr lang="en-US" dirty="0"/>
              <a:t>La boucle </a:t>
            </a:r>
            <a:r>
              <a:rPr lang="en-US" b="1" dirty="0">
                <a:solidFill>
                  <a:srgbClr val="00B050"/>
                </a:solidFill>
              </a:rPr>
              <a:t>while</a:t>
            </a:r>
            <a:r>
              <a:rPr lang="en-US" dirty="0"/>
              <a:t> </a:t>
            </a:r>
            <a:r>
              <a:rPr lang="en-US" dirty="0" err="1"/>
              <a:t>permet</a:t>
            </a:r>
            <a:r>
              <a:rPr lang="en-US" dirty="0"/>
              <a:t> de </a:t>
            </a:r>
            <a:r>
              <a:rPr lang="en-US" dirty="0" err="1"/>
              <a:t>répéter</a:t>
            </a:r>
            <a:r>
              <a:rPr lang="en-US" dirty="0"/>
              <a:t> un bloc </a:t>
            </a:r>
            <a:r>
              <a:rPr lang="en-US" dirty="0" err="1"/>
              <a:t>d’instructions</a:t>
            </a:r>
            <a:r>
              <a:rPr lang="en-US" dirty="0"/>
              <a:t> un certain </a:t>
            </a:r>
            <a:r>
              <a:rPr lang="en-US" dirty="0" err="1"/>
              <a:t>nombre</a:t>
            </a:r>
            <a:r>
              <a:rPr lang="en-US" dirty="0"/>
              <a:t> de </a:t>
            </a:r>
            <a:r>
              <a:rPr lang="en-US" dirty="0" err="1"/>
              <a:t>fois</a:t>
            </a:r>
            <a:r>
              <a:rPr lang="en-US" dirty="0"/>
              <a:t>, tant </a:t>
            </a:r>
            <a:r>
              <a:rPr lang="en-US" dirty="0" err="1"/>
              <a:t>qu’une</a:t>
            </a:r>
            <a:r>
              <a:rPr lang="en-US" dirty="0"/>
              <a:t> condition </a:t>
            </a:r>
            <a:r>
              <a:rPr lang="en-US" dirty="0" err="1"/>
              <a:t>est</a:t>
            </a:r>
            <a:r>
              <a:rPr lang="en-US" dirty="0"/>
              <a:t> </a:t>
            </a:r>
            <a:r>
              <a:rPr lang="en-US" b="1" dirty="0" err="1"/>
              <a:t>vraie</a:t>
            </a:r>
            <a:r>
              <a:rPr lang="en-US" dirty="0"/>
              <a:t>.</a:t>
            </a:r>
            <a:endParaRPr lang="fr-MC" dirty="0"/>
          </a:p>
        </p:txBody>
      </p:sp>
      <p:sp>
        <p:nvSpPr>
          <p:cNvPr id="6" name="Espace réservé du contenu 2">
            <a:extLst>
              <a:ext uri="{FF2B5EF4-FFF2-40B4-BE49-F238E27FC236}">
                <a16:creationId xmlns:a16="http://schemas.microsoft.com/office/drawing/2014/main" id="{F61D3736-0332-4E77-B27B-0B61BA8D764F}"/>
              </a:ext>
            </a:extLst>
          </p:cNvPr>
          <p:cNvSpPr txBox="1">
            <a:spLocks/>
          </p:cNvSpPr>
          <p:nvPr/>
        </p:nvSpPr>
        <p:spPr>
          <a:xfrm>
            <a:off x="4078188" y="3284984"/>
            <a:ext cx="3528392" cy="2166155"/>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nn-NO" b="0" dirty="0">
                <a:solidFill>
                  <a:srgbClr val="D4D4D4"/>
                </a:solidFill>
                <a:effectLst/>
                <a:latin typeface="Consolas" panose="020B0609020204030204" pitchFamily="49" charset="0"/>
              </a:rPr>
              <a:t>i = </a:t>
            </a:r>
            <a:r>
              <a:rPr lang="nn-NO" b="0" dirty="0">
                <a:solidFill>
                  <a:srgbClr val="B5CEA8"/>
                </a:solidFill>
                <a:effectLst/>
                <a:latin typeface="Consolas" panose="020B0609020204030204" pitchFamily="49" charset="0"/>
              </a:rPr>
              <a:t>0</a:t>
            </a:r>
            <a:endParaRPr lang="nn-NO" b="0" dirty="0">
              <a:solidFill>
                <a:srgbClr val="D4D4D4"/>
              </a:solidFill>
              <a:effectLst/>
              <a:latin typeface="Consolas" panose="020B0609020204030204" pitchFamily="49" charset="0"/>
            </a:endParaRPr>
          </a:p>
          <a:p>
            <a:pPr marL="0" indent="0">
              <a:buNone/>
            </a:pPr>
            <a:r>
              <a:rPr lang="nn-NO" b="0" dirty="0">
                <a:solidFill>
                  <a:srgbClr val="C586C0"/>
                </a:solidFill>
                <a:effectLst/>
                <a:latin typeface="Consolas" panose="020B0609020204030204" pitchFamily="49" charset="0"/>
              </a:rPr>
              <a:t>while</a:t>
            </a:r>
            <a:r>
              <a:rPr lang="nn-NO" b="0" dirty="0">
                <a:solidFill>
                  <a:srgbClr val="D4D4D4"/>
                </a:solidFill>
                <a:effectLst/>
                <a:latin typeface="Consolas" panose="020B0609020204030204" pitchFamily="49" charset="0"/>
              </a:rPr>
              <a:t>(i &lt; </a:t>
            </a:r>
            <a:r>
              <a:rPr lang="nn-NO" b="0" dirty="0">
                <a:solidFill>
                  <a:srgbClr val="B5CEA8"/>
                </a:solidFill>
                <a:effectLst/>
                <a:latin typeface="Consolas" panose="020B0609020204030204" pitchFamily="49" charset="0"/>
              </a:rPr>
              <a:t>5</a:t>
            </a:r>
            <a:r>
              <a:rPr lang="nn-NO" b="0" dirty="0">
                <a:solidFill>
                  <a:srgbClr val="D4D4D4"/>
                </a:solidFill>
                <a:effectLst/>
                <a:latin typeface="Consolas" panose="020B0609020204030204" pitchFamily="49" charset="0"/>
              </a:rPr>
              <a:t>):</a:t>
            </a:r>
          </a:p>
          <a:p>
            <a:pPr marL="0" indent="0">
              <a:buNone/>
            </a:pPr>
            <a:r>
              <a:rPr lang="nn-NO" dirty="0">
                <a:solidFill>
                  <a:srgbClr val="569CD6"/>
                </a:solidFill>
                <a:latin typeface="Consolas" panose="020B0609020204030204" pitchFamily="49" charset="0"/>
              </a:rPr>
              <a:t>    </a:t>
            </a:r>
            <a:r>
              <a:rPr lang="nn-NO" b="0" dirty="0">
                <a:solidFill>
                  <a:srgbClr val="569CD6"/>
                </a:solidFill>
                <a:effectLst/>
                <a:latin typeface="Consolas" panose="020B0609020204030204" pitchFamily="49" charset="0"/>
              </a:rPr>
              <a:t>print</a:t>
            </a:r>
            <a:r>
              <a:rPr lang="nn-NO" b="0" dirty="0">
                <a:solidFill>
                  <a:srgbClr val="D4D4D4"/>
                </a:solidFill>
                <a:effectLst/>
                <a:latin typeface="Consolas" panose="020B0609020204030204" pitchFamily="49" charset="0"/>
              </a:rPr>
              <a:t>(i)</a:t>
            </a:r>
          </a:p>
          <a:p>
            <a:pPr marL="0" indent="0">
              <a:buNone/>
            </a:pPr>
            <a:r>
              <a:rPr lang="nn-NO" dirty="0">
                <a:solidFill>
                  <a:srgbClr val="D4D4D4"/>
                </a:solidFill>
                <a:latin typeface="Consolas" panose="020B0609020204030204" pitchFamily="49" charset="0"/>
              </a:rPr>
              <a:t>    </a:t>
            </a:r>
            <a:r>
              <a:rPr lang="nn-NO" b="0" dirty="0">
                <a:solidFill>
                  <a:srgbClr val="D4D4D4"/>
                </a:solidFill>
                <a:effectLst/>
                <a:latin typeface="Consolas" panose="020B0609020204030204" pitchFamily="49" charset="0"/>
              </a:rPr>
              <a:t>i = i + </a:t>
            </a:r>
            <a:r>
              <a:rPr lang="nn-NO" b="0" dirty="0">
                <a:solidFill>
                  <a:srgbClr val="B5CEA8"/>
                </a:solidFill>
                <a:effectLst/>
                <a:latin typeface="Consolas" panose="020B0609020204030204" pitchFamily="49" charset="0"/>
              </a:rPr>
              <a:t>1</a:t>
            </a:r>
            <a:endParaRPr lang="nn-NO" b="0" dirty="0">
              <a:solidFill>
                <a:srgbClr val="D4D4D4"/>
              </a:solidFill>
              <a:effectLst/>
              <a:latin typeface="Consolas" panose="020B0609020204030204" pitchFamily="49" charset="0"/>
            </a:endParaRPr>
          </a:p>
          <a:p>
            <a:endParaRPr lang="fr-MC" dirty="0"/>
          </a:p>
        </p:txBody>
      </p:sp>
      <p:pic>
        <p:nvPicPr>
          <p:cNvPr id="8" name="Image 7">
            <a:extLst>
              <a:ext uri="{FF2B5EF4-FFF2-40B4-BE49-F238E27FC236}">
                <a16:creationId xmlns:a16="http://schemas.microsoft.com/office/drawing/2014/main" id="{659951C2-7363-43D1-81C3-A29E3F518465}"/>
              </a:ext>
            </a:extLst>
          </p:cNvPr>
          <p:cNvPicPr>
            <a:picLocks noChangeAspect="1"/>
          </p:cNvPicPr>
          <p:nvPr/>
        </p:nvPicPr>
        <p:blipFill>
          <a:blip r:embed="rId2"/>
          <a:stretch>
            <a:fillRect/>
          </a:stretch>
        </p:blipFill>
        <p:spPr>
          <a:xfrm>
            <a:off x="8758708" y="3287805"/>
            <a:ext cx="1091742" cy="2166155"/>
          </a:xfrm>
          <a:prstGeom prst="rect">
            <a:avLst/>
          </a:prstGeom>
        </p:spPr>
      </p:pic>
    </p:spTree>
    <p:extLst>
      <p:ext uri="{BB962C8B-B14F-4D97-AF65-F5344CB8AC3E}">
        <p14:creationId xmlns:p14="http://schemas.microsoft.com/office/powerpoint/2010/main" val="107728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heel(1)">
                                      <p:cBhvr>
                                        <p:cTn id="17" dur="2000"/>
                                        <p:tgtEl>
                                          <p:spTgt spid="6">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heel(1)">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a:t>7.2. La boucle </a:t>
            </a:r>
            <a:r>
              <a:rPr lang="en-US" dirty="0">
                <a:solidFill>
                  <a:srgbClr val="00B050"/>
                </a:solidFill>
              </a:rPr>
              <a:t>for</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498340" y="2060848"/>
            <a:ext cx="9144000" cy="1020762"/>
          </a:xfrm>
        </p:spPr>
        <p:txBody>
          <a:bodyPr>
            <a:normAutofit/>
          </a:bodyPr>
          <a:lstStyle/>
          <a:p>
            <a:r>
              <a:rPr lang="fr-FR" dirty="0"/>
              <a:t>L'instruction </a:t>
            </a:r>
            <a:r>
              <a:rPr lang="fr-FR" dirty="0">
                <a:solidFill>
                  <a:srgbClr val="00B050"/>
                </a:solidFill>
              </a:rPr>
              <a:t>for</a:t>
            </a:r>
            <a:r>
              <a:rPr lang="fr-FR" dirty="0"/>
              <a:t> est basée sur la notion des séquences. Elle est en fait spécialisée dans le parcours d'une séquence de plusieurs données.</a:t>
            </a:r>
            <a:endParaRPr lang="fr-MC" dirty="0"/>
          </a:p>
        </p:txBody>
      </p:sp>
      <p:sp>
        <p:nvSpPr>
          <p:cNvPr id="6" name="Espace réservé du contenu 2">
            <a:extLst>
              <a:ext uri="{FF2B5EF4-FFF2-40B4-BE49-F238E27FC236}">
                <a16:creationId xmlns:a16="http://schemas.microsoft.com/office/drawing/2014/main" id="{F61D3736-0332-4E77-B27B-0B61BA8D764F}"/>
              </a:ext>
            </a:extLst>
          </p:cNvPr>
          <p:cNvSpPr txBox="1">
            <a:spLocks/>
          </p:cNvSpPr>
          <p:nvPr/>
        </p:nvSpPr>
        <p:spPr>
          <a:xfrm>
            <a:off x="3430117" y="3429000"/>
            <a:ext cx="3528392" cy="2166155"/>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nn-NO" b="0" dirty="0">
                <a:solidFill>
                  <a:srgbClr val="C586C0"/>
                </a:solidFill>
                <a:effectLst/>
                <a:latin typeface="Consolas" panose="020B0609020204030204" pitchFamily="49" charset="0"/>
              </a:rPr>
              <a:t>for </a:t>
            </a:r>
            <a:r>
              <a:rPr lang="nn-NO" b="0" dirty="0">
                <a:solidFill>
                  <a:srgbClr val="D4D4D4"/>
                </a:solidFill>
                <a:effectLst/>
                <a:latin typeface="Consolas" panose="020B0609020204030204" pitchFamily="49" charset="0"/>
              </a:rPr>
              <a:t>i in range(</a:t>
            </a:r>
            <a:r>
              <a:rPr lang="nn-NO" b="0" dirty="0">
                <a:solidFill>
                  <a:srgbClr val="B5CEA8"/>
                </a:solidFill>
                <a:effectLst/>
                <a:latin typeface="Consolas" panose="020B0609020204030204" pitchFamily="49" charset="0"/>
              </a:rPr>
              <a:t>5</a:t>
            </a:r>
            <a:r>
              <a:rPr lang="nn-NO" b="0" dirty="0">
                <a:solidFill>
                  <a:srgbClr val="D4D4D4"/>
                </a:solidFill>
                <a:effectLst/>
                <a:latin typeface="Consolas" panose="020B0609020204030204" pitchFamily="49" charset="0"/>
              </a:rPr>
              <a:t>):</a:t>
            </a:r>
          </a:p>
          <a:p>
            <a:pPr marL="0" indent="0">
              <a:buNone/>
            </a:pPr>
            <a:r>
              <a:rPr lang="nn-NO" dirty="0">
                <a:solidFill>
                  <a:srgbClr val="569CD6"/>
                </a:solidFill>
                <a:latin typeface="Consolas" panose="020B0609020204030204" pitchFamily="49" charset="0"/>
              </a:rPr>
              <a:t>    </a:t>
            </a:r>
            <a:r>
              <a:rPr lang="nn-NO" b="0" dirty="0">
                <a:solidFill>
                  <a:srgbClr val="569CD6"/>
                </a:solidFill>
                <a:effectLst/>
                <a:latin typeface="Consolas" panose="020B0609020204030204" pitchFamily="49" charset="0"/>
              </a:rPr>
              <a:t>print</a:t>
            </a:r>
            <a:r>
              <a:rPr lang="nn-NO" b="0" dirty="0">
                <a:solidFill>
                  <a:srgbClr val="D4D4D4"/>
                </a:solidFill>
                <a:effectLst/>
                <a:latin typeface="Consolas" panose="020B0609020204030204" pitchFamily="49" charset="0"/>
              </a:rPr>
              <a:t>(i)</a:t>
            </a:r>
          </a:p>
          <a:p>
            <a:pPr marL="0" indent="0">
              <a:buNone/>
            </a:pPr>
            <a:endParaRPr lang="fr-MC" dirty="0"/>
          </a:p>
        </p:txBody>
      </p:sp>
      <p:pic>
        <p:nvPicPr>
          <p:cNvPr id="8" name="Image 7">
            <a:extLst>
              <a:ext uri="{FF2B5EF4-FFF2-40B4-BE49-F238E27FC236}">
                <a16:creationId xmlns:a16="http://schemas.microsoft.com/office/drawing/2014/main" id="{659951C2-7363-43D1-81C3-A29E3F518465}"/>
              </a:ext>
            </a:extLst>
          </p:cNvPr>
          <p:cNvPicPr>
            <a:picLocks noChangeAspect="1"/>
          </p:cNvPicPr>
          <p:nvPr/>
        </p:nvPicPr>
        <p:blipFill>
          <a:blip r:embed="rId2"/>
          <a:stretch>
            <a:fillRect/>
          </a:stretch>
        </p:blipFill>
        <p:spPr>
          <a:xfrm>
            <a:off x="8758708" y="3287805"/>
            <a:ext cx="1091742" cy="2166155"/>
          </a:xfrm>
          <a:prstGeom prst="rect">
            <a:avLst/>
          </a:prstGeom>
        </p:spPr>
      </p:pic>
    </p:spTree>
    <p:extLst>
      <p:ext uri="{BB962C8B-B14F-4D97-AF65-F5344CB8AC3E}">
        <p14:creationId xmlns:p14="http://schemas.microsoft.com/office/powerpoint/2010/main" val="307845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a:t>7.3. </a:t>
            </a:r>
            <a:r>
              <a:rPr lang="en-US" dirty="0" err="1"/>
              <a:t>L’instruction</a:t>
            </a:r>
            <a:r>
              <a:rPr lang="en-US" dirty="0"/>
              <a:t> </a:t>
            </a:r>
            <a:r>
              <a:rPr lang="en-US" b="1" i="1" dirty="0"/>
              <a:t>break</a:t>
            </a:r>
            <a:endParaRPr lang="fr-MC" b="1" i="1"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498340" y="2060848"/>
            <a:ext cx="9144000" cy="1020762"/>
          </a:xfrm>
        </p:spPr>
        <p:txBody>
          <a:bodyPr>
            <a:normAutofit/>
          </a:bodyPr>
          <a:lstStyle/>
          <a:p>
            <a:r>
              <a:rPr lang="fr-FR" dirty="0"/>
              <a:t>Sous Python, l'instruction break vous donne la possibilité de quitter une boucle au moment où une condition externe est déclenchée.</a:t>
            </a:r>
            <a:endParaRPr lang="fr-MC" dirty="0"/>
          </a:p>
        </p:txBody>
      </p:sp>
      <p:sp>
        <p:nvSpPr>
          <p:cNvPr id="9" name="ZoneTexte 8">
            <a:extLst>
              <a:ext uri="{FF2B5EF4-FFF2-40B4-BE49-F238E27FC236}">
                <a16:creationId xmlns:a16="http://schemas.microsoft.com/office/drawing/2014/main" id="{914100D7-3844-4AC9-A4E9-8D57E34E4850}"/>
              </a:ext>
            </a:extLst>
          </p:cNvPr>
          <p:cNvSpPr txBox="1"/>
          <p:nvPr/>
        </p:nvSpPr>
        <p:spPr>
          <a:xfrm>
            <a:off x="2338375" y="3398995"/>
            <a:ext cx="3900053" cy="1569660"/>
          </a:xfrm>
          <a:prstGeom prst="rect">
            <a:avLst/>
          </a:prstGeom>
          <a:noFill/>
        </p:spPr>
        <p:txBody>
          <a:bodyPr wrap="square">
            <a:spAutoFit/>
          </a:bodyPr>
          <a:lstStyle/>
          <a:p>
            <a:r>
              <a:rPr lang="en-US" sz="2400" b="0" dirty="0">
                <a:solidFill>
                  <a:srgbClr val="C586C0"/>
                </a:solidFill>
                <a:effectLst/>
                <a:latin typeface="Consolas" panose="020B0609020204030204" pitchFamily="49" charset="0"/>
              </a:rPr>
              <a:t>for</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in</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range</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5</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 &gt; </a:t>
            </a:r>
            <a:r>
              <a:rPr lang="en-US" sz="2400" b="0" dirty="0">
                <a:solidFill>
                  <a:srgbClr val="B5CEA8"/>
                </a:solidFill>
                <a:effectLst/>
                <a:latin typeface="Consolas" panose="020B0609020204030204" pitchFamily="49" charset="0"/>
              </a:rPr>
              <a:t>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break</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x</a:t>
            </a:r>
            <a:r>
              <a:rPr lang="en-US" sz="2400" b="0" dirty="0">
                <a:solidFill>
                  <a:srgbClr val="D4D4D4"/>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160780A7-B2D4-4E68-A2F5-507E51B25138}"/>
              </a:ext>
            </a:extLst>
          </p:cNvPr>
          <p:cNvSpPr txBox="1"/>
          <p:nvPr/>
        </p:nvSpPr>
        <p:spPr>
          <a:xfrm>
            <a:off x="7534572" y="3493565"/>
            <a:ext cx="864096" cy="1200329"/>
          </a:xfrm>
          <a:prstGeom prst="rect">
            <a:avLst/>
          </a:prstGeom>
          <a:noFill/>
        </p:spPr>
        <p:txBody>
          <a:bodyPr wrap="square">
            <a:spAutoFit/>
          </a:bodyPr>
          <a:lstStyle/>
          <a:p>
            <a:r>
              <a:rPr lang="nl-BE" sz="2400" dirty="0"/>
              <a:t>0</a:t>
            </a:r>
          </a:p>
          <a:p>
            <a:r>
              <a:rPr lang="nl-BE" sz="2400" dirty="0"/>
              <a:t>1</a:t>
            </a:r>
          </a:p>
          <a:p>
            <a:r>
              <a:rPr lang="nl-BE" sz="2400" dirty="0"/>
              <a:t>2</a:t>
            </a:r>
          </a:p>
        </p:txBody>
      </p:sp>
    </p:spTree>
    <p:extLst>
      <p:ext uri="{BB962C8B-B14F-4D97-AF65-F5344CB8AC3E}">
        <p14:creationId xmlns:p14="http://schemas.microsoft.com/office/powerpoint/2010/main" val="397797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heel(1)">
                                      <p:cBhvr>
                                        <p:cTn id="11" dur="2000"/>
                                        <p:tgtEl>
                                          <p:spTgt spid="9">
                                            <p:txEl>
                                              <p:pRg st="0" end="0"/>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wheel(1)">
                                      <p:cBhvr>
                                        <p:cTn id="14" dur="2000"/>
                                        <p:tgtEl>
                                          <p:spTgt spid="9">
                                            <p:txEl>
                                              <p:pRg st="1" end="1"/>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heel(1)">
                                      <p:cBhvr>
                                        <p:cTn id="17" dur="2000"/>
                                        <p:tgtEl>
                                          <p:spTgt spid="9">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heel(1)">
                                      <p:cBhvr>
                                        <p:cTn id="20" dur="2000"/>
                                        <p:tgtEl>
                                          <p:spTgt spid="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 calcmode="lin" valueType="num">
                                      <p:cBhvr additive="base">
                                        <p:cTn id="3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96974-07D4-425F-9051-8ECC76641DD2}"/>
              </a:ext>
            </a:extLst>
          </p:cNvPr>
          <p:cNvSpPr>
            <a:spLocks noGrp="1"/>
          </p:cNvSpPr>
          <p:nvPr>
            <p:ph type="title"/>
          </p:nvPr>
        </p:nvSpPr>
        <p:spPr/>
        <p:txBody>
          <a:bodyPr/>
          <a:lstStyle/>
          <a:p>
            <a:r>
              <a:rPr lang="en-US" dirty="0" err="1"/>
              <a:t>Exercice</a:t>
            </a:r>
            <a:endParaRPr lang="fr-MC" dirty="0">
              <a:solidFill>
                <a:srgbClr val="00B050"/>
              </a:solidFill>
            </a:endParaRPr>
          </a:p>
        </p:txBody>
      </p:sp>
      <p:sp>
        <p:nvSpPr>
          <p:cNvPr id="3" name="Espace réservé du contenu 2">
            <a:extLst>
              <a:ext uri="{FF2B5EF4-FFF2-40B4-BE49-F238E27FC236}">
                <a16:creationId xmlns:a16="http://schemas.microsoft.com/office/drawing/2014/main" id="{3CDECF87-6ADF-4927-9BD0-C06D9999DA6B}"/>
              </a:ext>
            </a:extLst>
          </p:cNvPr>
          <p:cNvSpPr>
            <a:spLocks noGrp="1"/>
          </p:cNvSpPr>
          <p:nvPr>
            <p:ph idx="1"/>
          </p:nvPr>
        </p:nvSpPr>
        <p:spPr>
          <a:xfrm>
            <a:off x="1498340" y="2060848"/>
            <a:ext cx="9144000" cy="2808312"/>
          </a:xfrm>
        </p:spPr>
        <p:txBody>
          <a:bodyPr>
            <a:normAutofit/>
          </a:bodyPr>
          <a:lstStyle/>
          <a:p>
            <a:r>
              <a:rPr lang="en-US" dirty="0" err="1"/>
              <a:t>Ecrire</a:t>
            </a:r>
            <a:r>
              <a:rPr lang="en-US" dirty="0"/>
              <a:t> un </a:t>
            </a:r>
            <a:r>
              <a:rPr lang="en-US" dirty="0" err="1"/>
              <a:t>programme</a:t>
            </a:r>
            <a:r>
              <a:rPr lang="en-US" dirty="0"/>
              <a:t> </a:t>
            </a:r>
            <a:r>
              <a:rPr lang="en-US" dirty="0" err="1"/>
              <a:t>permettant</a:t>
            </a:r>
            <a:r>
              <a:rPr lang="en-US" dirty="0"/>
              <a:t> de d</a:t>
            </a:r>
            <a:r>
              <a:rPr lang="nl-BE" dirty="0"/>
              <a:t>é</a:t>
            </a:r>
            <a:r>
              <a:rPr lang="en-US" dirty="0" err="1"/>
              <a:t>terminer</a:t>
            </a:r>
            <a:r>
              <a:rPr lang="en-US" dirty="0"/>
              <a:t> </a:t>
            </a:r>
            <a:r>
              <a:rPr lang="en-US" dirty="0" err="1"/>
              <a:t>si</a:t>
            </a:r>
            <a:r>
              <a:rPr lang="en-US" dirty="0"/>
              <a:t> un </a:t>
            </a:r>
            <a:r>
              <a:rPr lang="en-US" dirty="0" err="1"/>
              <a:t>nombre</a:t>
            </a:r>
            <a:r>
              <a:rPr lang="en-US" dirty="0"/>
              <a:t> </a:t>
            </a:r>
            <a:r>
              <a:rPr lang="en-US" dirty="0" err="1"/>
              <a:t>est</a:t>
            </a:r>
            <a:r>
              <a:rPr lang="en-US" dirty="0"/>
              <a:t> premier </a:t>
            </a:r>
            <a:r>
              <a:rPr lang="en-US" dirty="0" err="1"/>
              <a:t>ou</a:t>
            </a:r>
            <a:r>
              <a:rPr lang="en-US" dirty="0"/>
              <a:t> non.</a:t>
            </a:r>
          </a:p>
          <a:p>
            <a:r>
              <a:rPr lang="en-US" dirty="0"/>
              <a:t>Un </a:t>
            </a:r>
            <a:r>
              <a:rPr lang="en-US" dirty="0" err="1"/>
              <a:t>nombre</a:t>
            </a:r>
            <a:r>
              <a:rPr lang="en-US" dirty="0"/>
              <a:t> premier </a:t>
            </a:r>
            <a:r>
              <a:rPr lang="en-US" dirty="0" err="1"/>
              <a:t>est</a:t>
            </a:r>
            <a:r>
              <a:rPr lang="en-US" dirty="0"/>
              <a:t> un </a:t>
            </a:r>
            <a:r>
              <a:rPr lang="en-US" dirty="0" err="1"/>
              <a:t>nombre</a:t>
            </a:r>
            <a:r>
              <a:rPr lang="en-US" dirty="0"/>
              <a:t> qui </a:t>
            </a:r>
            <a:r>
              <a:rPr lang="en-US" dirty="0" err="1"/>
              <a:t>n’est</a:t>
            </a:r>
            <a:r>
              <a:rPr lang="en-US" dirty="0"/>
              <a:t> divisible que par 1 et par </a:t>
            </a:r>
            <a:r>
              <a:rPr lang="en-US" dirty="0" err="1"/>
              <a:t>lui</a:t>
            </a:r>
            <a:r>
              <a:rPr lang="en-US" dirty="0"/>
              <a:t> m</a:t>
            </a:r>
            <a:r>
              <a:rPr lang="nl-BE" dirty="0"/>
              <a:t>ê</a:t>
            </a:r>
            <a:r>
              <a:rPr lang="en-US" dirty="0"/>
              <a:t>me.</a:t>
            </a:r>
          </a:p>
          <a:p>
            <a:r>
              <a:rPr lang="en-US" dirty="0"/>
              <a:t>6 </a:t>
            </a:r>
            <a:r>
              <a:rPr lang="en-US" dirty="0" err="1"/>
              <a:t>n’est</a:t>
            </a:r>
            <a:r>
              <a:rPr lang="en-US" dirty="0"/>
              <a:t> pas un </a:t>
            </a:r>
            <a:r>
              <a:rPr lang="en-US" dirty="0" err="1"/>
              <a:t>nombre</a:t>
            </a:r>
            <a:r>
              <a:rPr lang="en-US" dirty="0"/>
              <a:t> premier car il </a:t>
            </a:r>
            <a:r>
              <a:rPr lang="en-US" dirty="0" err="1"/>
              <a:t>est</a:t>
            </a:r>
            <a:r>
              <a:rPr lang="en-US" dirty="0"/>
              <a:t> divisible par 1, 2, 3 et 6.</a:t>
            </a:r>
          </a:p>
          <a:p>
            <a:pPr marL="0" indent="0">
              <a:buNone/>
            </a:pPr>
            <a:endParaRPr lang="en-US" dirty="0"/>
          </a:p>
          <a:p>
            <a:endParaRPr lang="fr-MC" dirty="0"/>
          </a:p>
        </p:txBody>
      </p:sp>
    </p:spTree>
    <p:extLst>
      <p:ext uri="{BB962C8B-B14F-4D97-AF65-F5344CB8AC3E}">
        <p14:creationId xmlns:p14="http://schemas.microsoft.com/office/powerpoint/2010/main" val="187246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C7F65E-4B98-43FF-A2A3-240C242E4331}"/>
              </a:ext>
            </a:extLst>
          </p:cNvPr>
          <p:cNvSpPr>
            <a:spLocks noGrp="1"/>
          </p:cNvSpPr>
          <p:nvPr>
            <p:ph type="title"/>
          </p:nvPr>
        </p:nvSpPr>
        <p:spPr/>
        <p:txBody>
          <a:bodyPr/>
          <a:lstStyle/>
          <a:p>
            <a:r>
              <a:rPr lang="fr-FR" dirty="0"/>
              <a:t>1.1. Qu’est ce que Python ?</a:t>
            </a:r>
            <a:endParaRPr lang="fr-MC" dirty="0"/>
          </a:p>
        </p:txBody>
      </p:sp>
      <p:sp>
        <p:nvSpPr>
          <p:cNvPr id="5" name="Espace réservé du contenu 4">
            <a:extLst>
              <a:ext uri="{FF2B5EF4-FFF2-40B4-BE49-F238E27FC236}">
                <a16:creationId xmlns:a16="http://schemas.microsoft.com/office/drawing/2014/main" id="{264F1175-1FAA-4B29-849F-8E6A7D11EDA4}"/>
              </a:ext>
            </a:extLst>
          </p:cNvPr>
          <p:cNvSpPr>
            <a:spLocks noGrp="1"/>
          </p:cNvSpPr>
          <p:nvPr>
            <p:ph idx="1"/>
          </p:nvPr>
        </p:nvSpPr>
        <p:spPr>
          <a:xfrm>
            <a:off x="1555827" y="2492896"/>
            <a:ext cx="9144000" cy="2532112"/>
          </a:xfrm>
        </p:spPr>
        <p:txBody>
          <a:bodyPr>
            <a:normAutofit/>
          </a:bodyPr>
          <a:lstStyle/>
          <a:p>
            <a:r>
              <a:rPr lang="en-US" sz="2800" dirty="0"/>
              <a:t>Python </a:t>
            </a:r>
            <a:r>
              <a:rPr lang="en-US" sz="2800" dirty="0" err="1"/>
              <a:t>est</a:t>
            </a:r>
            <a:r>
              <a:rPr lang="en-US" sz="2800" dirty="0"/>
              <a:t> un </a:t>
            </a:r>
            <a:r>
              <a:rPr lang="en-US" sz="2800" dirty="0" err="1"/>
              <a:t>langage</a:t>
            </a:r>
            <a:r>
              <a:rPr lang="en-US" sz="2800" dirty="0"/>
              <a:t> de </a:t>
            </a:r>
            <a:r>
              <a:rPr lang="en-US" sz="2800" dirty="0" err="1"/>
              <a:t>programmation</a:t>
            </a:r>
            <a:r>
              <a:rPr lang="en-US" sz="2800" dirty="0"/>
              <a:t>:</a:t>
            </a:r>
          </a:p>
          <a:p>
            <a:pPr lvl="2">
              <a:buFont typeface="Arial" panose="020B0604020202020204" pitchFamily="34" charset="0"/>
              <a:buChar char="•"/>
            </a:pPr>
            <a:r>
              <a:rPr lang="fr-MC" sz="2800" dirty="0"/>
              <a:t>Open source.</a:t>
            </a:r>
          </a:p>
          <a:p>
            <a:pPr lvl="2">
              <a:buFont typeface="Arial" panose="020B0604020202020204" pitchFamily="34" charset="0"/>
              <a:buChar char="•"/>
            </a:pPr>
            <a:r>
              <a:rPr lang="fr-MC" sz="2800" dirty="0"/>
              <a:t>Facile à apprendre.</a:t>
            </a:r>
          </a:p>
          <a:p>
            <a:pPr lvl="2">
              <a:buFont typeface="Arial" panose="020B0604020202020204" pitchFamily="34" charset="0"/>
              <a:buChar char="•"/>
            </a:pPr>
            <a:r>
              <a:rPr lang="fr-MC" sz="2800" dirty="0"/>
              <a:t>Multi plateforme</a:t>
            </a:r>
            <a:r>
              <a:rPr lang="fr-MC" sz="2000" dirty="0"/>
              <a:t>.</a:t>
            </a:r>
          </a:p>
          <a:p>
            <a:pPr lvl="2">
              <a:buFont typeface="Arial" panose="020B0604020202020204" pitchFamily="34" charset="0"/>
              <a:buChar char="•"/>
            </a:pPr>
            <a:r>
              <a:rPr lang="fr-MC" sz="2800" dirty="0"/>
              <a:t>Orienté objet.</a:t>
            </a:r>
          </a:p>
          <a:p>
            <a:pPr lvl="2">
              <a:buFont typeface="Arial" panose="020B0604020202020204" pitchFamily="34" charset="0"/>
              <a:buChar char="•"/>
            </a:pPr>
            <a:endParaRPr lang="fr-MC" sz="2000" dirty="0"/>
          </a:p>
        </p:txBody>
      </p:sp>
      <p:pic>
        <p:nvPicPr>
          <p:cNvPr id="7" name="Image 6">
            <a:extLst>
              <a:ext uri="{FF2B5EF4-FFF2-40B4-BE49-F238E27FC236}">
                <a16:creationId xmlns:a16="http://schemas.microsoft.com/office/drawing/2014/main" id="{83A6C21D-108F-4AA9-91CA-92418695E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458" y="4149080"/>
            <a:ext cx="3682540" cy="1041270"/>
          </a:xfrm>
          <a:prstGeom prst="rect">
            <a:avLst/>
          </a:prstGeom>
        </p:spPr>
      </p:pic>
    </p:spTree>
    <p:extLst>
      <p:ext uri="{BB962C8B-B14F-4D97-AF65-F5344CB8AC3E}">
        <p14:creationId xmlns:p14="http://schemas.microsoft.com/office/powerpoint/2010/main" val="422303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down)">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down)">
                                      <p:cBhvr>
                                        <p:cTn id="2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C7F65E-4B98-43FF-A2A3-240C242E4331}"/>
              </a:ext>
            </a:extLst>
          </p:cNvPr>
          <p:cNvSpPr>
            <a:spLocks noGrp="1"/>
          </p:cNvSpPr>
          <p:nvPr>
            <p:ph type="title"/>
          </p:nvPr>
        </p:nvSpPr>
        <p:spPr/>
        <p:txBody>
          <a:bodyPr/>
          <a:lstStyle/>
          <a:p>
            <a:r>
              <a:rPr lang="fr-FR" dirty="0"/>
              <a:t>1.2. Domaines d’applications de Python</a:t>
            </a:r>
            <a:endParaRPr lang="fr-MC" dirty="0"/>
          </a:p>
        </p:txBody>
      </p:sp>
      <p:sp>
        <p:nvSpPr>
          <p:cNvPr id="20" name="Espace réservé du contenu 4">
            <a:extLst>
              <a:ext uri="{FF2B5EF4-FFF2-40B4-BE49-F238E27FC236}">
                <a16:creationId xmlns:a16="http://schemas.microsoft.com/office/drawing/2014/main" id="{F416F7A7-431B-4375-872B-B786AF08EE86}"/>
              </a:ext>
            </a:extLst>
          </p:cNvPr>
          <p:cNvSpPr txBox="1">
            <a:spLocks/>
          </p:cNvSpPr>
          <p:nvPr/>
        </p:nvSpPr>
        <p:spPr>
          <a:xfrm>
            <a:off x="1498673" y="1838709"/>
            <a:ext cx="410445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Vision par </a:t>
            </a:r>
            <a:r>
              <a:rPr lang="en-US" sz="2800" b="1" dirty="0" err="1">
                <a:solidFill>
                  <a:schemeClr val="accent1">
                    <a:lumMod val="60000"/>
                    <a:lumOff val="40000"/>
                  </a:schemeClr>
                </a:solidFill>
              </a:rPr>
              <a:t>ordinateur</a:t>
            </a:r>
            <a:endParaRPr lang="fr-MC" sz="2000" b="1" dirty="0">
              <a:solidFill>
                <a:schemeClr val="accent1">
                  <a:lumMod val="60000"/>
                  <a:lumOff val="40000"/>
                </a:schemeClr>
              </a:solidFill>
            </a:endParaRPr>
          </a:p>
        </p:txBody>
      </p:sp>
      <p:pic>
        <p:nvPicPr>
          <p:cNvPr id="2054" name="Picture 6" descr="OpenCV logo vector">
            <a:extLst>
              <a:ext uri="{FF2B5EF4-FFF2-40B4-BE49-F238E27FC236}">
                <a16:creationId xmlns:a16="http://schemas.microsoft.com/office/drawing/2014/main" id="{C8670902-3AE0-43D2-BBA3-58A2109EE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287" y="2996952"/>
            <a:ext cx="1719634" cy="171963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ytorch, logo Free Icon of Vector Logo">
            <a:extLst>
              <a:ext uri="{FF2B5EF4-FFF2-40B4-BE49-F238E27FC236}">
                <a16:creationId xmlns:a16="http://schemas.microsoft.com/office/drawing/2014/main" id="{E34B8431-1F73-4C01-BE13-A4DB7B90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6" y="4874335"/>
            <a:ext cx="2592288"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ow to Install Tesseract on Windows – IndianTechWarrior">
            <a:extLst>
              <a:ext uri="{FF2B5EF4-FFF2-40B4-BE49-F238E27FC236}">
                <a16:creationId xmlns:a16="http://schemas.microsoft.com/office/drawing/2014/main" id="{83B9CC1A-A0C4-40E9-9E5C-6E7B566CDD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524" y="2352699"/>
            <a:ext cx="3686548" cy="207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1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fade">
                                      <p:cBhvr>
                                        <p:cTn id="17" dur="500"/>
                                        <p:tgtEl>
                                          <p:spTgt spid="20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fade">
                                      <p:cBhvr>
                                        <p:cTn id="22"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C7F65E-4B98-43FF-A2A3-240C242E4331}"/>
              </a:ext>
            </a:extLst>
          </p:cNvPr>
          <p:cNvSpPr>
            <a:spLocks noGrp="1"/>
          </p:cNvSpPr>
          <p:nvPr>
            <p:ph type="title"/>
          </p:nvPr>
        </p:nvSpPr>
        <p:spPr/>
        <p:txBody>
          <a:bodyPr/>
          <a:lstStyle/>
          <a:p>
            <a:r>
              <a:rPr lang="fr-FR" dirty="0"/>
              <a:t>1.2. Domaines d’applications de Python</a:t>
            </a:r>
            <a:endParaRPr lang="fr-MC" dirty="0"/>
          </a:p>
        </p:txBody>
      </p:sp>
      <p:sp>
        <p:nvSpPr>
          <p:cNvPr id="21" name="Espace réservé du contenu 4">
            <a:extLst>
              <a:ext uri="{FF2B5EF4-FFF2-40B4-BE49-F238E27FC236}">
                <a16:creationId xmlns:a16="http://schemas.microsoft.com/office/drawing/2014/main" id="{0234791E-28E5-4292-AE86-BF385D2F8E5E}"/>
              </a:ext>
            </a:extLst>
          </p:cNvPr>
          <p:cNvSpPr txBox="1">
            <a:spLocks/>
          </p:cNvSpPr>
          <p:nvPr/>
        </p:nvSpPr>
        <p:spPr>
          <a:xfrm>
            <a:off x="1845940" y="2136713"/>
            <a:ext cx="410445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Web scraping</a:t>
            </a:r>
            <a:endParaRPr lang="fr-MC" sz="2800" b="1" dirty="0">
              <a:solidFill>
                <a:schemeClr val="accent1">
                  <a:lumMod val="60000"/>
                  <a:lumOff val="40000"/>
                </a:schemeClr>
              </a:solidFill>
            </a:endParaRPr>
          </a:p>
        </p:txBody>
      </p:sp>
      <p:pic>
        <p:nvPicPr>
          <p:cNvPr id="2050" name="Picture 2" descr="Créer un jeu de données avec Scrapy | Le Data Scientist">
            <a:extLst>
              <a:ext uri="{FF2B5EF4-FFF2-40B4-BE49-F238E27FC236}">
                <a16:creationId xmlns:a16="http://schemas.microsoft.com/office/drawing/2014/main" id="{CDD0C16E-B82D-4878-9FF3-64822FA6D4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012" y="3155072"/>
            <a:ext cx="2603940" cy="977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6D06F37-D639-4657-A346-2B2544D85E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4332" y="4581128"/>
            <a:ext cx="3430117" cy="83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C7F65E-4B98-43FF-A2A3-240C242E4331}"/>
              </a:ext>
            </a:extLst>
          </p:cNvPr>
          <p:cNvSpPr>
            <a:spLocks noGrp="1"/>
          </p:cNvSpPr>
          <p:nvPr>
            <p:ph type="title"/>
          </p:nvPr>
        </p:nvSpPr>
        <p:spPr/>
        <p:txBody>
          <a:bodyPr/>
          <a:lstStyle/>
          <a:p>
            <a:r>
              <a:rPr lang="fr-FR" dirty="0"/>
              <a:t>1.2. Domaines d’applications de Python</a:t>
            </a:r>
            <a:endParaRPr lang="fr-MC" dirty="0"/>
          </a:p>
        </p:txBody>
      </p:sp>
      <p:pic>
        <p:nvPicPr>
          <p:cNvPr id="1034" name="Picture 10">
            <a:extLst>
              <a:ext uri="{FF2B5EF4-FFF2-40B4-BE49-F238E27FC236}">
                <a16:creationId xmlns:a16="http://schemas.microsoft.com/office/drawing/2014/main" id="{3B38BFBC-9D68-435A-94FE-0FCDCD84FC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4780" y="3024969"/>
            <a:ext cx="1321719" cy="137578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8489308-02F3-491B-A8DA-15A6514A0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4869159"/>
            <a:ext cx="3450176" cy="10207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DB89EE0-B277-4FFD-A4D8-F0474C390C07}"/>
              </a:ext>
            </a:extLst>
          </p:cNvPr>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bwMode="auto">
          <a:xfrm>
            <a:off x="2610408" y="2451695"/>
            <a:ext cx="2771799" cy="12611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erving Raspberry Pi with Flask - Matt Richardson, Creative Technologist">
            <a:extLst>
              <a:ext uri="{FF2B5EF4-FFF2-40B4-BE49-F238E27FC236}">
                <a16:creationId xmlns:a16="http://schemas.microsoft.com/office/drawing/2014/main" id="{C26CB244-7775-44D1-8DF6-8D3A770FC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12" y="4224140"/>
            <a:ext cx="3302496" cy="1290038"/>
          </a:xfrm>
          <a:prstGeom prst="rect">
            <a:avLst/>
          </a:prstGeom>
          <a:noFill/>
          <a:extLst>
            <a:ext uri="{909E8E84-426E-40DD-AFC4-6F175D3DCCD1}">
              <a14:hiddenFill xmlns:a14="http://schemas.microsoft.com/office/drawing/2010/main">
                <a:solidFill>
                  <a:srgbClr val="FFFFFF"/>
                </a:solidFill>
              </a14:hiddenFill>
            </a:ext>
          </a:extLst>
        </p:spPr>
      </p:pic>
      <p:sp>
        <p:nvSpPr>
          <p:cNvPr id="20" name="Espace réservé du contenu 4">
            <a:extLst>
              <a:ext uri="{FF2B5EF4-FFF2-40B4-BE49-F238E27FC236}">
                <a16:creationId xmlns:a16="http://schemas.microsoft.com/office/drawing/2014/main" id="{F416F7A7-431B-4375-872B-B786AF08EE86}"/>
              </a:ext>
            </a:extLst>
          </p:cNvPr>
          <p:cNvSpPr txBox="1">
            <a:spLocks/>
          </p:cNvSpPr>
          <p:nvPr/>
        </p:nvSpPr>
        <p:spPr>
          <a:xfrm>
            <a:off x="477789" y="1821111"/>
            <a:ext cx="410445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D</a:t>
            </a:r>
            <a:r>
              <a:rPr lang="fr-MC" sz="2800" b="1" dirty="0">
                <a:solidFill>
                  <a:schemeClr val="accent1">
                    <a:lumMod val="60000"/>
                    <a:lumOff val="40000"/>
                  </a:schemeClr>
                </a:solidFill>
              </a:rPr>
              <a:t>é</a:t>
            </a:r>
            <a:r>
              <a:rPr lang="en-US" sz="2800" b="1" dirty="0" err="1">
                <a:solidFill>
                  <a:schemeClr val="accent1">
                    <a:lumMod val="60000"/>
                    <a:lumOff val="40000"/>
                  </a:schemeClr>
                </a:solidFill>
              </a:rPr>
              <a:t>veloppement</a:t>
            </a:r>
            <a:r>
              <a:rPr lang="en-US" sz="2800" b="1" dirty="0">
                <a:solidFill>
                  <a:schemeClr val="accent1">
                    <a:lumMod val="60000"/>
                    <a:lumOff val="40000"/>
                  </a:schemeClr>
                </a:solidFill>
              </a:rPr>
              <a:t> Web</a:t>
            </a:r>
            <a:endParaRPr lang="fr-MC" sz="2000" b="1" dirty="0">
              <a:solidFill>
                <a:schemeClr val="accent1">
                  <a:lumMod val="60000"/>
                  <a:lumOff val="40000"/>
                </a:schemeClr>
              </a:solidFill>
            </a:endParaRPr>
          </a:p>
        </p:txBody>
      </p:sp>
      <p:sp>
        <p:nvSpPr>
          <p:cNvPr id="21" name="Espace réservé du contenu 4">
            <a:extLst>
              <a:ext uri="{FF2B5EF4-FFF2-40B4-BE49-F238E27FC236}">
                <a16:creationId xmlns:a16="http://schemas.microsoft.com/office/drawing/2014/main" id="{0234791E-28E5-4292-AE86-BF385D2F8E5E}"/>
              </a:ext>
            </a:extLst>
          </p:cNvPr>
          <p:cNvSpPr txBox="1">
            <a:spLocks/>
          </p:cNvSpPr>
          <p:nvPr/>
        </p:nvSpPr>
        <p:spPr>
          <a:xfrm>
            <a:off x="6382444" y="1988840"/>
            <a:ext cx="4104456" cy="52777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b="1" dirty="0">
                <a:solidFill>
                  <a:schemeClr val="accent1">
                    <a:lumMod val="60000"/>
                    <a:lumOff val="40000"/>
                  </a:schemeClr>
                </a:solidFill>
              </a:rPr>
              <a:t>Applications Desktop</a:t>
            </a:r>
            <a:endParaRPr lang="fr-MC" sz="2800" b="1" dirty="0">
              <a:solidFill>
                <a:schemeClr val="accent1">
                  <a:lumMod val="60000"/>
                  <a:lumOff val="40000"/>
                </a:schemeClr>
              </a:solidFill>
            </a:endParaRPr>
          </a:p>
        </p:txBody>
      </p:sp>
      <p:pic>
        <p:nvPicPr>
          <p:cNvPr id="1046" name="Picture 22" descr="Python GUIs for Humans">
            <a:extLst>
              <a:ext uri="{FF2B5EF4-FFF2-40B4-BE49-F238E27FC236}">
                <a16:creationId xmlns:a16="http://schemas.microsoft.com/office/drawing/2014/main" id="{9F3C3CB9-AE7F-4487-AA6C-B326E6BFBE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8708" y="2408661"/>
            <a:ext cx="2907978" cy="12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0"/>
                                        </p:tgtEl>
                                        <p:attrNameLst>
                                          <p:attrName>style.visibility</p:attrName>
                                        </p:attrNameLst>
                                      </p:cBhvr>
                                      <p:to>
                                        <p:strVal val="visible"/>
                                      </p:to>
                                    </p:set>
                                    <p:animEffect transition="in" filter="wipe(down)">
                                      <p:cBhvr>
                                        <p:cTn id="12" dur="500"/>
                                        <p:tgtEl>
                                          <p:spTgt spid="10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44"/>
                                        </p:tgtEl>
                                        <p:attrNameLst>
                                          <p:attrName>style.visibility</p:attrName>
                                        </p:attrNameLst>
                                      </p:cBhvr>
                                      <p:to>
                                        <p:strVal val="visible"/>
                                      </p:to>
                                    </p:set>
                                    <p:animEffect transition="in" filter="wipe(down)">
                                      <p:cBhvr>
                                        <p:cTn id="17" dur="500"/>
                                        <p:tgtEl>
                                          <p:spTgt spid="10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animEffect transition="in" filter="wipe(down)">
                                      <p:cBhvr>
                                        <p:cTn id="27" dur="500"/>
                                        <p:tgtEl>
                                          <p:spTgt spid="10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6"/>
                                        </p:tgtEl>
                                        <p:attrNameLst>
                                          <p:attrName>style.visibility</p:attrName>
                                        </p:attrNameLst>
                                      </p:cBhvr>
                                      <p:to>
                                        <p:strVal val="visible"/>
                                      </p:to>
                                    </p:set>
                                    <p:animEffect transition="in" filter="wipe(down)">
                                      <p:cBhvr>
                                        <p:cTn id="32" dur="500"/>
                                        <p:tgtEl>
                                          <p:spTgt spid="10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animEffect transition="in" filter="wipe(down)">
                                      <p:cBhvr>
                                        <p:cTn id="3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dirty="0"/>
              <a:t>2. Pr</a:t>
            </a:r>
            <a:r>
              <a:rPr lang="fr-MC" sz="3600" dirty="0"/>
              <a:t>é</a:t>
            </a:r>
            <a:r>
              <a:rPr lang="en-US" sz="3600" dirty="0" err="1"/>
              <a:t>paration</a:t>
            </a:r>
            <a:r>
              <a:rPr lang="en-US" sz="3600" dirty="0"/>
              <a:t> de </a:t>
            </a:r>
            <a:r>
              <a:rPr lang="en-US" sz="3600" dirty="0" err="1"/>
              <a:t>l’environnement</a:t>
            </a:r>
            <a:endParaRPr lang="fr-FR" sz="3600" dirty="0"/>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5208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C7F65E-4B98-43FF-A2A3-240C242E4331}"/>
              </a:ext>
            </a:extLst>
          </p:cNvPr>
          <p:cNvSpPr>
            <a:spLocks noGrp="1"/>
          </p:cNvSpPr>
          <p:nvPr>
            <p:ph type="title"/>
          </p:nvPr>
        </p:nvSpPr>
        <p:spPr/>
        <p:txBody>
          <a:bodyPr/>
          <a:lstStyle/>
          <a:p>
            <a:r>
              <a:rPr lang="fr-FR" dirty="0"/>
              <a:t>2.1. Installation de Python sur Windows</a:t>
            </a:r>
            <a:endParaRPr lang="fr-MC" dirty="0"/>
          </a:p>
        </p:txBody>
      </p:sp>
      <p:sp>
        <p:nvSpPr>
          <p:cNvPr id="5" name="Espace réservé du contenu 4">
            <a:extLst>
              <a:ext uri="{FF2B5EF4-FFF2-40B4-BE49-F238E27FC236}">
                <a16:creationId xmlns:a16="http://schemas.microsoft.com/office/drawing/2014/main" id="{264F1175-1FAA-4B29-849F-8E6A7D11EDA4}"/>
              </a:ext>
            </a:extLst>
          </p:cNvPr>
          <p:cNvSpPr>
            <a:spLocks noGrp="1"/>
          </p:cNvSpPr>
          <p:nvPr>
            <p:ph idx="1"/>
          </p:nvPr>
        </p:nvSpPr>
        <p:spPr/>
        <p:txBody>
          <a:bodyPr/>
          <a:lstStyle/>
          <a:p>
            <a:endParaRPr lang="fr-MC" dirty="0"/>
          </a:p>
        </p:txBody>
      </p:sp>
      <p:pic>
        <p:nvPicPr>
          <p:cNvPr id="3" name="Image 2">
            <a:extLst>
              <a:ext uri="{FF2B5EF4-FFF2-40B4-BE49-F238E27FC236}">
                <a16:creationId xmlns:a16="http://schemas.microsoft.com/office/drawing/2014/main" id="{86129F65-C131-45AC-83D4-48DB18587F54}"/>
              </a:ext>
            </a:extLst>
          </p:cNvPr>
          <p:cNvPicPr>
            <a:picLocks noChangeAspect="1"/>
          </p:cNvPicPr>
          <p:nvPr/>
        </p:nvPicPr>
        <p:blipFill>
          <a:blip r:embed="rId3"/>
          <a:stretch>
            <a:fillRect/>
          </a:stretch>
        </p:blipFill>
        <p:spPr>
          <a:xfrm>
            <a:off x="1773932" y="1491764"/>
            <a:ext cx="8776486" cy="5366236"/>
          </a:xfrm>
          <a:prstGeom prst="rect">
            <a:avLst/>
          </a:prstGeom>
        </p:spPr>
      </p:pic>
      <p:sp>
        <p:nvSpPr>
          <p:cNvPr id="6" name="Ellipse 5">
            <a:extLst>
              <a:ext uri="{FF2B5EF4-FFF2-40B4-BE49-F238E27FC236}">
                <a16:creationId xmlns:a16="http://schemas.microsoft.com/office/drawing/2014/main" id="{9AC8A9F4-55F7-4694-840F-4F0FBBCD0E93}"/>
              </a:ext>
            </a:extLst>
          </p:cNvPr>
          <p:cNvSpPr/>
          <p:nvPr/>
        </p:nvSpPr>
        <p:spPr>
          <a:xfrm>
            <a:off x="2566020" y="1484784"/>
            <a:ext cx="2376264" cy="288032"/>
          </a:xfrm>
          <a:prstGeom prst="ellipse">
            <a:avLst/>
          </a:prstGeom>
          <a:noFill/>
          <a:ln w="28575">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C"/>
          </a:p>
        </p:txBody>
      </p:sp>
      <p:sp>
        <p:nvSpPr>
          <p:cNvPr id="7" name="Rectangle 6">
            <a:extLst>
              <a:ext uri="{FF2B5EF4-FFF2-40B4-BE49-F238E27FC236}">
                <a16:creationId xmlns:a16="http://schemas.microsoft.com/office/drawing/2014/main" id="{9C9F66D7-EB96-4122-8D9D-024EA172D74A}"/>
              </a:ext>
            </a:extLst>
          </p:cNvPr>
          <p:cNvSpPr/>
          <p:nvPr/>
        </p:nvSpPr>
        <p:spPr>
          <a:xfrm>
            <a:off x="2061963" y="5445224"/>
            <a:ext cx="8352929" cy="276200"/>
          </a:xfrm>
          <a:prstGeom prst="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C"/>
          </a:p>
        </p:txBody>
      </p:sp>
    </p:spTree>
    <p:extLst>
      <p:ext uri="{BB962C8B-B14F-4D97-AF65-F5344CB8AC3E}">
        <p14:creationId xmlns:p14="http://schemas.microsoft.com/office/powerpoint/2010/main" val="174819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bleau noir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97_TF02804846_TF02804846" id="{61DB2ABB-C8FF-4A02-ACE4-B484BA3269F9}" vid="{7147F5C6-1CAD-4BFC-99B0-1ABC9DBA7C9E}"/>
    </a:ext>
  </a:extLst>
</a:theme>
</file>

<file path=ppt/theme/theme2.xml><?xml version="1.0" encoding="utf-8"?>
<a:theme xmlns:a="http://schemas.openxmlformats.org/drawingml/2006/main" name="Thèm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Tableau noir (grand écran)</Template>
  <TotalTime>999</TotalTime>
  <Words>1133</Words>
  <Application>Microsoft Office PowerPoint</Application>
  <PresentationFormat>Personnalisé</PresentationFormat>
  <Paragraphs>216</Paragraphs>
  <Slides>36</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Consolas</vt:lpstr>
      <vt:lpstr>Corbel</vt:lpstr>
      <vt:lpstr>Tableau noir 16x9</vt:lpstr>
      <vt:lpstr>Initiation à </vt:lpstr>
      <vt:lpstr>PLAN</vt:lpstr>
      <vt:lpstr>1. Introdution</vt:lpstr>
      <vt:lpstr>1.1. Qu’est ce que Python ?</vt:lpstr>
      <vt:lpstr>1.2. Domaines d’applications de Python</vt:lpstr>
      <vt:lpstr>1.2. Domaines d’applications de Python</vt:lpstr>
      <vt:lpstr>1.2. Domaines d’applications de Python</vt:lpstr>
      <vt:lpstr>2. Préparation de l’environnement</vt:lpstr>
      <vt:lpstr>2.1. Installation de Python sur Windows</vt:lpstr>
      <vt:lpstr>2.2. Editeurs disponibles</vt:lpstr>
      <vt:lpstr>2.3. Notre 1er programme Python</vt:lpstr>
      <vt:lpstr>3. Les variables</vt:lpstr>
      <vt:lpstr>3.1. Déclaration d’une variable</vt:lpstr>
      <vt:lpstr>3.1. Déclaration d’une variable</vt:lpstr>
      <vt:lpstr>3.1. Déclaration d’une variable</vt:lpstr>
      <vt:lpstr>3.2. Types de variables</vt:lpstr>
      <vt:lpstr>4. Les opérateurs</vt:lpstr>
      <vt:lpstr>4.1. Les opérateurs arithmétiques</vt:lpstr>
      <vt:lpstr>4.2. Les opérateurs de comparaison</vt:lpstr>
      <vt:lpstr>4.3. Les opérateurs logiques</vt:lpstr>
      <vt:lpstr>Exercice</vt:lpstr>
      <vt:lpstr>5. Les conditions</vt:lpstr>
      <vt:lpstr>5.1. Définition </vt:lpstr>
      <vt:lpstr>5.2. Exemples de conditions</vt:lpstr>
      <vt:lpstr>5.3. L’indentation</vt:lpstr>
      <vt:lpstr>5.4. Syntaxe d’une structure conditionnelle</vt:lpstr>
      <vt:lpstr>Exercice</vt:lpstr>
      <vt:lpstr>6. Les commentaires</vt:lpstr>
      <vt:lpstr>6. Les commentaires</vt:lpstr>
      <vt:lpstr>6. Les commentaires</vt:lpstr>
      <vt:lpstr>7. Les boucles</vt:lpstr>
      <vt:lpstr>7.1. Définition</vt:lpstr>
      <vt:lpstr>7.2. La boucle while</vt:lpstr>
      <vt:lpstr>7.2. La boucle for</vt:lpstr>
      <vt:lpstr>7.3. L’instruction break</vt:lpstr>
      <vt:lpstr>Exercice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à </dc:title>
  <dc:creator>Hafsa</dc:creator>
  <cp:lastModifiedBy>Hafsa</cp:lastModifiedBy>
  <cp:revision>21</cp:revision>
  <dcterms:created xsi:type="dcterms:W3CDTF">2022-01-02T22:23:10Z</dcterms:created>
  <dcterms:modified xsi:type="dcterms:W3CDTF">2022-01-09T22:19:14Z</dcterms:modified>
</cp:coreProperties>
</file>