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35" r:id="rId4"/>
    <p:sldId id="270" r:id="rId5"/>
    <p:sldId id="305" r:id="rId6"/>
    <p:sldId id="326" r:id="rId7"/>
    <p:sldId id="343" r:id="rId8"/>
    <p:sldId id="330" r:id="rId9"/>
    <p:sldId id="332" r:id="rId10"/>
    <p:sldId id="333" r:id="rId11"/>
    <p:sldId id="334" r:id="rId12"/>
    <p:sldId id="342" r:id="rId13"/>
    <p:sldId id="337" r:id="rId14"/>
    <p:sldId id="339" r:id="rId15"/>
    <p:sldId id="340" r:id="rId16"/>
    <p:sldId id="338" r:id="rId1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9" autoAdjust="0"/>
  </p:normalViewPr>
  <p:slideViewPr>
    <p:cSldViewPr>
      <p:cViewPr varScale="1">
        <p:scale>
          <a:sx n="81" d="100"/>
          <a:sy n="81" d="100"/>
        </p:scale>
        <p:origin x="342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19/01/2022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19/01/2022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rrors-and-exceptions-in-python/?ref=lb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BE" sz="4800" dirty="0"/>
              <a:t>Séance # 3 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013176"/>
            <a:ext cx="9143999" cy="1159024"/>
          </a:xfrm>
        </p:spPr>
        <p:txBody>
          <a:bodyPr rtlCol="0">
            <a:normAutofit/>
          </a:bodyPr>
          <a:lstStyle/>
          <a:p>
            <a:pPr algn="r" rtl="0"/>
            <a:r>
              <a:rPr lang="fr-FR" b="1" u="sng" dirty="0"/>
              <a:t>Pr</a:t>
            </a:r>
            <a:r>
              <a:rPr lang="fr-MC" b="1" u="sng" dirty="0" err="1"/>
              <a:t>ésenté</a:t>
            </a:r>
            <a:r>
              <a:rPr lang="en-US" b="1" u="sng" dirty="0"/>
              <a:t> par</a:t>
            </a:r>
            <a:r>
              <a:rPr lang="en-US" dirty="0"/>
              <a:t>:</a:t>
            </a:r>
          </a:p>
          <a:p>
            <a:pPr algn="r" rtl="0"/>
            <a:r>
              <a:rPr lang="en-US" dirty="0"/>
              <a:t>YAQOUBI Hafsa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80192-EF71-4344-AB28-B9E5BB0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 </a:t>
            </a:r>
            <a:r>
              <a:rPr lang="en-US" dirty="0" err="1"/>
              <a:t>priorit</a:t>
            </a:r>
            <a:r>
              <a:rPr lang="fr-MC" dirty="0"/>
              <a:t>é</a:t>
            </a:r>
            <a:r>
              <a:rPr lang="en-US" dirty="0"/>
              <a:t> des op</a:t>
            </a:r>
            <a:r>
              <a:rPr lang="fr-MC" dirty="0"/>
              <a:t>é</a:t>
            </a:r>
            <a:r>
              <a:rPr lang="en-US" dirty="0" err="1"/>
              <a:t>rateurs</a:t>
            </a:r>
            <a:endParaRPr lang="fr-MC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EDE98-28C7-4018-9A98-D10CD5CB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00" y="1628800"/>
            <a:ext cx="6048672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MC" sz="4800" dirty="0"/>
              <a:t>1 + ( 7 – 2) * ( 4 – 1 )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588C8E8E-0612-4C08-B157-14D3A65C3846}"/>
              </a:ext>
            </a:extLst>
          </p:cNvPr>
          <p:cNvSpPr/>
          <p:nvPr/>
        </p:nvSpPr>
        <p:spPr>
          <a:xfrm rot="16200000">
            <a:off x="4829638" y="1681027"/>
            <a:ext cx="360040" cy="1645313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6264C290-DF3F-4C4D-9F91-1D2D6A4BFEF7}"/>
              </a:ext>
            </a:extLst>
          </p:cNvPr>
          <p:cNvSpPr txBox="1">
            <a:spLocks/>
          </p:cNvSpPr>
          <p:nvPr/>
        </p:nvSpPr>
        <p:spPr>
          <a:xfrm>
            <a:off x="3991609" y="2693812"/>
            <a:ext cx="3825425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 + </a:t>
            </a:r>
            <a:r>
              <a:rPr lang="fr-MC" sz="4800" dirty="0">
                <a:solidFill>
                  <a:srgbClr val="00B050"/>
                </a:solidFill>
              </a:rPr>
              <a:t>5 </a:t>
            </a:r>
            <a:r>
              <a:rPr lang="fr-MC" sz="4800" dirty="0"/>
              <a:t>* ( 4 – 1 )</a:t>
            </a:r>
            <a:endParaRPr lang="fr-MC" sz="4800" dirty="0">
              <a:solidFill>
                <a:srgbClr val="00B050"/>
              </a:solidFill>
            </a:endParaRP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49B2085-885C-49E7-A929-496DD497A994}"/>
              </a:ext>
            </a:extLst>
          </p:cNvPr>
          <p:cNvSpPr/>
          <p:nvPr/>
        </p:nvSpPr>
        <p:spPr>
          <a:xfrm rot="16200000">
            <a:off x="6466617" y="2725980"/>
            <a:ext cx="360040" cy="182773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0718D416-4498-4F8A-B891-184900C26879}"/>
              </a:ext>
            </a:extLst>
          </p:cNvPr>
          <p:cNvSpPr txBox="1">
            <a:spLocks/>
          </p:cNvSpPr>
          <p:nvPr/>
        </p:nvSpPr>
        <p:spPr>
          <a:xfrm>
            <a:off x="4680186" y="3773374"/>
            <a:ext cx="2664296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 + 5</a:t>
            </a:r>
            <a:r>
              <a:rPr lang="fr-MC" sz="4800" dirty="0">
                <a:solidFill>
                  <a:srgbClr val="00B050"/>
                </a:solidFill>
              </a:rPr>
              <a:t> </a:t>
            </a:r>
            <a:r>
              <a:rPr lang="fr-MC" sz="4800" dirty="0"/>
              <a:t>* </a:t>
            </a:r>
            <a:r>
              <a:rPr lang="fr-MC" sz="48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0C74277C-9C91-4524-B77C-B484A072CA53}"/>
              </a:ext>
            </a:extLst>
          </p:cNvPr>
          <p:cNvSpPr/>
          <p:nvPr/>
        </p:nvSpPr>
        <p:spPr>
          <a:xfrm rot="16200000">
            <a:off x="5931325" y="3961837"/>
            <a:ext cx="360040" cy="142215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90E206B-F5D1-4F8F-904F-4CA113C500BD}"/>
              </a:ext>
            </a:extLst>
          </p:cNvPr>
          <p:cNvSpPr txBox="1">
            <a:spLocks/>
          </p:cNvSpPr>
          <p:nvPr/>
        </p:nvSpPr>
        <p:spPr>
          <a:xfrm>
            <a:off x="5177111" y="4951583"/>
            <a:ext cx="3175483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 + </a:t>
            </a:r>
            <a:r>
              <a:rPr lang="fr-MC" sz="48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B0F9DFF7-CB54-40BD-9227-8A19B4A70456}"/>
              </a:ext>
            </a:extLst>
          </p:cNvPr>
          <p:cNvSpPr/>
          <p:nvPr/>
        </p:nvSpPr>
        <p:spPr>
          <a:xfrm rot="16200000">
            <a:off x="5778063" y="5170977"/>
            <a:ext cx="360040" cy="142215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92B91D5-437C-4DDE-8864-6EAFF6C85257}"/>
              </a:ext>
            </a:extLst>
          </p:cNvPr>
          <p:cNvSpPr txBox="1">
            <a:spLocks/>
          </p:cNvSpPr>
          <p:nvPr/>
        </p:nvSpPr>
        <p:spPr>
          <a:xfrm>
            <a:off x="5640610" y="6060319"/>
            <a:ext cx="1339651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>
                <a:solidFill>
                  <a:srgbClr val="00B05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166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1" grpId="0" build="p"/>
      <p:bldP spid="12" grpId="0" animBg="1"/>
      <p:bldP spid="13" grpId="0" build="p"/>
      <p:bldP spid="14" grpId="0" animBg="1"/>
      <p:bldP spid="15" grpId="0" build="p"/>
      <p:bldP spid="10" grpId="0" animBg="1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80192-EF71-4344-AB28-B9E5BB0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 </a:t>
            </a:r>
            <a:r>
              <a:rPr lang="en-US" dirty="0" err="1"/>
              <a:t>priorit</a:t>
            </a:r>
            <a:r>
              <a:rPr lang="fr-MC" dirty="0"/>
              <a:t>é</a:t>
            </a:r>
            <a:r>
              <a:rPr lang="en-US" dirty="0"/>
              <a:t> des op</a:t>
            </a:r>
            <a:r>
              <a:rPr lang="fr-MC" dirty="0"/>
              <a:t>é</a:t>
            </a:r>
            <a:r>
              <a:rPr lang="en-US" dirty="0" err="1"/>
              <a:t>rateurs</a:t>
            </a:r>
            <a:endParaRPr lang="fr-MC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EDE98-28C7-4018-9A98-D10CD5CB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00" y="1628800"/>
            <a:ext cx="6048672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MC" sz="4800" dirty="0"/>
              <a:t>11 + 4 </a:t>
            </a:r>
            <a:r>
              <a:rPr lang="fr-MC" sz="4000" dirty="0"/>
              <a:t>%</a:t>
            </a:r>
            <a:r>
              <a:rPr lang="fr-MC" sz="4800" dirty="0"/>
              <a:t> 2 * ( 1 – 9 )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588C8E8E-0612-4C08-B157-14D3A65C3846}"/>
              </a:ext>
            </a:extLst>
          </p:cNvPr>
          <p:cNvSpPr/>
          <p:nvPr/>
        </p:nvSpPr>
        <p:spPr>
          <a:xfrm rot="16200000">
            <a:off x="7023900" y="1596987"/>
            <a:ext cx="360040" cy="1786969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6264C290-DF3F-4C4D-9F91-1D2D6A4BFEF7}"/>
              </a:ext>
            </a:extLst>
          </p:cNvPr>
          <p:cNvSpPr txBox="1">
            <a:spLocks/>
          </p:cNvSpPr>
          <p:nvPr/>
        </p:nvSpPr>
        <p:spPr>
          <a:xfrm>
            <a:off x="3718148" y="2660692"/>
            <a:ext cx="4929362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11 + 4 </a:t>
            </a:r>
            <a:r>
              <a:rPr lang="fr-MC" sz="4000" dirty="0"/>
              <a:t>%</a:t>
            </a:r>
            <a:r>
              <a:rPr lang="fr-MC" sz="4800" dirty="0"/>
              <a:t> 2 * (</a:t>
            </a:r>
            <a:r>
              <a:rPr lang="fr-MC" sz="4800" dirty="0">
                <a:solidFill>
                  <a:srgbClr val="00B050"/>
                </a:solidFill>
              </a:rPr>
              <a:t>-8</a:t>
            </a:r>
            <a:r>
              <a:rPr lang="fr-MC" sz="4800" dirty="0"/>
              <a:t>)</a:t>
            </a:r>
            <a:endParaRPr lang="fr-MC" sz="4800" dirty="0">
              <a:solidFill>
                <a:srgbClr val="00B050"/>
              </a:solidFill>
            </a:endParaRP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49B2085-885C-49E7-A929-496DD497A994}"/>
              </a:ext>
            </a:extLst>
          </p:cNvPr>
          <p:cNvSpPr/>
          <p:nvPr/>
        </p:nvSpPr>
        <p:spPr>
          <a:xfrm rot="16200000">
            <a:off x="5394624" y="2810321"/>
            <a:ext cx="360040" cy="1471582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0718D416-4498-4F8A-B891-184900C26879}"/>
              </a:ext>
            </a:extLst>
          </p:cNvPr>
          <p:cNvSpPr txBox="1">
            <a:spLocks/>
          </p:cNvSpPr>
          <p:nvPr/>
        </p:nvSpPr>
        <p:spPr>
          <a:xfrm>
            <a:off x="4213727" y="3671435"/>
            <a:ext cx="3175483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11 + </a:t>
            </a:r>
            <a:r>
              <a:rPr lang="fr-MC" sz="4800" dirty="0">
                <a:solidFill>
                  <a:srgbClr val="00B050"/>
                </a:solidFill>
              </a:rPr>
              <a:t>0 </a:t>
            </a:r>
            <a:r>
              <a:rPr lang="fr-MC" sz="4800" dirty="0"/>
              <a:t>* (-8)</a:t>
            </a:r>
            <a:endParaRPr lang="fr-MC" sz="4800" dirty="0">
              <a:solidFill>
                <a:srgbClr val="00B050"/>
              </a:solidFill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0C74277C-9C91-4524-B77C-B484A072CA53}"/>
              </a:ext>
            </a:extLst>
          </p:cNvPr>
          <p:cNvSpPr/>
          <p:nvPr/>
        </p:nvSpPr>
        <p:spPr>
          <a:xfrm rot="16200000">
            <a:off x="6107379" y="3785783"/>
            <a:ext cx="360040" cy="1774266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90E206B-F5D1-4F8F-904F-4CA113C500BD}"/>
              </a:ext>
            </a:extLst>
          </p:cNvPr>
          <p:cNvSpPr txBox="1">
            <a:spLocks/>
          </p:cNvSpPr>
          <p:nvPr/>
        </p:nvSpPr>
        <p:spPr>
          <a:xfrm>
            <a:off x="5131705" y="4852936"/>
            <a:ext cx="1925413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/>
              <a:t>11+ </a:t>
            </a:r>
            <a:r>
              <a:rPr lang="fr-MC" sz="4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B0F9DFF7-CB54-40BD-9227-8A19B4A70456}"/>
              </a:ext>
            </a:extLst>
          </p:cNvPr>
          <p:cNvSpPr/>
          <p:nvPr/>
        </p:nvSpPr>
        <p:spPr>
          <a:xfrm rot="16200000">
            <a:off x="5684321" y="5018510"/>
            <a:ext cx="360040" cy="142215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92B91D5-437C-4DDE-8864-6EAFF6C85257}"/>
              </a:ext>
            </a:extLst>
          </p:cNvPr>
          <p:cNvSpPr txBox="1">
            <a:spLocks/>
          </p:cNvSpPr>
          <p:nvPr/>
        </p:nvSpPr>
        <p:spPr>
          <a:xfrm>
            <a:off x="5424585" y="6034437"/>
            <a:ext cx="1339651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C" sz="4800" dirty="0">
                <a:solidFill>
                  <a:srgbClr val="00B05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377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1" grpId="0" build="p"/>
      <p:bldP spid="12" grpId="0" animBg="1"/>
      <p:bldP spid="13" grpId="0" build="p"/>
      <p:bldP spid="14" grpId="0" animBg="1"/>
      <p:bldP spid="15" grpId="0" build="p"/>
      <p:bldP spid="10" grpId="0" animBg="1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814E-FE52-40BF-8C4C-AF1EF52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F9C27-3EB7-446A-B6D6-D5EA544E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calculer</a:t>
            </a:r>
            <a:r>
              <a:rPr lang="en-US" dirty="0"/>
              <a:t> le </a:t>
            </a:r>
            <a:r>
              <a:rPr lang="en-US" b="1" dirty="0" err="1"/>
              <a:t>factoriel</a:t>
            </a:r>
            <a:r>
              <a:rPr lang="en-US" dirty="0"/>
              <a:t> d’un </a:t>
            </a:r>
            <a:r>
              <a:rPr lang="en-US" dirty="0" err="1"/>
              <a:t>nombre</a:t>
            </a:r>
            <a:r>
              <a:rPr lang="en-US" dirty="0"/>
              <a:t> pass</a:t>
            </a:r>
            <a:r>
              <a:rPr lang="nl-BE" dirty="0"/>
              <a:t>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param</a:t>
            </a:r>
            <a:r>
              <a:rPr lang="nl-BE" dirty="0" err="1"/>
              <a:t>ètre</a:t>
            </a:r>
            <a:r>
              <a:rPr lang="nl-BE" dirty="0"/>
              <a:t> </a:t>
            </a:r>
            <a:r>
              <a:rPr lang="nl-BE" b="1" dirty="0"/>
              <a:t>n.</a:t>
            </a:r>
          </a:p>
          <a:p>
            <a:endParaRPr lang="nl-BE" b="1" dirty="0"/>
          </a:p>
          <a:p>
            <a:r>
              <a:rPr lang="nl-BE" dirty="0"/>
              <a:t>Le factoriel du </a:t>
            </a:r>
            <a:r>
              <a:rPr lang="nl-BE" dirty="0" err="1"/>
              <a:t>nombre</a:t>
            </a:r>
            <a:r>
              <a:rPr lang="nl-BE" dirty="0"/>
              <a:t> </a:t>
            </a:r>
            <a:r>
              <a:rPr lang="nl-BE" b="1" dirty="0"/>
              <a:t>5</a:t>
            </a:r>
            <a:r>
              <a:rPr lang="nl-BE" dirty="0"/>
              <a:t> </a:t>
            </a:r>
            <a:r>
              <a:rPr lang="nl-BE" dirty="0" err="1"/>
              <a:t>est</a:t>
            </a:r>
            <a:r>
              <a:rPr lang="nl-BE" dirty="0"/>
              <a:t> </a:t>
            </a:r>
            <a:r>
              <a:rPr lang="nl-BE" dirty="0" err="1"/>
              <a:t>égal</a:t>
            </a:r>
            <a:r>
              <a:rPr lang="nl-BE" dirty="0"/>
              <a:t> à : </a:t>
            </a:r>
            <a:r>
              <a:rPr lang="nl-BE" b="1" dirty="0"/>
              <a:t>120</a:t>
            </a:r>
          </a:p>
          <a:p>
            <a:r>
              <a:rPr lang="en-US" dirty="0"/>
              <a:t>5! = 5 * 4 * 3 * 2 * 1 = 120</a:t>
            </a:r>
          </a:p>
          <a:p>
            <a:r>
              <a:rPr lang="en-US" dirty="0" err="1"/>
              <a:t>Utilisez</a:t>
            </a:r>
            <a:r>
              <a:rPr lang="en-US" dirty="0"/>
              <a:t> le mot clef </a:t>
            </a:r>
            <a:r>
              <a:rPr lang="en-US" b="1" dirty="0"/>
              <a:t>global</a:t>
            </a:r>
            <a:r>
              <a:rPr lang="en-US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0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5. Les exceptions</a:t>
            </a:r>
            <a:endParaRPr lang="fr-MC" sz="28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37" y="2264222"/>
            <a:ext cx="9144000" cy="375706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Les erreurs en Python peuvent être de deux types, à savoir les erreurs de syntaxe et les exceptions. Les erreurs sont les problèmes dans un programme en raison desquels le programme arrête l'exécution.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D'autre part, des exceptions sont levées lorsque certains événements internes se produisent, ce qui modifie le déroulement normal du programme.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1AD1-65A2-412A-B129-A5252406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5.1. Quelques exemples</a:t>
            </a: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CF000-4308-40C7-B3D7-7DF4ABA2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b="1" dirty="0" err="1"/>
              <a:t>IOError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ne </a:t>
            </a:r>
            <a:r>
              <a:rPr lang="en-US" dirty="0" err="1"/>
              <a:t>s’ouvre</a:t>
            </a:r>
            <a:r>
              <a:rPr lang="en-US" dirty="0"/>
              <a:t> pas.</a:t>
            </a:r>
          </a:p>
          <a:p>
            <a:r>
              <a:rPr lang="en-US" b="1" dirty="0" err="1"/>
              <a:t>NameError</a:t>
            </a:r>
            <a:r>
              <a:rPr lang="en-US" dirty="0"/>
              <a:t> : </a:t>
            </a:r>
            <a:r>
              <a:rPr lang="en-US" dirty="0" err="1"/>
              <a:t>quand</a:t>
            </a:r>
            <a:r>
              <a:rPr lang="en-US" dirty="0"/>
              <a:t> la variable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reconnue</a:t>
            </a:r>
            <a:r>
              <a:rPr lang="en-US" dirty="0"/>
              <a:t> dans la port</a:t>
            </a:r>
            <a:r>
              <a:rPr lang="nl-BE" dirty="0"/>
              <a:t>é</a:t>
            </a:r>
            <a:r>
              <a:rPr lang="en-US" dirty="0"/>
              <a:t>e.</a:t>
            </a:r>
          </a:p>
          <a:p>
            <a:r>
              <a:rPr lang="en-US" b="1" dirty="0" err="1"/>
              <a:t>MemoryError</a:t>
            </a:r>
            <a:r>
              <a:rPr lang="en-US" b="1" dirty="0"/>
              <a:t> : </a:t>
            </a:r>
            <a:r>
              <a:rPr lang="en-US" dirty="0" err="1"/>
              <a:t>quand</a:t>
            </a:r>
            <a:r>
              <a:rPr lang="en-US" dirty="0"/>
              <a:t> un script consommé </a:t>
            </a:r>
            <a:r>
              <a:rPr lang="en-US" dirty="0" err="1"/>
              <a:t>une</a:t>
            </a:r>
            <a:r>
              <a:rPr lang="en-US" dirty="0"/>
              <a:t> m</a:t>
            </a:r>
            <a:r>
              <a:rPr lang="nl-BE" dirty="0"/>
              <a:t>é</a:t>
            </a:r>
            <a:r>
              <a:rPr lang="en-US" dirty="0" err="1"/>
              <a:t>moire</a:t>
            </a:r>
            <a:r>
              <a:rPr lang="en-US" dirty="0"/>
              <a:t> supérieure à </a:t>
            </a:r>
            <a:r>
              <a:rPr lang="en-US" dirty="0" err="1"/>
              <a:t>celle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.</a:t>
            </a:r>
            <a:endParaRPr lang="nl-BE" dirty="0"/>
          </a:p>
          <a:p>
            <a:r>
              <a:rPr lang="en-US" b="1" dirty="0" err="1"/>
              <a:t>ZeroDivisionError</a:t>
            </a:r>
            <a:r>
              <a:rPr lang="en-US" b="1" dirty="0"/>
              <a:t>: </a:t>
            </a:r>
            <a:r>
              <a:rPr lang="en-US" dirty="0"/>
              <a:t>la division par O </a:t>
            </a:r>
            <a:r>
              <a:rPr lang="en-US" dirty="0" err="1"/>
              <a:t>est</a:t>
            </a:r>
            <a:r>
              <a:rPr lang="en-US" dirty="0"/>
              <a:t> impossible.</a:t>
            </a:r>
          </a:p>
          <a:p>
            <a:r>
              <a:rPr lang="en-US" b="1" dirty="0" err="1"/>
              <a:t>IndentationError</a:t>
            </a:r>
            <a:r>
              <a:rPr lang="en-US" dirty="0"/>
              <a:t>: </a:t>
            </a:r>
            <a:r>
              <a:rPr lang="en-US" dirty="0" err="1"/>
              <a:t>l’indentation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incorrecte</a:t>
            </a:r>
            <a:r>
              <a:rPr lang="en-US" dirty="0"/>
              <a:t>.</a:t>
            </a:r>
          </a:p>
          <a:p>
            <a:r>
              <a:rPr lang="en-US" b="1"/>
              <a:t>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09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30832-2B51-4AA6-B9B8-CE3EF004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en-US" dirty="0" err="1"/>
              <a:t>Syntaxe</a:t>
            </a:r>
            <a:endParaRPr lang="nl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0B6F00-5B16-4A54-BDAA-A48BEEF1C4F1}"/>
              </a:ext>
            </a:extLst>
          </p:cNvPr>
          <p:cNvSpPr txBox="1"/>
          <p:nvPr/>
        </p:nvSpPr>
        <p:spPr>
          <a:xfrm>
            <a:off x="3286100" y="230561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Some Code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Executed if error in the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try block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A387-1C0A-402A-9A4C-1E8EEC37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D343-2EF9-40B3-9367-38B39BB3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https://www.geeksforgeeks.org/errors-and-exceptions-in-python/?ref=lbp</a:t>
            </a:r>
            <a:endParaRPr lang="nl-BE" dirty="0">
              <a:solidFill>
                <a:srgbClr val="FFC000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635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</a:t>
            </a:r>
            <a:r>
              <a:rPr lang="en-US" dirty="0"/>
              <a:t>an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la port</a:t>
            </a:r>
            <a:r>
              <a:rPr lang="nl-BE" dirty="0" err="1"/>
              <a:t>ée</a:t>
            </a:r>
            <a:r>
              <a:rPr lang="nl-BE" dirty="0"/>
              <a:t> </a:t>
            </a:r>
            <a:r>
              <a:rPr lang="nl-BE" dirty="0" err="1"/>
              <a:t>d’une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?</a:t>
            </a:r>
            <a:endParaRPr lang="en-US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Les variables locales.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Les </a:t>
            </a:r>
            <a:r>
              <a:rPr lang="nl-BE" dirty="0"/>
              <a:t>variables </a:t>
            </a:r>
            <a:r>
              <a:rPr lang="nl-BE" dirty="0" err="1"/>
              <a:t>globales</a:t>
            </a:r>
            <a:r>
              <a:rPr lang="en-US" dirty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La </a:t>
            </a:r>
            <a:r>
              <a:rPr lang="en-US" dirty="0" err="1"/>
              <a:t>priorit</a:t>
            </a:r>
            <a:r>
              <a:rPr lang="fr-MC" dirty="0"/>
              <a:t>é</a:t>
            </a:r>
            <a:r>
              <a:rPr lang="en-US" dirty="0"/>
              <a:t> des op</a:t>
            </a:r>
            <a:r>
              <a:rPr lang="fr-MC" dirty="0"/>
              <a:t>é</a:t>
            </a:r>
            <a:r>
              <a:rPr lang="en-US" dirty="0" err="1"/>
              <a:t>rateurs</a:t>
            </a:r>
            <a:r>
              <a:rPr lang="en-US" dirty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Les exceptions.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814E-FE52-40BF-8C4C-AF1EF52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nl-BE" dirty="0" err="1"/>
              <a:t>évision</a:t>
            </a: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F9C27-3EB7-446A-B6D6-D5EA544E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calculer</a:t>
            </a:r>
            <a:r>
              <a:rPr lang="en-US" dirty="0"/>
              <a:t> le </a:t>
            </a:r>
            <a:r>
              <a:rPr lang="en-US" b="1" dirty="0" err="1"/>
              <a:t>factoriel</a:t>
            </a:r>
            <a:r>
              <a:rPr lang="en-US" dirty="0"/>
              <a:t> d’un </a:t>
            </a:r>
            <a:r>
              <a:rPr lang="en-US" dirty="0" err="1"/>
              <a:t>nombre</a:t>
            </a:r>
            <a:r>
              <a:rPr lang="en-US" dirty="0"/>
              <a:t> pass</a:t>
            </a:r>
            <a:r>
              <a:rPr lang="nl-BE" dirty="0"/>
              <a:t>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param</a:t>
            </a:r>
            <a:r>
              <a:rPr lang="nl-BE" dirty="0" err="1"/>
              <a:t>ètre</a:t>
            </a:r>
            <a:r>
              <a:rPr lang="nl-BE" dirty="0"/>
              <a:t> </a:t>
            </a:r>
            <a:r>
              <a:rPr lang="nl-BE" b="1" dirty="0"/>
              <a:t>n.</a:t>
            </a:r>
          </a:p>
          <a:p>
            <a:endParaRPr lang="nl-BE" b="1" dirty="0"/>
          </a:p>
          <a:p>
            <a:r>
              <a:rPr lang="nl-BE" dirty="0"/>
              <a:t>Le factoriel du </a:t>
            </a:r>
            <a:r>
              <a:rPr lang="nl-BE" dirty="0" err="1"/>
              <a:t>nombre</a:t>
            </a:r>
            <a:r>
              <a:rPr lang="nl-BE" dirty="0"/>
              <a:t> </a:t>
            </a:r>
            <a:r>
              <a:rPr lang="nl-BE" b="1" dirty="0"/>
              <a:t>5</a:t>
            </a:r>
            <a:r>
              <a:rPr lang="nl-BE" dirty="0"/>
              <a:t> </a:t>
            </a:r>
            <a:r>
              <a:rPr lang="nl-BE" dirty="0" err="1"/>
              <a:t>est</a:t>
            </a:r>
            <a:r>
              <a:rPr lang="nl-BE" dirty="0"/>
              <a:t> </a:t>
            </a:r>
            <a:r>
              <a:rPr lang="nl-BE" dirty="0" err="1"/>
              <a:t>égal</a:t>
            </a:r>
            <a:r>
              <a:rPr lang="nl-BE" dirty="0"/>
              <a:t> à : </a:t>
            </a:r>
            <a:r>
              <a:rPr lang="nl-BE" b="1" dirty="0"/>
              <a:t>120</a:t>
            </a:r>
          </a:p>
          <a:p>
            <a:r>
              <a:rPr lang="en-US" dirty="0"/>
              <a:t>5! = 5 * 4 * 3 * 2 * 1 = 120</a:t>
            </a:r>
          </a:p>
        </p:txBody>
      </p:sp>
    </p:spTree>
    <p:extLst>
      <p:ext uri="{BB962C8B-B14F-4D97-AF65-F5344CB8AC3E}">
        <p14:creationId xmlns:p14="http://schemas.microsoft.com/office/powerpoint/2010/main" val="32927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 </a:t>
            </a:r>
            <a:r>
              <a:rPr lang="en-US" sz="2800" dirty="0" err="1"/>
              <a:t>Qu’est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que la port</a:t>
            </a:r>
            <a:r>
              <a:rPr lang="nl-BE" sz="2800" dirty="0" err="1"/>
              <a:t>ée</a:t>
            </a:r>
            <a:r>
              <a:rPr lang="nl-BE" sz="2800" dirty="0"/>
              <a:t> </a:t>
            </a:r>
            <a:r>
              <a:rPr lang="nl-BE" sz="2800" dirty="0" err="1"/>
              <a:t>d’une</a:t>
            </a:r>
            <a:r>
              <a:rPr lang="nl-BE" sz="2800" dirty="0"/>
              <a:t> </a:t>
            </a:r>
            <a:r>
              <a:rPr lang="nl-BE" sz="2800" dirty="0" err="1"/>
              <a:t>variable</a:t>
            </a:r>
            <a:r>
              <a:rPr lang="nl-BE" sz="2800" dirty="0"/>
              <a:t> ?</a:t>
            </a:r>
            <a:endParaRPr lang="fr-MC" sz="28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37" y="2264222"/>
            <a:ext cx="9144000" cy="158417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terme de “portée des variables” sert à désigner les différents espaces dans le script dans lesquels une variable est accessible c’est-à-dire utilisable. En Python, une variable peut avoir une portée locale ou une portée globale.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5A1913-69CC-4CAD-9E8E-5CF7E3426860}"/>
              </a:ext>
            </a:extLst>
          </p:cNvPr>
          <p:cNvSpPr txBox="1"/>
          <p:nvPr/>
        </p:nvSpPr>
        <p:spPr>
          <a:xfrm>
            <a:off x="1701924" y="4221088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l-BE" sz="2400" dirty="0" err="1"/>
              <a:t>L’endroit</a:t>
            </a:r>
            <a:r>
              <a:rPr lang="nl-BE" sz="2400" dirty="0"/>
              <a:t> </a:t>
            </a:r>
            <a:r>
              <a:rPr lang="nl-BE" sz="2400" dirty="0" err="1"/>
              <a:t>où</a:t>
            </a:r>
            <a:r>
              <a:rPr lang="nl-BE" sz="2400" dirty="0"/>
              <a:t> on </a:t>
            </a:r>
            <a:r>
              <a:rPr lang="nl-BE" sz="2400" dirty="0" err="1"/>
              <a:t>définit</a:t>
            </a:r>
            <a:r>
              <a:rPr lang="nl-BE" sz="2400" dirty="0"/>
              <a:t> </a:t>
            </a:r>
            <a:r>
              <a:rPr lang="nl-BE" sz="2400" dirty="0" err="1"/>
              <a:t>une</a:t>
            </a:r>
            <a:r>
              <a:rPr lang="nl-BE" sz="2400" dirty="0"/>
              <a:t> </a:t>
            </a:r>
            <a:r>
              <a:rPr lang="nl-BE" sz="2400" dirty="0" err="1"/>
              <a:t>variable</a:t>
            </a:r>
            <a:r>
              <a:rPr lang="nl-BE" sz="2400" dirty="0"/>
              <a:t> dans </a:t>
            </a:r>
            <a:r>
              <a:rPr lang="nl-BE" sz="2400" dirty="0" err="1"/>
              <a:t>le</a:t>
            </a:r>
            <a:r>
              <a:rPr lang="nl-BE" sz="2400" dirty="0"/>
              <a:t> script va </a:t>
            </a:r>
            <a:r>
              <a:rPr lang="nl-BE" sz="2400" dirty="0" err="1"/>
              <a:t>déterminer</a:t>
            </a:r>
            <a:r>
              <a:rPr lang="nl-BE" sz="2400" dirty="0"/>
              <a:t> </a:t>
            </a:r>
            <a:r>
              <a:rPr lang="nl-BE" sz="2400" dirty="0" err="1"/>
              <a:t>l’endroit</a:t>
            </a:r>
            <a:r>
              <a:rPr lang="nl-BE" sz="2400" dirty="0"/>
              <a:t> </a:t>
            </a:r>
            <a:r>
              <a:rPr lang="nl-BE" sz="2400" dirty="0" err="1"/>
              <a:t>où</a:t>
            </a:r>
            <a:r>
              <a:rPr lang="nl-BE" sz="2400" dirty="0"/>
              <a:t> la </a:t>
            </a:r>
            <a:r>
              <a:rPr lang="nl-BE" sz="2400" dirty="0" err="1"/>
              <a:t>variable</a:t>
            </a:r>
            <a:r>
              <a:rPr lang="nl-BE" sz="2400" dirty="0"/>
              <a:t> va </a:t>
            </a:r>
            <a:r>
              <a:rPr lang="nl-BE" sz="2400" dirty="0" err="1"/>
              <a:t>être</a:t>
            </a:r>
            <a:r>
              <a:rPr lang="nl-BE" sz="2400" dirty="0"/>
              <a:t> </a:t>
            </a:r>
            <a:r>
              <a:rPr lang="nl-BE" sz="2400" dirty="0" err="1"/>
              <a:t>accessible</a:t>
            </a:r>
            <a:r>
              <a:rPr lang="nl-BE" sz="2400" dirty="0"/>
              <a:t> </a:t>
            </a:r>
            <a:r>
              <a:rPr lang="nl-BE" sz="2400" dirty="0" err="1"/>
              <a:t>c’est</a:t>
            </a:r>
            <a:r>
              <a:rPr lang="nl-BE" sz="2400" dirty="0"/>
              <a:t>-à-</a:t>
            </a:r>
            <a:r>
              <a:rPr lang="nl-BE" sz="2400" dirty="0" err="1"/>
              <a:t>dire</a:t>
            </a:r>
            <a:r>
              <a:rPr lang="nl-BE" sz="2400" dirty="0"/>
              <a:t> </a:t>
            </a:r>
            <a:r>
              <a:rPr lang="nl-BE" sz="2400" dirty="0" err="1"/>
              <a:t>utilisable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en-US" dirty="0"/>
              <a:t>Les variables locales</a:t>
            </a:r>
            <a:endParaRPr lang="fr-MC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3E4E6A-EF25-4ECF-97E6-A00683C51CDB}"/>
              </a:ext>
            </a:extLst>
          </p:cNvPr>
          <p:cNvSpPr txBox="1"/>
          <p:nvPr/>
        </p:nvSpPr>
        <p:spPr>
          <a:xfrm>
            <a:off x="1917948" y="1988840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400" dirty="0"/>
              <a:t>Les variables </a:t>
            </a:r>
            <a:r>
              <a:rPr lang="nl-BE" sz="2400" dirty="0" err="1"/>
              <a:t>locales</a:t>
            </a:r>
            <a:r>
              <a:rPr lang="nl-BE" sz="2400" dirty="0"/>
              <a:t> ne </a:t>
            </a:r>
            <a:r>
              <a:rPr lang="nl-BE" sz="2400" dirty="0" err="1"/>
              <a:t>peuvent</a:t>
            </a:r>
            <a:r>
              <a:rPr lang="nl-BE" sz="2400" dirty="0"/>
              <a:t> </a:t>
            </a:r>
            <a:r>
              <a:rPr lang="nl-BE" sz="2400" dirty="0" err="1"/>
              <a:t>être</a:t>
            </a:r>
            <a:r>
              <a:rPr lang="nl-BE" sz="2400" dirty="0"/>
              <a:t> </a:t>
            </a:r>
            <a:r>
              <a:rPr lang="nl-BE" sz="2400" dirty="0" err="1"/>
              <a:t>atteintes</a:t>
            </a:r>
            <a:r>
              <a:rPr lang="nl-BE" sz="2400" dirty="0"/>
              <a:t> que dans leur portée. </a:t>
            </a:r>
            <a:r>
              <a:rPr lang="nl-BE" sz="2400" dirty="0" err="1"/>
              <a:t>L’exemple</a:t>
            </a:r>
            <a:r>
              <a:rPr lang="nl-BE" sz="2400" dirty="0"/>
              <a:t> ci-dessous a deux variables </a:t>
            </a:r>
            <a:r>
              <a:rPr lang="nl-BE" sz="2400" dirty="0" err="1"/>
              <a:t>locales</a:t>
            </a:r>
            <a:r>
              <a:rPr lang="nl-BE" sz="2400" dirty="0"/>
              <a:t>: a et b.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349321-6DF2-4DB5-842E-809F7E4DD5FA}"/>
              </a:ext>
            </a:extLst>
          </p:cNvPr>
          <p:cNvSpPr txBox="1"/>
          <p:nvPr/>
        </p:nvSpPr>
        <p:spPr>
          <a:xfrm>
            <a:off x="3430116" y="328498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76D5EF-EA9D-4E94-9211-9CBF29D6D370}"/>
              </a:ext>
            </a:extLst>
          </p:cNvPr>
          <p:cNvSpPr txBox="1"/>
          <p:nvPr/>
        </p:nvSpPr>
        <p:spPr>
          <a:xfrm>
            <a:off x="3430116" y="55049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5344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en-US" dirty="0"/>
              <a:t>Les variables </a:t>
            </a:r>
            <a:r>
              <a:rPr lang="en-US" dirty="0" err="1"/>
              <a:t>globales</a:t>
            </a:r>
            <a:endParaRPr lang="fr-MC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D20EBE-FBA0-4308-9959-05FB9A0E7F1F}"/>
              </a:ext>
            </a:extLst>
          </p:cNvPr>
          <p:cNvSpPr txBox="1"/>
          <p:nvPr/>
        </p:nvSpPr>
        <p:spPr>
          <a:xfrm>
            <a:off x="1989956" y="1988840"/>
            <a:ext cx="8820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400" dirty="0" err="1"/>
              <a:t>Une</a:t>
            </a:r>
            <a:r>
              <a:rPr lang="nl-BE" sz="2400" dirty="0"/>
              <a:t> </a:t>
            </a:r>
            <a:r>
              <a:rPr lang="nl-BE" sz="2400" dirty="0" err="1"/>
              <a:t>variable</a:t>
            </a:r>
            <a:r>
              <a:rPr lang="nl-BE" sz="2400" dirty="0"/>
              <a:t> globale peut </a:t>
            </a:r>
            <a:r>
              <a:rPr lang="nl-BE" sz="2400" dirty="0" err="1"/>
              <a:t>être</a:t>
            </a:r>
            <a:r>
              <a:rPr lang="nl-BE" sz="2400" dirty="0"/>
              <a:t> </a:t>
            </a:r>
            <a:r>
              <a:rPr lang="nl-BE" sz="2400" dirty="0" err="1"/>
              <a:t>utilisée</a:t>
            </a:r>
            <a:r>
              <a:rPr lang="nl-BE" sz="2400" dirty="0"/>
              <a:t> </a:t>
            </a:r>
            <a:r>
              <a:rPr lang="nl-BE" sz="2400" dirty="0" err="1"/>
              <a:t>n’importe</a:t>
            </a:r>
            <a:r>
              <a:rPr lang="nl-BE" sz="2400" dirty="0"/>
              <a:t> </a:t>
            </a:r>
            <a:r>
              <a:rPr lang="nl-BE" sz="2400" dirty="0" err="1"/>
              <a:t>où</a:t>
            </a:r>
            <a:r>
              <a:rPr lang="nl-BE" sz="2400" dirty="0"/>
              <a:t> dans </a:t>
            </a:r>
            <a:r>
              <a:rPr lang="nl-BE" sz="2400" dirty="0" err="1"/>
              <a:t>le</a:t>
            </a:r>
            <a:r>
              <a:rPr lang="nl-BE" sz="2400" dirty="0"/>
              <a:t> code.</a:t>
            </a:r>
          </a:p>
          <a:p>
            <a:r>
              <a:rPr lang="nl-BE" sz="2400" dirty="0"/>
              <a:t>Dans </a:t>
            </a:r>
            <a:r>
              <a:rPr lang="nl-BE" sz="2400" dirty="0" err="1"/>
              <a:t>l’exemple</a:t>
            </a:r>
            <a:r>
              <a:rPr lang="nl-BE" sz="2400" dirty="0"/>
              <a:t> ci-dessous, </a:t>
            </a:r>
            <a:r>
              <a:rPr lang="nl-BE" sz="2400" dirty="0" err="1"/>
              <a:t>nous</a:t>
            </a:r>
            <a:r>
              <a:rPr lang="nl-BE" sz="2400" dirty="0"/>
              <a:t> </a:t>
            </a:r>
            <a:r>
              <a:rPr lang="nl-BE" sz="2400" dirty="0" err="1"/>
              <a:t>définissons</a:t>
            </a:r>
            <a:r>
              <a:rPr lang="nl-BE" sz="2400" dirty="0"/>
              <a:t> </a:t>
            </a:r>
            <a:r>
              <a:rPr lang="nl-BE" sz="2400" dirty="0" err="1"/>
              <a:t>une</a:t>
            </a:r>
            <a:r>
              <a:rPr lang="nl-BE" sz="2400" dirty="0"/>
              <a:t> </a:t>
            </a:r>
            <a:r>
              <a:rPr lang="nl-BE" sz="2400" dirty="0" err="1"/>
              <a:t>variable</a:t>
            </a:r>
            <a:r>
              <a:rPr lang="nl-BE" sz="2400" dirty="0"/>
              <a:t> globale b: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2D8DE5-94A0-4E5B-A088-3BF9926EB8A8}"/>
              </a:ext>
            </a:extLst>
          </p:cNvPr>
          <p:cNvSpPr txBox="1"/>
          <p:nvPr/>
        </p:nvSpPr>
        <p:spPr>
          <a:xfrm>
            <a:off x="3790156" y="32849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4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810D9-EF7C-432B-A8AF-36E9CD00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en-US" dirty="0"/>
              <a:t>Les variables </a:t>
            </a:r>
            <a:r>
              <a:rPr lang="en-US" dirty="0" err="1"/>
              <a:t>globales</a:t>
            </a:r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14086-A4CC-4FCA-85A2-ABCBDEBBD2EC}"/>
              </a:ext>
            </a:extLst>
          </p:cNvPr>
          <p:cNvSpPr txBox="1"/>
          <p:nvPr/>
        </p:nvSpPr>
        <p:spPr>
          <a:xfrm>
            <a:off x="3046020" y="2277807"/>
            <a:ext cx="80889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alterThisValue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global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reference global a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alterThisValue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#outputs 99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80192-EF71-4344-AB28-B9E5BB0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 </a:t>
            </a:r>
            <a:r>
              <a:rPr lang="en-US" dirty="0" err="1"/>
              <a:t>priorit</a:t>
            </a:r>
            <a:r>
              <a:rPr lang="fr-MC" dirty="0"/>
              <a:t>é</a:t>
            </a:r>
            <a:r>
              <a:rPr lang="en-US" dirty="0"/>
              <a:t> des op</a:t>
            </a:r>
            <a:r>
              <a:rPr lang="fr-MC" dirty="0"/>
              <a:t>é</a:t>
            </a:r>
            <a:r>
              <a:rPr lang="en-US" dirty="0" err="1"/>
              <a:t>rateurs</a:t>
            </a:r>
            <a:endParaRPr lang="fr-MC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EDE98-28C7-4018-9A98-D10CD5CB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2411758" cy="443880"/>
          </a:xfrm>
        </p:spPr>
        <p:txBody>
          <a:bodyPr/>
          <a:lstStyle/>
          <a:p>
            <a:r>
              <a:rPr lang="en-US" dirty="0" err="1"/>
              <a:t>Parenth</a:t>
            </a:r>
            <a:r>
              <a:rPr lang="fr-MC" dirty="0"/>
              <a:t>è</a:t>
            </a:r>
            <a:r>
              <a:rPr lang="en-US" dirty="0" err="1"/>
              <a:t>ses</a:t>
            </a:r>
            <a:r>
              <a:rPr lang="en-US" dirty="0"/>
              <a:t> ()</a:t>
            </a:r>
            <a:endParaRPr lang="fr-MC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D6D6B92B-619A-452C-B72C-8C620CD819B8}"/>
              </a:ext>
            </a:extLst>
          </p:cNvPr>
          <p:cNvSpPr txBox="1">
            <a:spLocks/>
          </p:cNvSpPr>
          <p:nvPr/>
        </p:nvSpPr>
        <p:spPr>
          <a:xfrm>
            <a:off x="3671194" y="2736539"/>
            <a:ext cx="2639242" cy="926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Exposants</a:t>
            </a:r>
            <a:r>
              <a:rPr lang="en-US" dirty="0"/>
              <a:t> a**b</a:t>
            </a:r>
          </a:p>
          <a:p>
            <a:r>
              <a:rPr lang="en-US" dirty="0"/>
              <a:t>Modulo %</a:t>
            </a:r>
            <a:endParaRPr lang="fr-MC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B69503DF-9EAC-402A-B2FC-FE144E5BD3D6}"/>
              </a:ext>
            </a:extLst>
          </p:cNvPr>
          <p:cNvSpPr txBox="1">
            <a:spLocks/>
          </p:cNvSpPr>
          <p:nvPr/>
        </p:nvSpPr>
        <p:spPr>
          <a:xfrm>
            <a:off x="6310436" y="3398422"/>
            <a:ext cx="2639242" cy="102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Multiplication *</a:t>
            </a:r>
          </a:p>
          <a:p>
            <a:r>
              <a:rPr lang="en-US" dirty="0"/>
              <a:t>Division /, //</a:t>
            </a:r>
            <a:endParaRPr lang="fr-MC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54311F61-9F45-4EBE-9AD9-00F01532FE95}"/>
              </a:ext>
            </a:extLst>
          </p:cNvPr>
          <p:cNvSpPr txBox="1">
            <a:spLocks/>
          </p:cNvSpPr>
          <p:nvPr/>
        </p:nvSpPr>
        <p:spPr>
          <a:xfrm>
            <a:off x="8830716" y="4532622"/>
            <a:ext cx="2639242" cy="134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 +</a:t>
            </a:r>
          </a:p>
          <a:p>
            <a:r>
              <a:rPr lang="en-US" dirty="0" err="1"/>
              <a:t>Soustraction</a:t>
            </a:r>
            <a:r>
              <a:rPr lang="en-US" dirty="0"/>
              <a:t> -</a:t>
            </a:r>
            <a:endParaRPr lang="fr-MC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1D314-C147-47FC-9DAE-E0F7DC09F019}"/>
              </a:ext>
            </a:extLst>
          </p:cNvPr>
          <p:cNvSpPr txBox="1"/>
          <p:nvPr/>
        </p:nvSpPr>
        <p:spPr>
          <a:xfrm>
            <a:off x="1357482" y="5781914"/>
            <a:ext cx="9540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00B050"/>
                </a:solidFill>
              </a:rPr>
              <a:t>Si deux opérateurs ont la même priorité, l'évaluation est effectuée de gauche à droite.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8E9640-8C74-45EE-AEDA-3EA9B74E9490}"/>
              </a:ext>
            </a:extLst>
          </p:cNvPr>
          <p:cNvCxnSpPr/>
          <p:nvPr/>
        </p:nvCxnSpPr>
        <p:spPr>
          <a:xfrm>
            <a:off x="1411233" y="5733256"/>
            <a:ext cx="9433048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80192-EF71-4344-AB28-B9E5BB0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 </a:t>
            </a:r>
            <a:r>
              <a:rPr lang="en-US" dirty="0" err="1"/>
              <a:t>priorit</a:t>
            </a:r>
            <a:r>
              <a:rPr lang="fr-MC" dirty="0"/>
              <a:t>é</a:t>
            </a:r>
            <a:r>
              <a:rPr lang="en-US" dirty="0"/>
              <a:t> des op</a:t>
            </a:r>
            <a:r>
              <a:rPr lang="fr-MC" dirty="0"/>
              <a:t>é</a:t>
            </a:r>
            <a:r>
              <a:rPr lang="en-US" dirty="0" err="1"/>
              <a:t>rateurs</a:t>
            </a:r>
            <a:endParaRPr lang="fr-MC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EDE98-28C7-4018-9A98-D10CD5CB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172" y="2060848"/>
            <a:ext cx="3816424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MC" sz="4800" dirty="0"/>
              <a:t>4 + 3 * ( 5 – 2 )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588C8E8E-0612-4C08-B157-14D3A65C3846}"/>
              </a:ext>
            </a:extLst>
          </p:cNvPr>
          <p:cNvSpPr/>
          <p:nvPr/>
        </p:nvSpPr>
        <p:spPr>
          <a:xfrm rot="16200000">
            <a:off x="6472454" y="1955729"/>
            <a:ext cx="360040" cy="1980220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6264C290-DF3F-4C4D-9F91-1D2D6A4BFEF7}"/>
              </a:ext>
            </a:extLst>
          </p:cNvPr>
          <p:cNvSpPr txBox="1">
            <a:spLocks/>
          </p:cNvSpPr>
          <p:nvPr/>
        </p:nvSpPr>
        <p:spPr>
          <a:xfrm>
            <a:off x="4698723" y="3175458"/>
            <a:ext cx="2448272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MC" sz="4800" dirty="0"/>
              <a:t>4 + 3 * </a:t>
            </a:r>
            <a:r>
              <a:rPr lang="fr-MC" sz="48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49B2085-885C-49E7-A929-496DD497A994}"/>
              </a:ext>
            </a:extLst>
          </p:cNvPr>
          <p:cNvSpPr/>
          <p:nvPr/>
        </p:nvSpPr>
        <p:spPr>
          <a:xfrm rot="16200000">
            <a:off x="6049407" y="3378755"/>
            <a:ext cx="360040" cy="142215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0718D416-4498-4F8A-B891-184900C26879}"/>
              </a:ext>
            </a:extLst>
          </p:cNvPr>
          <p:cNvSpPr txBox="1">
            <a:spLocks/>
          </p:cNvSpPr>
          <p:nvPr/>
        </p:nvSpPr>
        <p:spPr>
          <a:xfrm>
            <a:off x="5078368" y="4254745"/>
            <a:ext cx="1688981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MC" sz="4800" dirty="0"/>
              <a:t>4 + </a:t>
            </a:r>
            <a:r>
              <a:rPr lang="fr-MC" sz="48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0C74277C-9C91-4524-B77C-B484A072CA53}"/>
              </a:ext>
            </a:extLst>
          </p:cNvPr>
          <p:cNvSpPr/>
          <p:nvPr/>
        </p:nvSpPr>
        <p:spPr>
          <a:xfrm rot="16200000">
            <a:off x="5609427" y="4442933"/>
            <a:ext cx="360040" cy="1422158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90E206B-F5D1-4F8F-904F-4CA113C500BD}"/>
              </a:ext>
            </a:extLst>
          </p:cNvPr>
          <p:cNvSpPr txBox="1">
            <a:spLocks/>
          </p:cNvSpPr>
          <p:nvPr/>
        </p:nvSpPr>
        <p:spPr>
          <a:xfrm>
            <a:off x="5367201" y="5368521"/>
            <a:ext cx="844491" cy="6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MC" sz="4800" dirty="0">
                <a:solidFill>
                  <a:srgbClr val="00B05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725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1" grpId="0" build="p"/>
      <p:bldP spid="12" grpId="0" animBg="1"/>
      <p:bldP spid="13" grpId="0" build="p"/>
      <p:bldP spid="14" grpId="0" animBg="1"/>
      <p:bldP spid="1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4381</TotalTime>
  <Words>646</Words>
  <Application>Microsoft Office PowerPoint</Application>
  <PresentationFormat>Personnalisé</PresentationFormat>
  <Paragraphs>93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Tableau noir 16x9</vt:lpstr>
      <vt:lpstr>Séance # 3 </vt:lpstr>
      <vt:lpstr>Plan</vt:lpstr>
      <vt:lpstr>Révision</vt:lpstr>
      <vt:lpstr>1. Qu’est ce que la portée d’une variable ?</vt:lpstr>
      <vt:lpstr>2. Les variables locales</vt:lpstr>
      <vt:lpstr>3. Les variables globales</vt:lpstr>
      <vt:lpstr>3. Les variables globales</vt:lpstr>
      <vt:lpstr>4. La priorité des opérateurs</vt:lpstr>
      <vt:lpstr>4. La priorité des opérateurs</vt:lpstr>
      <vt:lpstr>4. La priorité des opérateurs</vt:lpstr>
      <vt:lpstr>4. La priorité des opérateurs</vt:lpstr>
      <vt:lpstr>Exercice</vt:lpstr>
      <vt:lpstr>5. Les exceptions</vt:lpstr>
      <vt:lpstr>5.1. Quelques exemples</vt:lpstr>
      <vt:lpstr>5.2. Syntaxe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</dc:title>
  <dc:creator>Hafsa YAQOUBI</dc:creator>
  <cp:lastModifiedBy>Hafsa YAQOUBI</cp:lastModifiedBy>
  <cp:revision>196</cp:revision>
  <dcterms:created xsi:type="dcterms:W3CDTF">2021-03-26T21:28:12Z</dcterms:created>
  <dcterms:modified xsi:type="dcterms:W3CDTF">2022-01-19T11:24:36Z</dcterms:modified>
</cp:coreProperties>
</file>