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44" r:id="rId4"/>
    <p:sldId id="270" r:id="rId5"/>
    <p:sldId id="345" r:id="rId6"/>
    <p:sldId id="347" r:id="rId7"/>
    <p:sldId id="305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27/01/2022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27/01/2022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Structures de </a:t>
            </a:r>
            <a:r>
              <a:rPr lang="fr-FR" sz="4800" dirty="0" err="1"/>
              <a:t>donn</a:t>
            </a:r>
            <a:r>
              <a:rPr lang="fr-MA" sz="4800" dirty="0"/>
              <a:t>é</a:t>
            </a:r>
            <a:r>
              <a:rPr lang="fr-FR" sz="4800" dirty="0"/>
              <a:t>es - 1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D602A5-F89F-4BF8-B771-56FAF4645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400" dirty="0"/>
              <a:t>Séance # 4 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2DA480-3A5B-479E-854A-DFCE6CDCEE35}"/>
              </a:ext>
            </a:extLst>
          </p:cNvPr>
          <p:cNvSpPr txBox="1"/>
          <p:nvPr/>
        </p:nvSpPr>
        <p:spPr>
          <a:xfrm>
            <a:off x="1845940" y="20101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Autorise les duplications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2698EB-F361-494E-BAD7-9A5FFE82E72A}"/>
              </a:ext>
            </a:extLst>
          </p:cNvPr>
          <p:cNvSpPr txBox="1"/>
          <p:nvPr/>
        </p:nvSpPr>
        <p:spPr>
          <a:xfrm>
            <a:off x="2205980" y="3198167"/>
            <a:ext cx="8304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515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2DA480-3A5B-479E-854A-DFCE6CDCEE35}"/>
              </a:ext>
            </a:extLst>
          </p:cNvPr>
          <p:cNvSpPr txBox="1"/>
          <p:nvPr/>
        </p:nvSpPr>
        <p:spPr>
          <a:xfrm>
            <a:off x="1845940" y="20101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8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90E182-9755-47F0-97FC-01A270E82217}"/>
              </a:ext>
            </a:extLst>
          </p:cNvPr>
          <p:cNvSpPr txBox="1"/>
          <p:nvPr/>
        </p:nvSpPr>
        <p:spPr>
          <a:xfrm>
            <a:off x="2277988" y="2828835"/>
            <a:ext cx="8532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E436DB-5E68-4A10-9FF8-BBD99C64C2EA}"/>
              </a:ext>
            </a:extLst>
          </p:cNvPr>
          <p:cNvSpPr txBox="1"/>
          <p:nvPr/>
        </p:nvSpPr>
        <p:spPr>
          <a:xfrm>
            <a:off x="2422004" y="45811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['banana', 'cherry', '</a:t>
            </a:r>
            <a:r>
              <a:rPr lang="fr-MA" sz="2400" dirty="0" err="1"/>
              <a:t>apple</a:t>
            </a:r>
            <a:r>
              <a:rPr lang="fr-MA" sz="24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3238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2DA480-3A5B-479E-854A-DFCE6CDCEE35}"/>
              </a:ext>
            </a:extLst>
          </p:cNvPr>
          <p:cNvSpPr txBox="1"/>
          <p:nvPr/>
        </p:nvSpPr>
        <p:spPr>
          <a:xfrm>
            <a:off x="1845940" y="19888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90E182-9755-47F0-97FC-01A270E82217}"/>
              </a:ext>
            </a:extLst>
          </p:cNvPr>
          <p:cNvSpPr txBox="1"/>
          <p:nvPr/>
        </p:nvSpPr>
        <p:spPr>
          <a:xfrm>
            <a:off x="2277988" y="2828835"/>
            <a:ext cx="8532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E436DB-5E68-4A10-9FF8-BBD99C64C2EA}"/>
              </a:ext>
            </a:extLst>
          </p:cNvPr>
          <p:cNvSpPr txBox="1"/>
          <p:nvPr/>
        </p:nvSpPr>
        <p:spPr>
          <a:xfrm>
            <a:off x="2422004" y="45811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['</a:t>
            </a:r>
            <a:r>
              <a:rPr lang="fr-MA" sz="2400" dirty="0" err="1"/>
              <a:t>apple</a:t>
            </a:r>
            <a:r>
              <a:rPr lang="fr-MA" sz="2400" dirty="0"/>
              <a:t>', 'banana', 'cherry']</a:t>
            </a:r>
          </a:p>
        </p:txBody>
      </p:sp>
    </p:spTree>
    <p:extLst>
      <p:ext uri="{BB962C8B-B14F-4D97-AF65-F5344CB8AC3E}">
        <p14:creationId xmlns:p14="http://schemas.microsoft.com/office/powerpoint/2010/main" val="353900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2DA480-3A5B-479E-854A-DFCE6CDCEE35}"/>
              </a:ext>
            </a:extLst>
          </p:cNvPr>
          <p:cNvSpPr txBox="1"/>
          <p:nvPr/>
        </p:nvSpPr>
        <p:spPr>
          <a:xfrm>
            <a:off x="1845940" y="20101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pop(</a:t>
            </a:r>
            <a:r>
              <a:rPr lang="fr-MA" sz="28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E436DB-5E68-4A10-9FF8-BBD99C64C2EA}"/>
              </a:ext>
            </a:extLst>
          </p:cNvPr>
          <p:cNvSpPr txBox="1"/>
          <p:nvPr/>
        </p:nvSpPr>
        <p:spPr>
          <a:xfrm>
            <a:off x="2422004" y="45811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['</a:t>
            </a:r>
            <a:r>
              <a:rPr lang="fr-MA" sz="2400" dirty="0" err="1"/>
              <a:t>apple</a:t>
            </a:r>
            <a:r>
              <a:rPr lang="fr-MA" sz="2400" dirty="0"/>
              <a:t>', 'banana', '</a:t>
            </a:r>
            <a:r>
              <a:rPr lang="fr-MA" sz="2400" dirty="0" err="1"/>
              <a:t>apple</a:t>
            </a:r>
            <a:r>
              <a:rPr lang="fr-MA" sz="2400" dirty="0"/>
              <a:t>']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7F72A7-D518-46E4-A8DA-D4FAF99A8529}"/>
              </a:ext>
            </a:extLst>
          </p:cNvPr>
          <p:cNvSpPr txBox="1"/>
          <p:nvPr/>
        </p:nvSpPr>
        <p:spPr>
          <a:xfrm>
            <a:off x="1845940" y="2693649"/>
            <a:ext cx="9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93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Accéder</a:t>
            </a:r>
            <a:r>
              <a:rPr lang="en-US" dirty="0"/>
              <a:t> aux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518573-1927-498F-8A22-BEE1C2EC6757}"/>
              </a:ext>
            </a:extLst>
          </p:cNvPr>
          <p:cNvSpPr txBox="1"/>
          <p:nvPr/>
        </p:nvSpPr>
        <p:spPr>
          <a:xfrm>
            <a:off x="2422004" y="230709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fr-MA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MA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(fruits)):</a:t>
            </a:r>
          </a:p>
          <a:p>
            <a:r>
              <a:rPr lang="fr-MA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(fruits[x])</a:t>
            </a:r>
          </a:p>
        </p:txBody>
      </p:sp>
    </p:spTree>
    <p:extLst>
      <p:ext uri="{BB962C8B-B14F-4D97-AF65-F5344CB8AC3E}">
        <p14:creationId xmlns:p14="http://schemas.microsoft.com/office/powerpoint/2010/main" val="27007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Accéder</a:t>
            </a:r>
            <a:r>
              <a:rPr lang="en-US" dirty="0"/>
              <a:t> aux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A9C1D2-4DE7-4482-BD58-74A12718212A}"/>
              </a:ext>
            </a:extLst>
          </p:cNvPr>
          <p:cNvSpPr txBox="1"/>
          <p:nvPr/>
        </p:nvSpPr>
        <p:spPr>
          <a:xfrm>
            <a:off x="3046412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fruit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fruits: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(fruit) </a:t>
            </a:r>
          </a:p>
        </p:txBody>
      </p:sp>
    </p:spTree>
    <p:extLst>
      <p:ext uri="{BB962C8B-B14F-4D97-AF65-F5344CB8AC3E}">
        <p14:creationId xmlns:p14="http://schemas.microsoft.com/office/powerpoint/2010/main" val="11377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5E084-B83B-41C4-B6B2-28B8C5C2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C1E87-B66E-418F-871E-B2CCB30F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un </a:t>
            </a:r>
            <a:r>
              <a:rPr lang="en-US" dirty="0" err="1"/>
              <a:t>programme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calculer</a:t>
            </a:r>
            <a:r>
              <a:rPr lang="en-US" dirty="0"/>
              <a:t> la </a:t>
            </a:r>
            <a:r>
              <a:rPr lang="en-US" b="1" dirty="0" err="1"/>
              <a:t>somme</a:t>
            </a:r>
            <a:r>
              <a:rPr lang="en-US" dirty="0"/>
              <a:t> des </a:t>
            </a:r>
            <a:r>
              <a:rPr lang="fr-MA" dirty="0"/>
              <a:t>é</a:t>
            </a:r>
            <a:r>
              <a:rPr lang="en-US" dirty="0" err="1"/>
              <a:t>léments</a:t>
            </a:r>
            <a:r>
              <a:rPr lang="en-US" dirty="0"/>
              <a:t> </a:t>
            </a:r>
            <a:r>
              <a:rPr lang="en-US" b="1" dirty="0"/>
              <a:t>pairs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 taille </a:t>
            </a:r>
            <a:r>
              <a:rPr lang="en-US" b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[1, 2, 3, 4, 5, 6, 7] =&gt; 12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fr-MA" dirty="0"/>
              <a:t>Ecrire un programme permettant de retirer toutes les valeurs égales à</a:t>
            </a:r>
            <a:r>
              <a:rPr lang="fr-FR" dirty="0"/>
              <a:t> </a:t>
            </a:r>
            <a:r>
              <a:rPr lang="en-US" i="1" dirty="0"/>
              <a:t>Hello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la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suivante</a:t>
            </a:r>
            <a:r>
              <a:rPr lang="en-US" dirty="0"/>
              <a:t> : </a:t>
            </a:r>
          </a:p>
          <a:p>
            <a:endParaRPr lang="fr-MA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12DB66-BFF7-4879-B734-3A7EED8738C3}"/>
              </a:ext>
            </a:extLst>
          </p:cNvPr>
          <p:cNvSpPr txBox="1"/>
          <p:nvPr/>
        </p:nvSpPr>
        <p:spPr>
          <a:xfrm>
            <a:off x="1661966" y="5301208"/>
            <a:ext cx="10513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ma_liste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'Salut'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'Ciao'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1140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D88D055-83DC-4219-9379-6C5009CD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Dictionnaires</a:t>
            </a:r>
            <a:endParaRPr lang="fr-M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B41E3-EFAB-491C-975D-3CEDDC19D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369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2.1. Définition</a:t>
            </a:r>
            <a:endParaRPr lang="fr-MC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7A8C1B-3407-4BEC-AD10-5F774A92A677}"/>
              </a:ext>
            </a:extLst>
          </p:cNvPr>
          <p:cNvSpPr txBox="1"/>
          <p:nvPr/>
        </p:nvSpPr>
        <p:spPr>
          <a:xfrm>
            <a:off x="1522414" y="2348880"/>
            <a:ext cx="93578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Les dictionnaires sont utilisés pour stocker des valeurs de données dans des paires </a:t>
            </a:r>
            <a:r>
              <a:rPr lang="fr-MA" sz="2400" b="1" dirty="0"/>
              <a:t>clé : valeur</a:t>
            </a:r>
            <a:r>
              <a:rPr lang="fr-MA" sz="2400" dirty="0"/>
              <a:t>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ACA4FA-F692-4C0B-886C-5460FF54790D}"/>
              </a:ext>
            </a:extLst>
          </p:cNvPr>
          <p:cNvSpPr txBox="1"/>
          <p:nvPr/>
        </p:nvSpPr>
        <p:spPr>
          <a:xfrm>
            <a:off x="3358108" y="368853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 = {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"marque"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amg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2015</a:t>
            </a:r>
            <a:endParaRPr lang="fr-MA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ADE7DBF-6857-4CC8-9501-369FFC2F2C80}"/>
              </a:ext>
            </a:extLst>
          </p:cNvPr>
          <p:cNvSpPr/>
          <p:nvPr/>
        </p:nvSpPr>
        <p:spPr>
          <a:xfrm>
            <a:off x="3352057" y="5157192"/>
            <a:ext cx="288032" cy="54482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FD5B2D1-BD8F-4895-8488-DC715A6A5330}"/>
              </a:ext>
            </a:extLst>
          </p:cNvPr>
          <p:cNvSpPr/>
          <p:nvPr/>
        </p:nvSpPr>
        <p:spPr>
          <a:xfrm>
            <a:off x="5086300" y="3667048"/>
            <a:ext cx="288032" cy="544820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57E9C-B848-434D-AADD-D8404D9FF3FB}"/>
              </a:ext>
            </a:extLst>
          </p:cNvPr>
          <p:cNvSpPr/>
          <p:nvPr/>
        </p:nvSpPr>
        <p:spPr>
          <a:xfrm>
            <a:off x="3862164" y="4077072"/>
            <a:ext cx="3384376" cy="43204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4060286-15DF-448C-AEE8-04C6E8D2CC38}"/>
              </a:ext>
            </a:extLst>
          </p:cNvPr>
          <p:cNvSpPr/>
          <p:nvPr/>
        </p:nvSpPr>
        <p:spPr>
          <a:xfrm>
            <a:off x="5211013" y="4070369"/>
            <a:ext cx="288032" cy="432048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51EAB55-9F95-4438-9042-8570BBC4827D}"/>
              </a:ext>
            </a:extLst>
          </p:cNvPr>
          <p:cNvSpPr/>
          <p:nvPr/>
        </p:nvSpPr>
        <p:spPr>
          <a:xfrm>
            <a:off x="7188544" y="4114314"/>
            <a:ext cx="288032" cy="432048"/>
          </a:xfrm>
          <a:prstGeom prst="ellipse">
            <a:avLst/>
          </a:prstGeom>
          <a:noFill/>
          <a:ln w="38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061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d’un </a:t>
            </a:r>
            <a:r>
              <a:rPr lang="en-US" dirty="0" err="1"/>
              <a:t>dictionnaire</a:t>
            </a:r>
            <a:endParaRPr lang="fr-MA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98A4DDB7-8946-4876-A133-E062F30852A2}"/>
              </a:ext>
            </a:extLst>
          </p:cNvPr>
          <p:cNvSpPr txBox="1">
            <a:spLocks/>
          </p:cNvSpPr>
          <p:nvPr/>
        </p:nvSpPr>
        <p:spPr>
          <a:xfrm>
            <a:off x="1561137" y="2264222"/>
            <a:ext cx="9144000" cy="195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Lorsque nous disons que les dictionnaires sont ordonnés, cela signifie que les éléments ont un ordre défini et que cet ordre ne changera pas.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6124EB-088B-445E-BD69-D4BD409AA4D3}"/>
              </a:ext>
            </a:extLst>
          </p:cNvPr>
          <p:cNvSpPr txBox="1"/>
          <p:nvPr/>
        </p:nvSpPr>
        <p:spPr>
          <a:xfrm>
            <a:off x="3358108" y="368853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 = {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"marque"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amg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2015</a:t>
            </a:r>
            <a:endParaRPr lang="fr-MA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D7C9C5-4ACC-4C55-AB3E-FA747C99DD46}"/>
              </a:ext>
            </a:extLst>
          </p:cNvPr>
          <p:cNvSpPr txBox="1"/>
          <p:nvPr/>
        </p:nvSpPr>
        <p:spPr>
          <a:xfrm>
            <a:off x="3391678" y="3990255"/>
            <a:ext cx="454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fr-MA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fr-MA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6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</a:t>
            </a:r>
            <a:r>
              <a:rPr lang="en-US" dirty="0"/>
              <a:t>an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US" dirty="0" err="1"/>
              <a:t>Listes</a:t>
            </a:r>
            <a:r>
              <a:rPr lang="en-US" dirty="0"/>
              <a:t>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 err="1"/>
              <a:t>Dictionnaires</a:t>
            </a:r>
            <a:r>
              <a:rPr lang="en-US" dirty="0"/>
              <a:t>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d’un </a:t>
            </a:r>
            <a:r>
              <a:rPr lang="en-US" dirty="0" err="1"/>
              <a:t>dictionnaire</a:t>
            </a:r>
            <a:endParaRPr lang="fr-MA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98A4DDB7-8946-4876-A133-E062F30852A2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Modifiable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6124EB-088B-445E-BD69-D4BD409AA4D3}"/>
              </a:ext>
            </a:extLst>
          </p:cNvPr>
          <p:cNvSpPr txBox="1"/>
          <p:nvPr/>
        </p:nvSpPr>
        <p:spPr>
          <a:xfrm>
            <a:off x="3286100" y="261309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 = {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"marque"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amg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2015</a:t>
            </a:r>
            <a:endParaRPr lang="fr-MA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12BBAD-C5EA-4360-AC5D-1220318DADE1}"/>
              </a:ext>
            </a:extLst>
          </p:cNvPr>
          <p:cNvSpPr txBox="1"/>
          <p:nvPr/>
        </p:nvSpPr>
        <p:spPr>
          <a:xfrm>
            <a:off x="3260103" y="4980103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voiture[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1998</a:t>
            </a:r>
            <a:endParaRPr lang="fr-MA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d’un </a:t>
            </a:r>
            <a:r>
              <a:rPr lang="en-US" dirty="0" err="1"/>
              <a:t>dictionnaire</a:t>
            </a:r>
            <a:endParaRPr lang="fr-MA" dirty="0"/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528F9CAD-4BA5-4037-91A1-461CB8946C11}"/>
              </a:ext>
            </a:extLst>
          </p:cNvPr>
          <p:cNvSpPr txBox="1">
            <a:spLocks/>
          </p:cNvSpPr>
          <p:nvPr/>
        </p:nvSpPr>
        <p:spPr>
          <a:xfrm>
            <a:off x="1139924" y="2564904"/>
            <a:ext cx="9908976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b="1" dirty="0">
                <a:solidFill>
                  <a:srgbClr val="FFC000"/>
                </a:solidFill>
              </a:rPr>
              <a:t>Les clés des dictionnaires en Python sont sensibles à la casse.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3052E840-1537-4A4B-9169-DBC982BA9CDC}"/>
              </a:ext>
            </a:extLst>
          </p:cNvPr>
          <p:cNvSpPr txBox="1">
            <a:spLocks/>
          </p:cNvSpPr>
          <p:nvPr/>
        </p:nvSpPr>
        <p:spPr>
          <a:xfrm>
            <a:off x="1139924" y="3518038"/>
            <a:ext cx="9908976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800" b="1" dirty="0">
                <a:solidFill>
                  <a:srgbClr val="FFC000"/>
                </a:solidFill>
              </a:rPr>
              <a:t>Duplication de cl</a:t>
            </a:r>
            <a:r>
              <a:rPr lang="fr-MA" sz="2800" b="1" dirty="0">
                <a:solidFill>
                  <a:srgbClr val="FFC000"/>
                </a:solidFill>
              </a:rPr>
              <a:t>é</a:t>
            </a:r>
            <a:r>
              <a:rPr lang="en-US" sz="2800" b="1" dirty="0">
                <a:solidFill>
                  <a:srgbClr val="FFC000"/>
                </a:solidFill>
              </a:rPr>
              <a:t>s non </a:t>
            </a:r>
            <a:r>
              <a:rPr lang="en-US" sz="2800" b="1" dirty="0" err="1">
                <a:solidFill>
                  <a:srgbClr val="FFC000"/>
                </a:solidFill>
              </a:rPr>
              <a:t>autoris</a:t>
            </a:r>
            <a:r>
              <a:rPr lang="fr-MA" sz="2800" b="1" dirty="0">
                <a:solidFill>
                  <a:srgbClr val="FFC000"/>
                </a:solidFill>
              </a:rPr>
              <a:t>é</a:t>
            </a:r>
            <a:r>
              <a:rPr lang="en-US" sz="2800" b="1" dirty="0">
                <a:solidFill>
                  <a:srgbClr val="FFC000"/>
                </a:solidFill>
              </a:rPr>
              <a:t>e.</a:t>
            </a:r>
            <a:endParaRPr lang="fr-FR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2.3. </a:t>
            </a:r>
            <a:r>
              <a:rPr lang="en-US" sz="2800" dirty="0" err="1"/>
              <a:t>Accéder</a:t>
            </a:r>
            <a:r>
              <a:rPr lang="en-US" sz="2800" dirty="0"/>
              <a:t> aux </a:t>
            </a:r>
            <a:r>
              <a:rPr lang="en-US" sz="2800" dirty="0" err="1"/>
              <a:t>éléments</a:t>
            </a:r>
            <a:r>
              <a:rPr lang="en-US" sz="2800" dirty="0"/>
              <a:t> d’un </a:t>
            </a:r>
            <a:r>
              <a:rPr lang="en-US" sz="2800" dirty="0" err="1"/>
              <a:t>dictionnaire</a:t>
            </a:r>
            <a:endParaRPr lang="fr-MA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1817FD-1071-4052-93F1-85172C29FC3D}"/>
              </a:ext>
            </a:extLst>
          </p:cNvPr>
          <p:cNvSpPr txBox="1"/>
          <p:nvPr/>
        </p:nvSpPr>
        <p:spPr>
          <a:xfrm>
            <a:off x="3046412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dictionnaire.keys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 </a:t>
            </a:r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Récupérer les clés : .keys()</a:t>
            </a:r>
          </a:p>
        </p:txBody>
      </p:sp>
    </p:spTree>
    <p:extLst>
      <p:ext uri="{BB962C8B-B14F-4D97-AF65-F5344CB8AC3E}">
        <p14:creationId xmlns:p14="http://schemas.microsoft.com/office/powerpoint/2010/main" val="37140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2.3. </a:t>
            </a:r>
            <a:r>
              <a:rPr lang="en-US" sz="2800" dirty="0" err="1"/>
              <a:t>Accéder</a:t>
            </a:r>
            <a:r>
              <a:rPr lang="en-US" sz="2800" dirty="0"/>
              <a:t> aux </a:t>
            </a:r>
            <a:r>
              <a:rPr lang="en-US" sz="2800" dirty="0" err="1"/>
              <a:t>éléments</a:t>
            </a:r>
            <a:r>
              <a:rPr lang="en-US" sz="2800" dirty="0"/>
              <a:t> d’un </a:t>
            </a:r>
            <a:r>
              <a:rPr lang="en-US" sz="2800" dirty="0" err="1"/>
              <a:t>dictionnaire</a:t>
            </a:r>
            <a:endParaRPr lang="fr-MA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1817FD-1071-4052-93F1-85172C29FC3D}"/>
              </a:ext>
            </a:extLst>
          </p:cNvPr>
          <p:cNvSpPr txBox="1"/>
          <p:nvPr/>
        </p:nvSpPr>
        <p:spPr>
          <a:xfrm>
            <a:off x="3046412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dictionnaire.values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Récupérer les valeurs : .</a:t>
            </a:r>
            <a:r>
              <a:rPr lang="fr-FR" i="1" dirty="0"/>
              <a:t>values()</a:t>
            </a:r>
          </a:p>
        </p:txBody>
      </p:sp>
    </p:spTree>
    <p:extLst>
      <p:ext uri="{BB962C8B-B14F-4D97-AF65-F5344CB8AC3E}">
        <p14:creationId xmlns:p14="http://schemas.microsoft.com/office/powerpoint/2010/main" val="19491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2.3. </a:t>
            </a:r>
            <a:r>
              <a:rPr lang="en-US" sz="2800" dirty="0" err="1"/>
              <a:t>Accéder</a:t>
            </a:r>
            <a:r>
              <a:rPr lang="en-US" sz="2800" dirty="0"/>
              <a:t> aux </a:t>
            </a:r>
            <a:r>
              <a:rPr lang="en-US" sz="2800" dirty="0" err="1"/>
              <a:t>éléments</a:t>
            </a:r>
            <a:r>
              <a:rPr lang="en-US" sz="2800" dirty="0"/>
              <a:t> d’un </a:t>
            </a:r>
            <a:r>
              <a:rPr lang="en-US" sz="2800" dirty="0" err="1"/>
              <a:t>dictionnaire</a:t>
            </a:r>
            <a:endParaRPr lang="fr-MA" sz="2800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Récupérer les clés et valeurs : .</a:t>
            </a:r>
            <a:r>
              <a:rPr lang="fr-FR" i="1" dirty="0"/>
              <a:t>items()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17A966-62BC-49E5-ACE8-D27206D55983}"/>
              </a:ext>
            </a:extLst>
          </p:cNvPr>
          <p:cNvSpPr txBox="1"/>
          <p:nvPr/>
        </p:nvSpPr>
        <p:spPr>
          <a:xfrm>
            <a:off x="3048000" y="29706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key, value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voiture.items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 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 </a:t>
            </a:r>
          </a:p>
        </p:txBody>
      </p:sp>
    </p:spTree>
    <p:extLst>
      <p:ext uri="{BB962C8B-B14F-4D97-AF65-F5344CB8AC3E}">
        <p14:creationId xmlns:p14="http://schemas.microsoft.com/office/powerpoint/2010/main" val="393817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B8DB2-A5D6-4322-A2A6-E78D741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2.4. </a:t>
            </a:r>
            <a:r>
              <a:rPr lang="en-US" sz="2800" dirty="0" err="1"/>
              <a:t>Supprimer</a:t>
            </a:r>
            <a:r>
              <a:rPr lang="en-US" sz="2800" dirty="0"/>
              <a:t> un </a:t>
            </a:r>
            <a:r>
              <a:rPr lang="en-US" sz="2800" dirty="0" err="1"/>
              <a:t>él</a:t>
            </a:r>
            <a:r>
              <a:rPr lang="fr-MA" sz="2800" dirty="0"/>
              <a:t>é</a:t>
            </a:r>
            <a:r>
              <a:rPr lang="en-US" sz="2800" dirty="0" err="1"/>
              <a:t>ment</a:t>
            </a:r>
            <a:endParaRPr lang="fr-MA" sz="2800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7B5DFA73-7270-4A8E-A4F1-7963B81D7A6D}"/>
              </a:ext>
            </a:extLst>
          </p:cNvPr>
          <p:cNvSpPr txBox="1">
            <a:spLocks/>
          </p:cNvSpPr>
          <p:nvPr/>
        </p:nvSpPr>
        <p:spPr>
          <a:xfrm>
            <a:off x="1522412" y="2060848"/>
            <a:ext cx="9144000" cy="51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pop(</a:t>
            </a:r>
            <a:r>
              <a:rPr lang="fr-FR" i="1" dirty="0"/>
              <a:t>key</a:t>
            </a:r>
            <a:r>
              <a:rPr lang="fr-FR" dirty="0"/>
              <a:t>)</a:t>
            </a:r>
            <a:endParaRPr lang="fr-FR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CCA787-BD7F-4C7B-941E-E29FF08B3DD4}"/>
              </a:ext>
            </a:extLst>
          </p:cNvPr>
          <p:cNvSpPr txBox="1"/>
          <p:nvPr/>
        </p:nvSpPr>
        <p:spPr>
          <a:xfrm>
            <a:off x="3048000" y="26936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 = {</a:t>
            </a:r>
          </a:p>
          <a:p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"marque"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"Mercedes"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amg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fr-MA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annee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2015</a:t>
            </a:r>
            <a:endParaRPr lang="fr-MA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256348-8954-4980-9682-54F6F7B46FED}"/>
              </a:ext>
            </a:extLst>
          </p:cNvPr>
          <p:cNvSpPr txBox="1"/>
          <p:nvPr/>
        </p:nvSpPr>
        <p:spPr>
          <a:xfrm>
            <a:off x="3048000" y="50131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voiture.pop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"marque"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7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793D5-E259-4AB0-9984-D714BC8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0CAD0-16B5-41C9-B4F8-E6AF6C12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Ecrire</a:t>
            </a:r>
            <a:r>
              <a:rPr lang="en-US" dirty="0"/>
              <a:t> un </a:t>
            </a:r>
            <a:r>
              <a:rPr lang="en-US" dirty="0" err="1"/>
              <a:t>programme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d’enregistrer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personne</a:t>
            </a:r>
            <a:r>
              <a:rPr lang="en-US" dirty="0"/>
              <a:t> (nom, </a:t>
            </a:r>
            <a:r>
              <a:rPr lang="en-US" dirty="0" err="1"/>
              <a:t>prénom</a:t>
            </a:r>
            <a:r>
              <a:rPr lang="en-US" dirty="0"/>
              <a:t> et </a:t>
            </a:r>
            <a:r>
              <a:rPr lang="en-US" dirty="0" err="1"/>
              <a:t>âge</a:t>
            </a:r>
            <a:r>
              <a:rPr lang="en-US" dirty="0"/>
              <a:t>) dans un </a:t>
            </a:r>
            <a:r>
              <a:rPr lang="en-US" dirty="0" err="1"/>
              <a:t>dictionnaire</a:t>
            </a:r>
            <a:r>
              <a:rPr lang="en-US" dirty="0"/>
              <a:t>.</a:t>
            </a:r>
          </a:p>
          <a:p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fr-MA" dirty="0"/>
              <a:t>é</a:t>
            </a:r>
            <a:r>
              <a:rPr lang="en-US" dirty="0" err="1"/>
              <a:t>léments</a:t>
            </a:r>
            <a:r>
              <a:rPr lang="en-US" dirty="0"/>
              <a:t> du </a:t>
            </a:r>
            <a:r>
              <a:rPr lang="en-US" dirty="0" err="1"/>
              <a:t>dictionnaire</a:t>
            </a:r>
            <a:r>
              <a:rPr lang="en-US" dirty="0"/>
              <a:t>.</a:t>
            </a:r>
          </a:p>
          <a:p>
            <a:r>
              <a:rPr lang="en-US" dirty="0" err="1"/>
              <a:t>Afficher</a:t>
            </a:r>
            <a:r>
              <a:rPr lang="en-US" dirty="0"/>
              <a:t> le nom de la </a:t>
            </a:r>
            <a:r>
              <a:rPr lang="en-US" dirty="0" err="1"/>
              <a:t>personne</a:t>
            </a:r>
            <a:r>
              <a:rPr lang="en-US" dirty="0"/>
              <a:t>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468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B012FBF-4344-4FC9-AC88-D8C2A8B51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Listes</a:t>
            </a:r>
            <a:endParaRPr lang="fr-M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42395A09-7146-4998-9928-F7CD16E17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2504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1.1. Définition</a:t>
            </a:r>
            <a:endParaRPr lang="fr-MC" sz="28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64F1175-1FAA-4B29-849F-8E6A7D1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37" y="2264222"/>
            <a:ext cx="9144000" cy="1020762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Les listes sont utilisées pour stocker plusieurs éléments dans une seule variable.</a:t>
            </a:r>
          </a:p>
          <a:p>
            <a:pPr algn="just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08F792-03C0-48F0-9EBC-42AC81820D20}"/>
              </a:ext>
            </a:extLst>
          </p:cNvPr>
          <p:cNvSpPr txBox="1"/>
          <p:nvPr/>
        </p:nvSpPr>
        <p:spPr>
          <a:xfrm>
            <a:off x="1483688" y="3642456"/>
            <a:ext cx="9143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Les listes sont l'un des 4 structures de données intégrées dans Python utilisées pour stocker des collections de données, les 3 autres sont </a:t>
            </a:r>
            <a:r>
              <a:rPr lang="fr-FR" sz="2400" b="1" dirty="0"/>
              <a:t>Tuple</a:t>
            </a:r>
            <a:r>
              <a:rPr lang="fr-FR" sz="2400" dirty="0"/>
              <a:t>, </a:t>
            </a:r>
            <a:r>
              <a:rPr lang="fr-FR" sz="2400" b="1" dirty="0"/>
              <a:t>Set</a:t>
            </a:r>
            <a:r>
              <a:rPr lang="fr-FR" sz="2400" dirty="0"/>
              <a:t> et </a:t>
            </a:r>
            <a:r>
              <a:rPr lang="fr-FR" sz="2400" b="1" dirty="0" err="1"/>
              <a:t>Dictionary</a:t>
            </a:r>
            <a:r>
              <a:rPr lang="fr-FR" sz="2400" dirty="0"/>
              <a:t>, tous avec des qualités et une utilisation différentes.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03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1.2. Création</a:t>
            </a:r>
            <a:endParaRPr lang="fr-MC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2C2A210-9583-4A7A-A185-9136D22D8E95}"/>
              </a:ext>
            </a:extLst>
          </p:cNvPr>
          <p:cNvSpPr txBox="1"/>
          <p:nvPr/>
        </p:nvSpPr>
        <p:spPr>
          <a:xfrm>
            <a:off x="2422004" y="2420888"/>
            <a:ext cx="70820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ruits =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8BBB01A-C01E-46BD-A622-2A5388AF449D}"/>
              </a:ext>
            </a:extLst>
          </p:cNvPr>
          <p:cNvSpPr txBox="1"/>
          <p:nvPr/>
        </p:nvSpPr>
        <p:spPr>
          <a:xfrm>
            <a:off x="2494012" y="37170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 ['</a:t>
            </a:r>
            <a:r>
              <a:rPr lang="fr-MA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apple</a:t>
            </a:r>
            <a:r>
              <a:rPr lang="fr-MA" sz="2400" dirty="0">
                <a:solidFill>
                  <a:srgbClr val="D4D4D4"/>
                </a:solidFill>
                <a:latin typeface="Consolas" panose="020B0609020204030204" pitchFamily="49" charset="0"/>
              </a:rPr>
              <a:t>', 'banana', 'cherry']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D9E2381F-1D17-4915-9AC2-C45AE358C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41801"/>
              </p:ext>
            </p:extLst>
          </p:nvPr>
        </p:nvGraphicFramePr>
        <p:xfrm>
          <a:off x="4294212" y="1902728"/>
          <a:ext cx="4968552" cy="5181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98059647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53718684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479431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fr-MA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fr-MA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fr-MA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558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9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65DA0-9999-43A3-9755-3E040B79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B47CB-E582-4E63-9706-6019F8AB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Ordonnée</a:t>
            </a:r>
            <a:r>
              <a:rPr lang="en-US" dirty="0"/>
              <a:t>.</a:t>
            </a:r>
          </a:p>
          <a:p>
            <a:r>
              <a:rPr lang="en-US" dirty="0"/>
              <a:t>Modifiable.</a:t>
            </a:r>
          </a:p>
          <a:p>
            <a:r>
              <a:rPr lang="en-US" dirty="0" err="1"/>
              <a:t>Autorise</a:t>
            </a:r>
            <a:r>
              <a:rPr lang="en-US" dirty="0"/>
              <a:t> les duplications.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36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3E4E6A-EF25-4ECF-97E6-A00683C51CDB}"/>
              </a:ext>
            </a:extLst>
          </p:cNvPr>
          <p:cNvSpPr txBox="1"/>
          <p:nvPr/>
        </p:nvSpPr>
        <p:spPr>
          <a:xfrm>
            <a:off x="1917948" y="1988840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Lorsque nous disons que les listes sont ordonnées, par d</a:t>
            </a:r>
            <a:r>
              <a:rPr lang="fr-MA" sz="2400" dirty="0"/>
              <a:t>é</a:t>
            </a:r>
            <a:r>
              <a:rPr lang="fr-FR" sz="2400" dirty="0"/>
              <a:t>faut, cela signifie que les éléments ont un ordre défini et que cet ordre ne changera pas.</a:t>
            </a:r>
            <a:endParaRPr lang="nl-BE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B5EE8D-11B6-4E95-974D-3EAF0E78BE48}"/>
              </a:ext>
            </a:extLst>
          </p:cNvPr>
          <p:cNvSpPr txBox="1"/>
          <p:nvPr/>
        </p:nvSpPr>
        <p:spPr>
          <a:xfrm>
            <a:off x="2638028" y="3516070"/>
            <a:ext cx="7440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B8D550-93DD-4BDC-BDCB-A8BCE8D431CD}"/>
              </a:ext>
            </a:extLst>
          </p:cNvPr>
          <p:cNvSpPr txBox="1"/>
          <p:nvPr/>
        </p:nvSpPr>
        <p:spPr>
          <a:xfrm>
            <a:off x="2643809" y="4673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['</a:t>
            </a:r>
            <a:r>
              <a:rPr lang="fr-MA" sz="2400" dirty="0" err="1"/>
              <a:t>apple</a:t>
            </a:r>
            <a:r>
              <a:rPr lang="fr-MA" sz="2400" dirty="0"/>
              <a:t>', 'banana', 'cherry']</a:t>
            </a:r>
          </a:p>
        </p:txBody>
      </p:sp>
    </p:spTree>
    <p:extLst>
      <p:ext uri="{BB962C8B-B14F-4D97-AF65-F5344CB8AC3E}">
        <p14:creationId xmlns:p14="http://schemas.microsoft.com/office/powerpoint/2010/main" val="353446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745B6A-728B-40DD-BEA2-69EA185AD60F}"/>
              </a:ext>
            </a:extLst>
          </p:cNvPr>
          <p:cNvSpPr txBox="1"/>
          <p:nvPr/>
        </p:nvSpPr>
        <p:spPr>
          <a:xfrm>
            <a:off x="3142084" y="315025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fruits.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5735E6-668B-4474-BF07-02EEAA4A65FC}"/>
              </a:ext>
            </a:extLst>
          </p:cNvPr>
          <p:cNvSpPr txBox="1"/>
          <p:nvPr/>
        </p:nvSpPr>
        <p:spPr>
          <a:xfrm>
            <a:off x="3046412" y="43354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['</a:t>
            </a:r>
            <a:r>
              <a:rPr lang="fr-MA" sz="2400" dirty="0" err="1"/>
              <a:t>apple</a:t>
            </a:r>
            <a:r>
              <a:rPr lang="fr-MA" sz="2400" dirty="0"/>
              <a:t>', 'banana', 'cherry', 'orange']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E53F5-6EAC-46FE-8FAE-561DA52D00E2}"/>
              </a:ext>
            </a:extLst>
          </p:cNvPr>
          <p:cNvSpPr/>
          <p:nvPr/>
        </p:nvSpPr>
        <p:spPr>
          <a:xfrm>
            <a:off x="6382444" y="4335487"/>
            <a:ext cx="1152128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DAD999-33B6-49CD-B436-880C9211B754}"/>
              </a:ext>
            </a:extLst>
          </p:cNvPr>
          <p:cNvSpPr txBox="1"/>
          <p:nvPr/>
        </p:nvSpPr>
        <p:spPr>
          <a:xfrm>
            <a:off x="1845940" y="20101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append(</a:t>
            </a:r>
            <a:r>
              <a:rPr lang="fr-MA" sz="28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5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C7F65E-4B98-43FF-A2A3-240C242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Caract</a:t>
            </a:r>
            <a:r>
              <a:rPr lang="fr-MA" dirty="0"/>
              <a:t>é</a:t>
            </a:r>
            <a:r>
              <a:rPr lang="en-US" dirty="0" err="1"/>
              <a:t>ristiques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fr-MC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E53F5-6EAC-46FE-8FAE-561DA52D00E2}"/>
              </a:ext>
            </a:extLst>
          </p:cNvPr>
          <p:cNvSpPr/>
          <p:nvPr/>
        </p:nvSpPr>
        <p:spPr>
          <a:xfrm>
            <a:off x="4150195" y="4091275"/>
            <a:ext cx="713083" cy="46166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2DA480-3A5B-479E-854A-DFCE6CDCEE35}"/>
              </a:ext>
            </a:extLst>
          </p:cNvPr>
          <p:cNvSpPr txBox="1"/>
          <p:nvPr/>
        </p:nvSpPr>
        <p:spPr>
          <a:xfrm>
            <a:off x="1845940" y="20101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insert(</a:t>
            </a:r>
            <a:r>
              <a:rPr lang="fr-MA" sz="28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8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fr-MA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D87226-EC62-428D-903B-9E452B2908EE}"/>
              </a:ext>
            </a:extLst>
          </p:cNvPr>
          <p:cNvSpPr txBox="1"/>
          <p:nvPr/>
        </p:nvSpPr>
        <p:spPr>
          <a:xfrm>
            <a:off x="3046412" y="294550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.insert(</a:t>
            </a:r>
            <a:r>
              <a:rPr lang="fr-MA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MA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MA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fruits</a:t>
            </a:r>
            <a:r>
              <a:rPr lang="fr-MA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8BE1DA-59BD-40AC-BF28-7E6027E7618B}"/>
              </a:ext>
            </a:extLst>
          </p:cNvPr>
          <p:cNvSpPr txBox="1"/>
          <p:nvPr/>
        </p:nvSpPr>
        <p:spPr>
          <a:xfrm>
            <a:off x="3046412" y="40963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2400" dirty="0"/>
              <a:t>['</a:t>
            </a:r>
            <a:r>
              <a:rPr lang="fr-MA" sz="2400" dirty="0" err="1"/>
              <a:t>apple</a:t>
            </a:r>
            <a:r>
              <a:rPr lang="fr-MA" sz="2400" dirty="0"/>
              <a:t>', 'kiwi', 'banana', 'cherry', 'orange']</a:t>
            </a:r>
          </a:p>
        </p:txBody>
      </p:sp>
    </p:spTree>
    <p:extLst>
      <p:ext uri="{BB962C8B-B14F-4D97-AF65-F5344CB8AC3E}">
        <p14:creationId xmlns:p14="http://schemas.microsoft.com/office/powerpoint/2010/main" val="36247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5722</TotalTime>
  <Words>830</Words>
  <Application>Microsoft Office PowerPoint</Application>
  <PresentationFormat>Personnalisé</PresentationFormat>
  <Paragraphs>125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Corbel</vt:lpstr>
      <vt:lpstr>Tableau noir 16x9</vt:lpstr>
      <vt:lpstr>Structures de données - 1 </vt:lpstr>
      <vt:lpstr>Plan</vt:lpstr>
      <vt:lpstr>1. Listes</vt:lpstr>
      <vt:lpstr>1.1. Définition</vt:lpstr>
      <vt:lpstr>1.2. Création</vt:lpstr>
      <vt:lpstr>1.3. Caractéristiques d’une liste</vt:lpstr>
      <vt:lpstr>1.3. Caractéristiques d’une liste</vt:lpstr>
      <vt:lpstr>1.3. Caractéristiques d’une liste</vt:lpstr>
      <vt:lpstr>1.3. Caractéristiques d’une liste</vt:lpstr>
      <vt:lpstr>1.3. Caractéristiques d’une liste</vt:lpstr>
      <vt:lpstr>1.3. Caractéristiques d’une liste</vt:lpstr>
      <vt:lpstr>1.3. Caractéristiques d’une liste</vt:lpstr>
      <vt:lpstr>1.3. Caractéristiques d’une liste</vt:lpstr>
      <vt:lpstr>1.4. Accéder aux éléments d’une liste</vt:lpstr>
      <vt:lpstr>1.4. Accéder aux éléments d’une liste</vt:lpstr>
      <vt:lpstr>Exercice</vt:lpstr>
      <vt:lpstr>2. Dictionnaires</vt:lpstr>
      <vt:lpstr>2.1. Définition</vt:lpstr>
      <vt:lpstr>2.2. Caractéristiques d’un dictionnaire</vt:lpstr>
      <vt:lpstr>2.2. Caractéristiques d’un dictionnaire</vt:lpstr>
      <vt:lpstr>2.2. Caractéristiques d’un dictionnaire</vt:lpstr>
      <vt:lpstr>2.3. Accéder aux éléments d’un dictionnaire</vt:lpstr>
      <vt:lpstr>2.3. Accéder aux éléments d’un dictionnaire</vt:lpstr>
      <vt:lpstr>2.3. Accéder aux éléments d’un dictionnaire</vt:lpstr>
      <vt:lpstr>2.4. Supprimer un élément</vt:lpstr>
      <vt:lpstr>Exercice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</dc:title>
  <dc:creator>Hafsa YAQOUBI</dc:creator>
  <cp:lastModifiedBy>Hafsa YAQOUBI</cp:lastModifiedBy>
  <cp:revision>258</cp:revision>
  <dcterms:created xsi:type="dcterms:W3CDTF">2021-03-26T21:28:12Z</dcterms:created>
  <dcterms:modified xsi:type="dcterms:W3CDTF">2022-01-27T21:33:26Z</dcterms:modified>
</cp:coreProperties>
</file>