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305" r:id="rId5"/>
    <p:sldId id="303" r:id="rId6"/>
    <p:sldId id="307" r:id="rId7"/>
    <p:sldId id="306" r:id="rId8"/>
    <p:sldId id="308" r:id="rId9"/>
    <p:sldId id="325" r:id="rId10"/>
    <p:sldId id="309" r:id="rId11"/>
    <p:sldId id="319" r:id="rId12"/>
    <p:sldId id="320" r:id="rId13"/>
    <p:sldId id="321" r:id="rId14"/>
    <p:sldId id="322" r:id="rId15"/>
    <p:sldId id="323" r:id="rId16"/>
    <p:sldId id="324" r:id="rId17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9" autoAdjust="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11/01/2022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3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11/01/2022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BE" sz="4800" dirty="0"/>
              <a:t>Séance # 2 : Les </a:t>
            </a:r>
            <a:r>
              <a:rPr lang="nl-BE" sz="4800" dirty="0" err="1"/>
              <a:t>fonctions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013176"/>
            <a:ext cx="9143999" cy="1159024"/>
          </a:xfrm>
        </p:spPr>
        <p:txBody>
          <a:bodyPr rtlCol="0">
            <a:normAutofit/>
          </a:bodyPr>
          <a:lstStyle/>
          <a:p>
            <a:pPr algn="r" rtl="0"/>
            <a:r>
              <a:rPr lang="fr-FR" b="1" u="sng" dirty="0"/>
              <a:t>Pr</a:t>
            </a:r>
            <a:r>
              <a:rPr lang="fr-MC" b="1" u="sng" dirty="0" err="1"/>
              <a:t>ésenté</a:t>
            </a:r>
            <a:r>
              <a:rPr lang="en-US" b="1" u="sng" dirty="0"/>
              <a:t> par</a:t>
            </a:r>
            <a:r>
              <a:rPr lang="en-US" dirty="0"/>
              <a:t>:</a:t>
            </a:r>
          </a:p>
          <a:p>
            <a:pPr algn="r" rtl="0"/>
            <a:r>
              <a:rPr lang="en-US" dirty="0"/>
              <a:t>YAQOUBI Hafsa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3BFEA-F545-4135-9DAB-55E224B3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Exercice</a:t>
            </a:r>
            <a:endParaRPr lang="fr-M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C57AF-683A-416D-B1B6-08FEB997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calculer</a:t>
            </a:r>
            <a:r>
              <a:rPr lang="en-US" dirty="0"/>
              <a:t> la puissance d’un </a:t>
            </a:r>
            <a:r>
              <a:rPr lang="en-US" dirty="0" err="1"/>
              <a:t>nombre</a:t>
            </a:r>
            <a:r>
              <a:rPr lang="en-US" dirty="0"/>
              <a:t>.</a:t>
            </a:r>
          </a:p>
          <a:p>
            <a:r>
              <a:rPr lang="fr-MC" dirty="0"/>
              <a:t>La fonction doit prendre </a:t>
            </a:r>
            <a:r>
              <a:rPr lang="fr-MC" b="1" dirty="0"/>
              <a:t>deux</a:t>
            </a:r>
            <a:r>
              <a:rPr lang="fr-MC" dirty="0"/>
              <a:t> paramètres.</a:t>
            </a:r>
          </a:p>
          <a:p>
            <a:r>
              <a:rPr lang="fr-MC" dirty="0"/>
              <a:t>La puissance est </a:t>
            </a:r>
            <a:r>
              <a:rPr lang="fr-MC" b="1" dirty="0"/>
              <a:t>facultative</a:t>
            </a:r>
            <a:r>
              <a:rPr lang="fr-MC" dirty="0"/>
              <a:t>.</a:t>
            </a:r>
          </a:p>
          <a:p>
            <a:endParaRPr lang="fr-MC" dirty="0"/>
          </a:p>
          <a:p>
            <a:r>
              <a:rPr lang="fr-MC" dirty="0"/>
              <a:t>Exemple : 2^3 = 8</a:t>
            </a:r>
          </a:p>
        </p:txBody>
      </p:sp>
    </p:spTree>
    <p:extLst>
      <p:ext uri="{BB962C8B-B14F-4D97-AF65-F5344CB8AC3E}">
        <p14:creationId xmlns:p14="http://schemas.microsoft.com/office/powerpoint/2010/main" val="41178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8. Quelques fonctions utiles </a:t>
            </a:r>
            <a:r>
              <a:rPr lang="fr-MC" dirty="0"/>
              <a:t>à</a:t>
            </a:r>
            <a:r>
              <a:rPr lang="en-US" dirty="0"/>
              <a:t> savoir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3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80641D6-064A-453B-B4E1-4572F761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8.1. La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D3ECABA-A4A9-468E-8A96-C8FAE01D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3880"/>
          </a:xfrm>
        </p:spPr>
        <p:txBody>
          <a:bodyPr/>
          <a:lstStyle/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retourner</a:t>
            </a:r>
            <a:r>
              <a:rPr lang="en-US" dirty="0"/>
              <a:t> la taille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, </a:t>
            </a:r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caract</a:t>
            </a:r>
            <a:r>
              <a:rPr lang="fr-MC" dirty="0"/>
              <a:t>è</a:t>
            </a:r>
            <a:r>
              <a:rPr lang="en-US" dirty="0"/>
              <a:t>res.</a:t>
            </a:r>
          </a:p>
          <a:p>
            <a:endParaRPr lang="fr-MC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0AC991-1B04-4644-AF93-C340D5EE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969589"/>
            <a:ext cx="4392488" cy="8155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BBB575-266A-4C80-9A90-D2314616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969589"/>
            <a:ext cx="5959342" cy="89145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CA3460F-4359-458F-981A-FA1ECEAB2800}"/>
              </a:ext>
            </a:extLst>
          </p:cNvPr>
          <p:cNvSpPr/>
          <p:nvPr/>
        </p:nvSpPr>
        <p:spPr>
          <a:xfrm>
            <a:off x="621804" y="3429000"/>
            <a:ext cx="432048" cy="432048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75363C-28F2-4386-A6A7-02C9D491DBC7}"/>
              </a:ext>
            </a:extLst>
          </p:cNvPr>
          <p:cNvSpPr/>
          <p:nvPr/>
        </p:nvSpPr>
        <p:spPr>
          <a:xfrm>
            <a:off x="5842384" y="3515677"/>
            <a:ext cx="504056" cy="455085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8995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80641D6-064A-453B-B4E1-4572F761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8.2. La </a:t>
            </a:r>
            <a:r>
              <a:rPr lang="en-US" dirty="0" err="1"/>
              <a:t>fonction</a:t>
            </a:r>
            <a:r>
              <a:rPr lang="en-US" dirty="0"/>
              <a:t> lower()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D3ECABA-A4A9-468E-8A96-C8FAE01D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12558" cy="659904"/>
          </a:xfrm>
        </p:spPr>
        <p:txBody>
          <a:bodyPr>
            <a:normAutofit/>
          </a:bodyPr>
          <a:lstStyle/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minimaliser</a:t>
            </a:r>
            <a:r>
              <a:rPr lang="en-US" dirty="0"/>
              <a:t> (</a:t>
            </a: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minuscules)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  <a:endParaRPr lang="fr-MC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53EA37-BD1B-40EF-86F3-3F0E0591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2924944"/>
            <a:ext cx="4688834" cy="8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80641D6-064A-453B-B4E1-4572F761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8.3. La </a:t>
            </a:r>
            <a:r>
              <a:rPr lang="en-US" dirty="0" err="1"/>
              <a:t>fonction</a:t>
            </a:r>
            <a:r>
              <a:rPr lang="en-US" dirty="0"/>
              <a:t> upper()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D3ECABA-A4A9-468E-8A96-C8FAE01D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12558" cy="659904"/>
          </a:xfrm>
        </p:spPr>
        <p:txBody>
          <a:bodyPr>
            <a:normAutofit/>
          </a:bodyPr>
          <a:lstStyle/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majuscules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  <a:endParaRPr lang="fr-MC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336234-86BA-4AD6-8C56-345DF90B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35" y="3034394"/>
            <a:ext cx="4551954" cy="8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80641D6-064A-453B-B4E1-4572F761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8.4. La </a:t>
            </a:r>
            <a:r>
              <a:rPr lang="en-US" dirty="0" err="1"/>
              <a:t>fonction</a:t>
            </a:r>
            <a:r>
              <a:rPr lang="en-US" dirty="0"/>
              <a:t> capitalize()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D3ECABA-A4A9-468E-8A96-C8FAE01D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12558" cy="1020762"/>
          </a:xfrm>
        </p:spPr>
        <p:txBody>
          <a:bodyPr>
            <a:normAutofit/>
          </a:bodyPr>
          <a:lstStyle/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majuscule le premier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, et </a:t>
            </a:r>
            <a:r>
              <a:rPr lang="en-US" dirty="0" err="1"/>
              <a:t>en</a:t>
            </a:r>
            <a:r>
              <a:rPr lang="en-US" dirty="0"/>
              <a:t> minuscules le </a:t>
            </a:r>
            <a:r>
              <a:rPr lang="en-US" dirty="0" err="1"/>
              <a:t>reste</a:t>
            </a:r>
            <a:r>
              <a:rPr lang="en-US" dirty="0"/>
              <a:t> de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chaine</a:t>
            </a:r>
            <a:r>
              <a:rPr lang="en-US" dirty="0"/>
              <a:t>.</a:t>
            </a:r>
            <a:endParaRPr lang="fr-MC" dirty="0"/>
          </a:p>
        </p:txBody>
      </p:sp>
    </p:spTree>
    <p:extLst>
      <p:ext uri="{BB962C8B-B14F-4D97-AF65-F5344CB8AC3E}">
        <p14:creationId xmlns:p14="http://schemas.microsoft.com/office/powerpoint/2010/main" val="13215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B5FA-DA57-4050-A678-8964E48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Prochaine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D313F-D0DE-4825-A985-9B34689F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 portée </a:t>
            </a:r>
            <a:r>
              <a:rPr lang="nl-BE" dirty="0" err="1"/>
              <a:t>d’une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(</a:t>
            </a:r>
            <a:r>
              <a:rPr lang="nl-BE" i="1" dirty="0"/>
              <a:t>scope</a:t>
            </a:r>
            <a:r>
              <a:rPr lang="nl-BE" dirty="0"/>
              <a:t>).</a:t>
            </a:r>
          </a:p>
          <a:p>
            <a:r>
              <a:rPr lang="nl-BE" dirty="0"/>
              <a:t>La </a:t>
            </a:r>
            <a:r>
              <a:rPr lang="nl-BE" dirty="0" err="1"/>
              <a:t>récursivité</a:t>
            </a:r>
            <a:r>
              <a:rPr lang="nl-BE" dirty="0"/>
              <a:t>.</a:t>
            </a:r>
          </a:p>
          <a:p>
            <a:r>
              <a:rPr lang="nl-BE" dirty="0"/>
              <a:t>La </a:t>
            </a:r>
            <a:r>
              <a:rPr lang="nl-BE" dirty="0" err="1"/>
              <a:t>priorité</a:t>
            </a:r>
            <a:r>
              <a:rPr lang="nl-BE" dirty="0"/>
              <a:t> des opérateurs.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71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</a:t>
            </a:r>
            <a:r>
              <a:rPr lang="en-US" dirty="0"/>
              <a:t>an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indent="-457200" rtl="0">
              <a:buAutoNum type="arabicPeriod"/>
            </a:pPr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function ?</a:t>
            </a:r>
          </a:p>
          <a:p>
            <a:pPr marL="457200" indent="-457200" rtl="0">
              <a:buAutoNum type="arabicPeriod"/>
            </a:pPr>
            <a:r>
              <a:rPr lang="en-US" dirty="0"/>
              <a:t>Comment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?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Les param</a:t>
            </a:r>
            <a:r>
              <a:rPr lang="nl-BE" dirty="0" err="1"/>
              <a:t>ètres</a:t>
            </a:r>
            <a:r>
              <a:rPr lang="en-US" dirty="0"/>
              <a:t>.</a:t>
            </a:r>
          </a:p>
          <a:p>
            <a:pPr marL="457200" indent="-457200" rtl="0">
              <a:buAutoNum type="arabicPeriod"/>
            </a:pPr>
            <a:r>
              <a:rPr lang="en-US" dirty="0"/>
              <a:t>Les types de param</a:t>
            </a:r>
            <a:r>
              <a:rPr lang="nl-BE" dirty="0" err="1"/>
              <a:t>ètres</a:t>
            </a:r>
            <a:r>
              <a:rPr lang="nl-BE" dirty="0"/>
              <a:t>.</a:t>
            </a:r>
          </a:p>
          <a:p>
            <a:pPr marL="457200" indent="-457200" rtl="0">
              <a:buAutoNum type="arabicPeriod"/>
            </a:pPr>
            <a:r>
              <a:rPr lang="en-US" dirty="0" err="1"/>
              <a:t>L’ordre</a:t>
            </a:r>
            <a:r>
              <a:rPr lang="en-US" dirty="0"/>
              <a:t> des param</a:t>
            </a:r>
            <a:r>
              <a:rPr lang="nl-BE" dirty="0" err="1"/>
              <a:t>ètres</a:t>
            </a:r>
            <a:r>
              <a:rPr lang="nl-BE" dirty="0"/>
              <a:t>.</a:t>
            </a:r>
            <a:endParaRPr lang="en-US" dirty="0"/>
          </a:p>
          <a:p>
            <a:pPr marL="457200" indent="-457200" rtl="0">
              <a:buAutoNum type="arabicPeriod"/>
            </a:pPr>
            <a:r>
              <a:rPr lang="en-US" dirty="0"/>
              <a:t>Le mot cl</a:t>
            </a:r>
            <a:r>
              <a:rPr lang="nl-BE" dirty="0"/>
              <a:t>é </a:t>
            </a:r>
            <a:r>
              <a:rPr lang="nl-BE" i="1" dirty="0"/>
              <a:t>return</a:t>
            </a:r>
            <a:r>
              <a:rPr lang="en-US" dirty="0"/>
              <a:t>.</a:t>
            </a:r>
          </a:p>
          <a:p>
            <a:pPr marL="457200" indent="-457200" rtl="0">
              <a:buAutoNum type="arabicPeriod"/>
            </a:pPr>
            <a:r>
              <a:rPr lang="en-US" dirty="0"/>
              <a:t> </a:t>
            </a:r>
            <a:r>
              <a:rPr lang="en-US" dirty="0" err="1"/>
              <a:t>Exercice</a:t>
            </a:r>
            <a:r>
              <a:rPr lang="en-US" dirty="0"/>
              <a:t>.</a:t>
            </a:r>
          </a:p>
          <a:p>
            <a:pPr marL="457200" indent="-457200" rtl="0">
              <a:buAutoNum type="arabicPeriod"/>
            </a:pPr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</a:t>
            </a:r>
            <a:r>
              <a:rPr lang="nl-BE" dirty="0"/>
              <a:t>à </a:t>
            </a:r>
            <a:r>
              <a:rPr lang="nl-BE" dirty="0" err="1"/>
              <a:t>savoir</a:t>
            </a:r>
            <a:r>
              <a:rPr lang="nl-BE" dirty="0"/>
              <a:t>.</a:t>
            </a:r>
            <a:endParaRPr lang="en-US" dirty="0"/>
          </a:p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Qu’est ce qu’une fonction?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827" y="2492896"/>
            <a:ext cx="9144000" cy="936104"/>
          </a:xfrm>
        </p:spPr>
        <p:txBody>
          <a:bodyPr>
            <a:normAutofit/>
          </a:bodyPr>
          <a:lstStyle/>
          <a:p>
            <a:r>
              <a:rPr lang="en-US" sz="2800" dirty="0"/>
              <a:t>Une </a:t>
            </a:r>
            <a:r>
              <a:rPr lang="en-US" sz="2800" dirty="0" err="1"/>
              <a:t>fonction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Python </a:t>
            </a:r>
            <a:r>
              <a:rPr lang="en-US" sz="2800" dirty="0" err="1"/>
              <a:t>permet</a:t>
            </a:r>
            <a:r>
              <a:rPr lang="en-US" sz="2800" dirty="0"/>
              <a:t> de </a:t>
            </a:r>
            <a:r>
              <a:rPr lang="en-US" sz="2800" dirty="0" err="1"/>
              <a:t>regrouper</a:t>
            </a:r>
            <a:r>
              <a:rPr lang="en-US" sz="2800" dirty="0"/>
              <a:t> un bloc </a:t>
            </a:r>
            <a:r>
              <a:rPr lang="en-US" sz="2800" dirty="0" err="1"/>
              <a:t>d’instructions</a:t>
            </a:r>
            <a:r>
              <a:rPr lang="en-US" sz="2800" dirty="0"/>
              <a:t>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C033F1-85F4-4585-B7B7-93EFEB5A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742583"/>
            <a:ext cx="3841890" cy="1767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90ADB7-9D74-450A-AE0D-7C73B0E4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944244"/>
            <a:ext cx="4027856" cy="10689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998F4E-DE7B-4C93-8DA9-4D2638AFC218}"/>
              </a:ext>
            </a:extLst>
          </p:cNvPr>
          <p:cNvSpPr/>
          <p:nvPr/>
        </p:nvSpPr>
        <p:spPr>
          <a:xfrm>
            <a:off x="1845940" y="3742583"/>
            <a:ext cx="3384376" cy="40649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FD97E-725E-4198-9EDB-74D3046A827D}"/>
              </a:ext>
            </a:extLst>
          </p:cNvPr>
          <p:cNvSpPr/>
          <p:nvPr/>
        </p:nvSpPr>
        <p:spPr>
          <a:xfrm>
            <a:off x="2426941" y="4208566"/>
            <a:ext cx="3384376" cy="123665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8A0C5-810F-40A9-98D0-66D171075B88}"/>
              </a:ext>
            </a:extLst>
          </p:cNvPr>
          <p:cNvSpPr/>
          <p:nvPr/>
        </p:nvSpPr>
        <p:spPr>
          <a:xfrm>
            <a:off x="6814492" y="3947711"/>
            <a:ext cx="3384376" cy="40649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87240-542B-4717-ACBF-1103DFF19008}"/>
              </a:ext>
            </a:extLst>
          </p:cNvPr>
          <p:cNvSpPr/>
          <p:nvPr/>
        </p:nvSpPr>
        <p:spPr>
          <a:xfrm>
            <a:off x="7457972" y="4414033"/>
            <a:ext cx="3384376" cy="40649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Comment utiliser une fonction?</a:t>
            </a:r>
            <a:endParaRPr lang="fr-MC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6CE845-DB96-488B-AE41-E40CCD9D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2276872"/>
            <a:ext cx="3278026" cy="7920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742A36B-1FC2-4812-B80A-B8C65145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3604546"/>
            <a:ext cx="2892843" cy="7920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0D2212-0D47-4E12-BE6E-1EB1EE6BE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638" y="5085184"/>
            <a:ext cx="539078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3.Les param</a:t>
            </a:r>
            <a:r>
              <a:rPr lang="fr-MC" dirty="0"/>
              <a:t>è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40" y="1656730"/>
            <a:ext cx="9144000" cy="85881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Un </a:t>
            </a:r>
            <a:r>
              <a:rPr lang="en-US" sz="2800" dirty="0" err="1"/>
              <a:t>paramètre</a:t>
            </a:r>
            <a:r>
              <a:rPr lang="en-US" sz="2800" dirty="0"/>
              <a:t>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variable / </a:t>
            </a:r>
            <a:r>
              <a:rPr lang="en-US" sz="2800" dirty="0" err="1"/>
              <a:t>objet</a:t>
            </a:r>
            <a:r>
              <a:rPr lang="en-US" sz="2800" dirty="0"/>
              <a:t> qui </a:t>
            </a:r>
            <a:r>
              <a:rPr lang="en-US" sz="2800" dirty="0" err="1"/>
              <a:t>est</a:t>
            </a:r>
            <a:r>
              <a:rPr lang="en-US" sz="2800" dirty="0"/>
              <a:t> passé à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fonction</a:t>
            </a:r>
            <a:r>
              <a:rPr lang="en-US" sz="2800" dirty="0"/>
              <a:t>.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A03E83-EF34-4860-8A05-03821F2E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90" y="2522335"/>
            <a:ext cx="2448272" cy="8588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DED991-52DC-4703-B596-F4B07711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157" y="4377172"/>
            <a:ext cx="2933978" cy="594908"/>
          </a:xfrm>
          <a:prstGeom prst="rect">
            <a:avLst/>
          </a:prstGeom>
        </p:spPr>
      </p:pic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12B51934-E66E-4C1B-964A-C4A3FCF116A0}"/>
              </a:ext>
            </a:extLst>
          </p:cNvPr>
          <p:cNvSpPr txBox="1">
            <a:spLocks/>
          </p:cNvSpPr>
          <p:nvPr/>
        </p:nvSpPr>
        <p:spPr>
          <a:xfrm>
            <a:off x="9978114" y="3706100"/>
            <a:ext cx="576064" cy="59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ou</a:t>
            </a:r>
            <a:endParaRPr 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514F289-9B67-4616-9821-E5E7765D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2671592"/>
            <a:ext cx="7907831" cy="1020762"/>
          </a:xfrm>
          <a:prstGeom prst="rect">
            <a:avLst/>
          </a:prstGeom>
        </p:spPr>
      </p:pic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246CD67B-DA3B-4692-8A7A-8E0086F95F82}"/>
              </a:ext>
            </a:extLst>
          </p:cNvPr>
          <p:cNvSpPr txBox="1">
            <a:spLocks/>
          </p:cNvSpPr>
          <p:nvPr/>
        </p:nvSpPr>
        <p:spPr>
          <a:xfrm>
            <a:off x="3646140" y="5626043"/>
            <a:ext cx="1656184" cy="67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</a:t>
            </a:r>
            <a:r>
              <a:rPr lang="fr-MC" sz="2800" dirty="0"/>
              <a:t>é</a:t>
            </a:r>
            <a:r>
              <a:rPr lang="en-US" sz="2800" dirty="0" err="1"/>
              <a:t>sultat</a:t>
            </a:r>
            <a:r>
              <a:rPr lang="en-US" sz="2800" dirty="0"/>
              <a:t> :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2F5680-D2B1-44D6-BD16-BE8DB2C834D6}"/>
              </a:ext>
            </a:extLst>
          </p:cNvPr>
          <p:cNvSpPr txBox="1"/>
          <p:nvPr/>
        </p:nvSpPr>
        <p:spPr>
          <a:xfrm>
            <a:off x="5590356" y="5626043"/>
            <a:ext cx="2016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Bonsoir </a:t>
            </a:r>
            <a:r>
              <a:rPr lang="en-US" sz="2800" dirty="0" err="1"/>
              <a:t>Afaf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6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4.Les types de param</a:t>
            </a:r>
            <a:r>
              <a:rPr lang="fr-MC" dirty="0"/>
              <a:t>è</a:t>
            </a:r>
            <a:r>
              <a:rPr lang="en-US" dirty="0" err="1"/>
              <a:t>tres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40" y="1656730"/>
            <a:ext cx="9144000" cy="1020762"/>
          </a:xfrm>
        </p:spPr>
        <p:txBody>
          <a:bodyPr>
            <a:normAutofit fontScale="92500"/>
          </a:bodyPr>
          <a:lstStyle/>
          <a:p>
            <a:r>
              <a:rPr lang="en-US" sz="2800" b="1" dirty="0" err="1"/>
              <a:t>Requis</a:t>
            </a:r>
            <a:r>
              <a:rPr lang="en-US" sz="2800" dirty="0"/>
              <a:t> : </a:t>
            </a:r>
            <a:r>
              <a:rPr lang="en-US" sz="2800" dirty="0" err="1"/>
              <a:t>c’est</a:t>
            </a:r>
            <a:r>
              <a:rPr lang="en-US" sz="2800" dirty="0"/>
              <a:t> </a:t>
            </a:r>
            <a:r>
              <a:rPr lang="en-US" sz="2800" dirty="0" err="1"/>
              <a:t>obligatoire</a:t>
            </a:r>
            <a:r>
              <a:rPr lang="en-US" sz="2800" dirty="0"/>
              <a:t> de passer </a:t>
            </a:r>
            <a:r>
              <a:rPr lang="en-US" sz="2800" dirty="0" err="1"/>
              <a:t>une</a:t>
            </a:r>
            <a:r>
              <a:rPr lang="en-US" sz="2800" dirty="0"/>
              <a:t> variable à la </a:t>
            </a:r>
            <a:r>
              <a:rPr lang="en-US" sz="2800" dirty="0" err="1"/>
              <a:t>fonction</a:t>
            </a:r>
            <a:r>
              <a:rPr lang="en-US" sz="2800" dirty="0"/>
              <a:t>, </a:t>
            </a:r>
            <a:r>
              <a:rPr lang="en-US" sz="2800" dirty="0" err="1"/>
              <a:t>lorsque</a:t>
            </a:r>
            <a:r>
              <a:rPr lang="en-US" sz="2800" dirty="0"/>
              <a:t> </a:t>
            </a:r>
            <a:r>
              <a:rPr lang="en-US" sz="2800" dirty="0" err="1"/>
              <a:t>celle</a:t>
            </a:r>
            <a:r>
              <a:rPr lang="en-US" sz="2800" dirty="0"/>
              <a:t> ci </a:t>
            </a:r>
            <a:r>
              <a:rPr lang="en-US" sz="2800" dirty="0" err="1"/>
              <a:t>exige</a:t>
            </a:r>
            <a:r>
              <a:rPr lang="en-US" sz="2800" dirty="0"/>
              <a:t> un param</a:t>
            </a:r>
            <a:r>
              <a:rPr lang="fr-MC" sz="2800" dirty="0"/>
              <a:t>è</a:t>
            </a:r>
            <a:r>
              <a:rPr lang="en-US" sz="2800" dirty="0" err="1"/>
              <a:t>tre</a:t>
            </a:r>
            <a:r>
              <a:rPr lang="en-US" sz="2800" dirty="0"/>
              <a:t> dans </a:t>
            </a:r>
            <a:r>
              <a:rPr lang="en-US" sz="2800" dirty="0" err="1"/>
              <a:t>sa</a:t>
            </a:r>
            <a:r>
              <a:rPr lang="en-US" sz="2800" dirty="0"/>
              <a:t> d</a:t>
            </a:r>
            <a:r>
              <a:rPr lang="fr-MC" sz="2800" dirty="0"/>
              <a:t>é</a:t>
            </a:r>
            <a:r>
              <a:rPr lang="en-US" sz="2800" dirty="0" err="1"/>
              <a:t>claration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246CD67B-DA3B-4692-8A7A-8E0086F95F82}"/>
              </a:ext>
            </a:extLst>
          </p:cNvPr>
          <p:cNvSpPr txBox="1">
            <a:spLocks/>
          </p:cNvSpPr>
          <p:nvPr/>
        </p:nvSpPr>
        <p:spPr>
          <a:xfrm>
            <a:off x="4748518" y="5320177"/>
            <a:ext cx="2209990" cy="67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</a:t>
            </a:r>
            <a:r>
              <a:rPr lang="fr-MC" sz="2800" dirty="0"/>
              <a:t>é</a:t>
            </a:r>
            <a:r>
              <a:rPr lang="en-US" sz="2800" dirty="0" err="1"/>
              <a:t>sultat</a:t>
            </a:r>
            <a:r>
              <a:rPr lang="en-US" sz="2800" dirty="0"/>
              <a:t> :  </a:t>
            </a:r>
            <a:r>
              <a:rPr lang="en-US" sz="2800" b="1" dirty="0"/>
              <a:t>40</a:t>
            </a:r>
            <a:endParaRPr lang="en-US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FB1641-A8A8-402E-BDA4-39E4AD52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11" y="2856230"/>
            <a:ext cx="3231143" cy="8231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FCB976-1503-4C92-B709-E9C729B4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3929518"/>
            <a:ext cx="2717524" cy="5778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F5EF19-9B1A-4312-9DEF-14FE3780D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989" y="4936276"/>
            <a:ext cx="9004423" cy="293010"/>
          </a:xfrm>
          <a:prstGeom prst="rect">
            <a:avLst/>
          </a:prstGeom>
          <a:ln w="38100" cap="sq">
            <a:solidFill>
              <a:schemeClr val="accent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BBA9589-B974-424F-A63A-9039C48CD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4" y="3904377"/>
            <a:ext cx="3676701" cy="9493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13B973C-DC96-4EE0-9619-10342A04D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580" y="4090100"/>
            <a:ext cx="2904532" cy="577865"/>
          </a:xfrm>
          <a:prstGeom prst="rect">
            <a:avLst/>
          </a:prstGeom>
        </p:spPr>
      </p:pic>
      <p:sp>
        <p:nvSpPr>
          <p:cNvPr id="20" name="Espace réservé du contenu 4">
            <a:extLst>
              <a:ext uri="{FF2B5EF4-FFF2-40B4-BE49-F238E27FC236}">
                <a16:creationId xmlns:a16="http://schemas.microsoft.com/office/drawing/2014/main" id="{D65D35C4-E35D-472E-9666-D68558E6F114}"/>
              </a:ext>
            </a:extLst>
          </p:cNvPr>
          <p:cNvSpPr txBox="1">
            <a:spLocks/>
          </p:cNvSpPr>
          <p:nvPr/>
        </p:nvSpPr>
        <p:spPr>
          <a:xfrm>
            <a:off x="6084858" y="4293675"/>
            <a:ext cx="639688" cy="3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4.Les types de param</a:t>
            </a:r>
            <a:r>
              <a:rPr lang="fr-MC" dirty="0"/>
              <a:t>è</a:t>
            </a:r>
            <a:r>
              <a:rPr lang="en-US" dirty="0" err="1"/>
              <a:t>tres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40" y="1656730"/>
            <a:ext cx="9144000" cy="102076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Optionel</a:t>
            </a:r>
            <a:r>
              <a:rPr lang="en-US" sz="2800" dirty="0"/>
              <a:t> : </a:t>
            </a:r>
            <a:r>
              <a:rPr lang="en-US" sz="2800" dirty="0" err="1"/>
              <a:t>c’est</a:t>
            </a:r>
            <a:r>
              <a:rPr lang="en-US" sz="2800" dirty="0"/>
              <a:t> </a:t>
            </a:r>
            <a:r>
              <a:rPr lang="en-US" sz="2800" dirty="0" err="1"/>
              <a:t>facultatif</a:t>
            </a:r>
            <a:r>
              <a:rPr lang="en-US" sz="2800" dirty="0"/>
              <a:t> de passer </a:t>
            </a:r>
            <a:r>
              <a:rPr lang="en-US" sz="2800" dirty="0" err="1"/>
              <a:t>ou</a:t>
            </a:r>
            <a:r>
              <a:rPr lang="en-US" sz="2800" dirty="0"/>
              <a:t> non un param</a:t>
            </a:r>
            <a:r>
              <a:rPr lang="fr-MC" sz="2800" dirty="0" err="1"/>
              <a:t>ètre</a:t>
            </a:r>
            <a:r>
              <a:rPr lang="en-US" sz="2800" dirty="0"/>
              <a:t> </a:t>
            </a:r>
            <a:r>
              <a:rPr lang="fr-MC" sz="2800" dirty="0"/>
              <a:t>à</a:t>
            </a:r>
            <a:r>
              <a:rPr lang="en-US" sz="2800" dirty="0"/>
              <a:t> </a:t>
            </a:r>
            <a:r>
              <a:rPr lang="en-US" sz="2800" dirty="0" err="1"/>
              <a:t>cette</a:t>
            </a:r>
            <a:r>
              <a:rPr lang="en-US" sz="2800" dirty="0"/>
              <a:t> </a:t>
            </a:r>
            <a:r>
              <a:rPr lang="en-US" sz="2800" dirty="0" err="1"/>
              <a:t>fonction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20" name="Espace réservé du contenu 4">
            <a:extLst>
              <a:ext uri="{FF2B5EF4-FFF2-40B4-BE49-F238E27FC236}">
                <a16:creationId xmlns:a16="http://schemas.microsoft.com/office/drawing/2014/main" id="{D65D35C4-E35D-472E-9666-D68558E6F114}"/>
              </a:ext>
            </a:extLst>
          </p:cNvPr>
          <p:cNvSpPr txBox="1">
            <a:spLocks/>
          </p:cNvSpPr>
          <p:nvPr/>
        </p:nvSpPr>
        <p:spPr>
          <a:xfrm>
            <a:off x="2598683" y="5085184"/>
            <a:ext cx="1017666" cy="61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30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3EB1F92-8F1A-4D7D-9288-9CA66416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911583"/>
            <a:ext cx="3955816" cy="81247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DDAEF0B-35B2-45A5-B55E-0C240388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4241938"/>
            <a:ext cx="2240571" cy="4827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6246ECD-A80E-43BF-A8DB-D9E05566F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13" y="4180509"/>
            <a:ext cx="2450188" cy="555215"/>
          </a:xfrm>
          <a:prstGeom prst="rect">
            <a:avLst/>
          </a:prstGeom>
        </p:spPr>
      </p:pic>
      <p:sp>
        <p:nvSpPr>
          <p:cNvPr id="27" name="Espace réservé du contenu 4">
            <a:extLst>
              <a:ext uri="{FF2B5EF4-FFF2-40B4-BE49-F238E27FC236}">
                <a16:creationId xmlns:a16="http://schemas.microsoft.com/office/drawing/2014/main" id="{1F72D362-CD2C-4224-9362-81273115DD7A}"/>
              </a:ext>
            </a:extLst>
          </p:cNvPr>
          <p:cNvSpPr txBox="1">
            <a:spLocks/>
          </p:cNvSpPr>
          <p:nvPr/>
        </p:nvSpPr>
        <p:spPr>
          <a:xfrm>
            <a:off x="7601956" y="5085184"/>
            <a:ext cx="1017666" cy="61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684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</a:t>
            </a:r>
            <a:r>
              <a:rPr lang="en-US" dirty="0"/>
              <a:t> </a:t>
            </a:r>
            <a:r>
              <a:rPr lang="en-US" dirty="0" err="1"/>
              <a:t>L’ordre</a:t>
            </a:r>
            <a:r>
              <a:rPr lang="en-US" dirty="0"/>
              <a:t> des param</a:t>
            </a:r>
            <a:r>
              <a:rPr lang="nl-BE" dirty="0"/>
              <a:t>è</a:t>
            </a:r>
            <a:r>
              <a:rPr lang="en-US" dirty="0" err="1"/>
              <a:t>tres</a:t>
            </a:r>
            <a:endParaRPr lang="fr-MC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40" y="1656730"/>
            <a:ext cx="9144000" cy="3284438"/>
          </a:xfrm>
        </p:spPr>
        <p:txBody>
          <a:bodyPr>
            <a:normAutofit/>
          </a:bodyPr>
          <a:lstStyle/>
          <a:p>
            <a:pPr algn="just"/>
            <a:r>
              <a:rPr lang="fr-FR" sz="2800" dirty="0"/>
              <a:t>Les arguments utilisés doivent être fournis dans le même ordre que celui des paramètres correspondants (en les séparant eux aussi à l’aide de virgules). Le premier argument sera affecté au premier paramètre, le second argument sera affecté au second paramètre, et ainsi de suite.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</a:t>
            </a:r>
            <a:r>
              <a:rPr lang="en-US" dirty="0"/>
              <a:t> Le mot cl</a:t>
            </a:r>
            <a:r>
              <a:rPr lang="fr-MC" dirty="0"/>
              <a:t>é</a:t>
            </a:r>
            <a:r>
              <a:rPr lang="en-US" dirty="0"/>
              <a:t> </a:t>
            </a:r>
            <a:r>
              <a:rPr lang="en-US" b="1" dirty="0"/>
              <a:t>return</a:t>
            </a:r>
            <a:endParaRPr lang="fr-MC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40" y="1656730"/>
            <a:ext cx="9144000" cy="1020762"/>
          </a:xfrm>
        </p:spPr>
        <p:txBody>
          <a:bodyPr>
            <a:normAutofit/>
          </a:bodyPr>
          <a:lstStyle/>
          <a:p>
            <a:r>
              <a:rPr lang="en-US" sz="2800" b="1" dirty="0"/>
              <a:t>return </a:t>
            </a:r>
            <a:r>
              <a:rPr lang="en-US" sz="2800" dirty="0" err="1"/>
              <a:t>permet</a:t>
            </a:r>
            <a:r>
              <a:rPr lang="en-US" sz="2800" dirty="0"/>
              <a:t> à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fonction</a:t>
            </a:r>
            <a:r>
              <a:rPr lang="en-US" sz="2800" dirty="0"/>
              <a:t> de </a:t>
            </a:r>
            <a:r>
              <a:rPr lang="en-US" sz="2800" dirty="0" err="1"/>
              <a:t>renvoyer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valeur</a:t>
            </a:r>
            <a:r>
              <a:rPr lang="en-US" sz="2800" dirty="0"/>
              <a:t> de </a:t>
            </a:r>
            <a:r>
              <a:rPr lang="en-US" sz="2800" dirty="0" err="1"/>
              <a:t>n’importe</a:t>
            </a:r>
            <a:r>
              <a:rPr lang="en-US" sz="2800" dirty="0"/>
              <a:t> </a:t>
            </a:r>
            <a:r>
              <a:rPr lang="en-US" sz="2800" dirty="0" err="1"/>
              <a:t>quel</a:t>
            </a:r>
            <a:r>
              <a:rPr lang="en-US" sz="2800" dirty="0"/>
              <a:t> type</a:t>
            </a:r>
            <a:r>
              <a:rPr lang="en-US" sz="2800" b="1" dirty="0"/>
              <a:t>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BDE280D-C65E-4A81-BB67-6F92AE17241B}"/>
              </a:ext>
            </a:extLst>
          </p:cNvPr>
          <p:cNvSpPr txBox="1"/>
          <p:nvPr/>
        </p:nvSpPr>
        <p:spPr>
          <a:xfrm>
            <a:off x="3561976" y="2739198"/>
            <a:ext cx="4632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C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MC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MC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fr-MC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C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MC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C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MC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MC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fr-MC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somme = nb1 + nb2</a:t>
            </a:r>
          </a:p>
          <a:p>
            <a:r>
              <a:rPr lang="fr-MC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fr-MC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somme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31B94B-C5BC-4112-9F15-7380AA69EABD}"/>
              </a:ext>
            </a:extLst>
          </p:cNvPr>
          <p:cNvSpPr txBox="1"/>
          <p:nvPr/>
        </p:nvSpPr>
        <p:spPr>
          <a:xfrm>
            <a:off x="3561976" y="4221088"/>
            <a:ext cx="38285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 = addition(a, b)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A59A6-8106-4AED-8356-B9DBBA0A0B19}"/>
              </a:ext>
            </a:extLst>
          </p:cNvPr>
          <p:cNvSpPr/>
          <p:nvPr/>
        </p:nvSpPr>
        <p:spPr>
          <a:xfrm>
            <a:off x="3561976" y="4221088"/>
            <a:ext cx="2172396" cy="43204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5182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  <p:bldP spid="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3998</TotalTime>
  <Words>428</Words>
  <Application>Microsoft Office PowerPoint</Application>
  <PresentationFormat>Personnalisé</PresentationFormat>
  <Paragraphs>60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Tableau noir 16x9</vt:lpstr>
      <vt:lpstr>Séance # 2 : Les fonctions</vt:lpstr>
      <vt:lpstr>Plan</vt:lpstr>
      <vt:lpstr>1. Qu’est ce qu’une fonction?</vt:lpstr>
      <vt:lpstr>2. Comment utiliser une fonction?</vt:lpstr>
      <vt:lpstr>3.Les paramètres d’une fonction</vt:lpstr>
      <vt:lpstr>4.Les types de paramètres</vt:lpstr>
      <vt:lpstr>4.Les types de paramètres</vt:lpstr>
      <vt:lpstr>5. L’ordre des paramètres</vt:lpstr>
      <vt:lpstr>6. Le mot clé return</vt:lpstr>
      <vt:lpstr>7. Exercice</vt:lpstr>
      <vt:lpstr>8. Quelques fonctions utiles à savoir</vt:lpstr>
      <vt:lpstr>8.1. La fonction len()</vt:lpstr>
      <vt:lpstr>8.2. La fonction lower()</vt:lpstr>
      <vt:lpstr>8.3. La fonction upper()</vt:lpstr>
      <vt:lpstr>8.4. La fonction capitalize()</vt:lpstr>
      <vt:lpstr>Prochaine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</dc:title>
  <dc:creator>Hafsa YAQOUBI</dc:creator>
  <cp:lastModifiedBy>Hafsa</cp:lastModifiedBy>
  <cp:revision>167</cp:revision>
  <dcterms:created xsi:type="dcterms:W3CDTF">2021-03-26T21:28:12Z</dcterms:created>
  <dcterms:modified xsi:type="dcterms:W3CDTF">2022-01-11T18:01:54Z</dcterms:modified>
</cp:coreProperties>
</file>