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76" r:id="rId4"/>
    <p:sldId id="344" r:id="rId5"/>
    <p:sldId id="270" r:id="rId6"/>
    <p:sldId id="347" r:id="rId7"/>
    <p:sldId id="355" r:id="rId8"/>
    <p:sldId id="369" r:id="rId9"/>
    <p:sldId id="358" r:id="rId10"/>
    <p:sldId id="359" r:id="rId11"/>
    <p:sldId id="360" r:id="rId12"/>
    <p:sldId id="361" r:id="rId13"/>
    <p:sldId id="367" r:id="rId14"/>
    <p:sldId id="370" r:id="rId15"/>
    <p:sldId id="371" r:id="rId16"/>
    <p:sldId id="373" r:id="rId17"/>
    <p:sldId id="374" r:id="rId18"/>
    <p:sldId id="375" r:id="rId19"/>
    <p:sldId id="368" r:id="rId2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1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02/02/2022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02/02/2022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Structures de </a:t>
            </a:r>
            <a:r>
              <a:rPr lang="fr-FR" sz="4800" dirty="0" err="1"/>
              <a:t>donn</a:t>
            </a:r>
            <a:r>
              <a:rPr lang="fr-MA" sz="4800" dirty="0"/>
              <a:t>é</a:t>
            </a:r>
            <a:r>
              <a:rPr lang="fr-FR" sz="4800" dirty="0"/>
              <a:t>es - 2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D602A5-F89F-4BF8-B771-56FAF4645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400" dirty="0"/>
              <a:t>Séance # 5 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D88D055-83DC-4219-9379-6C5009CD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Sets</a:t>
            </a:r>
            <a:endParaRPr lang="fr-M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B41E3-EFAB-491C-975D-3CEDDC19D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369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2.1. Définition</a:t>
            </a:r>
            <a:endParaRPr lang="fr-MC" sz="28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51EAB55-9F95-4438-9042-8570BBC4827D}"/>
              </a:ext>
            </a:extLst>
          </p:cNvPr>
          <p:cNvSpPr/>
          <p:nvPr/>
        </p:nvSpPr>
        <p:spPr>
          <a:xfrm>
            <a:off x="3718148" y="3935519"/>
            <a:ext cx="288032" cy="432048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32DF0F-AE67-418D-9DCB-7A1AB0B80A78}"/>
              </a:ext>
            </a:extLst>
          </p:cNvPr>
          <p:cNvSpPr/>
          <p:nvPr/>
        </p:nvSpPr>
        <p:spPr>
          <a:xfrm>
            <a:off x="9478788" y="3905902"/>
            <a:ext cx="288032" cy="432048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0803E3-F188-449E-9B0A-04AFB4D28EE5}"/>
              </a:ext>
            </a:extLst>
          </p:cNvPr>
          <p:cNvSpPr txBox="1"/>
          <p:nvPr/>
        </p:nvSpPr>
        <p:spPr>
          <a:xfrm>
            <a:off x="2214303" y="3905902"/>
            <a:ext cx="7832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"laptop"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"pen"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"laptop"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F72558-194A-45DA-A2D3-B91BFC167EAB}"/>
              </a:ext>
            </a:extLst>
          </p:cNvPr>
          <p:cNvSpPr txBox="1"/>
          <p:nvPr/>
        </p:nvSpPr>
        <p:spPr>
          <a:xfrm>
            <a:off x="1269876" y="1887805"/>
            <a:ext cx="972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MA" sz="2400" dirty="0"/>
              <a:t>Un ensemble (</a:t>
            </a:r>
            <a:r>
              <a:rPr lang="fr-MA" sz="2400" i="1" dirty="0"/>
              <a:t>set</a:t>
            </a:r>
            <a:r>
              <a:rPr lang="fr-MA" sz="2400" dirty="0"/>
              <a:t>) est une collection non ordonnée d'éléments. Chaque élément d'ensemble est unique (pas de doublons) et doit être immuable (ne peut pas être modifié).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795F77-2885-4745-9267-67B389202FA3}"/>
              </a:ext>
            </a:extLst>
          </p:cNvPr>
          <p:cNvSpPr txBox="1"/>
          <p:nvPr/>
        </p:nvSpPr>
        <p:spPr>
          <a:xfrm>
            <a:off x="2214303" y="49545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2061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d’un set</a:t>
            </a:r>
            <a:endParaRPr lang="fr-MA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98A4DDB7-8946-4876-A133-E062F30852A2}"/>
              </a:ext>
            </a:extLst>
          </p:cNvPr>
          <p:cNvSpPr txBox="1">
            <a:spLocks/>
          </p:cNvSpPr>
          <p:nvPr/>
        </p:nvSpPr>
        <p:spPr>
          <a:xfrm>
            <a:off x="1541110" y="2996952"/>
            <a:ext cx="9144000" cy="195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Les éléments d'ensemble peuvent apparaître dans un ordre différent chaque fois que vous les utilisez et ne peuvent pas être référencés par un index ou une clé.</a:t>
            </a:r>
          </a:p>
        </p:txBody>
      </p:sp>
    </p:spTree>
    <p:extLst>
      <p:ext uri="{BB962C8B-B14F-4D97-AF65-F5344CB8AC3E}">
        <p14:creationId xmlns:p14="http://schemas.microsoft.com/office/powerpoint/2010/main" val="20629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2.3. </a:t>
            </a:r>
            <a:r>
              <a:rPr lang="en-US" sz="2800" dirty="0" err="1"/>
              <a:t>Ajouter</a:t>
            </a:r>
            <a:r>
              <a:rPr lang="en-US" sz="2800" dirty="0"/>
              <a:t> un </a:t>
            </a:r>
            <a:r>
              <a:rPr lang="en-US" sz="2800" dirty="0" err="1"/>
              <a:t>él</a:t>
            </a:r>
            <a:r>
              <a:rPr lang="fr-MA" sz="2800" dirty="0"/>
              <a:t>é</a:t>
            </a:r>
            <a:r>
              <a:rPr lang="en-US" sz="2800" dirty="0" err="1"/>
              <a:t>ment</a:t>
            </a:r>
            <a:endParaRPr lang="fr-MA" sz="2800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i="1" dirty="0"/>
              <a:t>value</a:t>
            </a:r>
            <a:r>
              <a:rPr lang="fr-FR" dirty="0"/>
              <a:t>)</a:t>
            </a:r>
            <a:endParaRPr lang="fr-FR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AF94DA-CB33-4B80-B5D5-87A984EEE8F4}"/>
              </a:ext>
            </a:extLst>
          </p:cNvPr>
          <p:cNvSpPr txBox="1"/>
          <p:nvPr/>
        </p:nvSpPr>
        <p:spPr>
          <a:xfrm>
            <a:off x="3048000" y="310914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7ECAC1-25FC-4D04-BD52-D23B82D4A555}"/>
              </a:ext>
            </a:extLst>
          </p:cNvPr>
          <p:cNvSpPr txBox="1"/>
          <p:nvPr/>
        </p:nvSpPr>
        <p:spPr>
          <a:xfrm>
            <a:off x="3046412" y="52104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11737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2.4. </a:t>
            </a:r>
            <a:r>
              <a:rPr lang="en-US" sz="2400" dirty="0" err="1"/>
              <a:t>Ajouter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collection (</a:t>
            </a:r>
            <a:r>
              <a:rPr lang="en-US" sz="2400" dirty="0" err="1"/>
              <a:t>liste</a:t>
            </a:r>
            <a:r>
              <a:rPr lang="en-US" sz="2400" dirty="0"/>
              <a:t>, </a:t>
            </a:r>
            <a:r>
              <a:rPr lang="en-US" sz="2400" dirty="0" err="1"/>
              <a:t>dictionnaire</a:t>
            </a:r>
            <a:r>
              <a:rPr lang="en-US" sz="2400" dirty="0"/>
              <a:t>..)</a:t>
            </a:r>
            <a:endParaRPr lang="fr-MA" sz="2400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update(</a:t>
            </a:r>
            <a:r>
              <a:rPr lang="fr-FR" i="1" dirty="0"/>
              <a:t>collection</a:t>
            </a:r>
            <a:r>
              <a:rPr lang="fr-FR" dirty="0"/>
              <a:t>)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7ECAC1-25FC-4D04-BD52-D23B82D4A555}"/>
              </a:ext>
            </a:extLst>
          </p:cNvPr>
          <p:cNvSpPr txBox="1"/>
          <p:nvPr/>
        </p:nvSpPr>
        <p:spPr>
          <a:xfrm>
            <a:off x="2710036" y="45092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{1, 2, 3, 4, 7}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4231BC-9AD6-4BB5-AED9-B3801A5FEF1E}"/>
              </a:ext>
            </a:extLst>
          </p:cNvPr>
          <p:cNvSpPr txBox="1"/>
          <p:nvPr/>
        </p:nvSpPr>
        <p:spPr>
          <a:xfrm>
            <a:off x="2710036" y="31239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92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2.5. </a:t>
            </a:r>
            <a:r>
              <a:rPr lang="en-US" sz="2800" dirty="0" err="1"/>
              <a:t>Supprimer</a:t>
            </a:r>
            <a:r>
              <a:rPr lang="en-US" sz="2800" dirty="0"/>
              <a:t> un </a:t>
            </a:r>
            <a:r>
              <a:rPr lang="fr-MA" sz="2800" dirty="0"/>
              <a:t>élément</a:t>
            </a:r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3203848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err="1"/>
              <a:t>remove</a:t>
            </a:r>
            <a:r>
              <a:rPr lang="fr-FR" dirty="0"/>
              <a:t>(</a:t>
            </a:r>
            <a:r>
              <a:rPr lang="fr-FR" i="1" dirty="0"/>
              <a:t>value</a:t>
            </a:r>
            <a:r>
              <a:rPr lang="fr-FR" dirty="0"/>
              <a:t>)</a:t>
            </a:r>
            <a:endParaRPr lang="fr-FR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63E37C-CFCD-4385-A56C-9234407A75C4}"/>
              </a:ext>
            </a:extLst>
          </p:cNvPr>
          <p:cNvSpPr txBox="1"/>
          <p:nvPr/>
        </p:nvSpPr>
        <p:spPr>
          <a:xfrm>
            <a:off x="1525624" y="3013501"/>
            <a:ext cx="3334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B63CE026-5520-4E01-9C19-D67770DA8CB7}"/>
              </a:ext>
            </a:extLst>
          </p:cNvPr>
          <p:cNvSpPr txBox="1">
            <a:spLocks/>
          </p:cNvSpPr>
          <p:nvPr/>
        </p:nvSpPr>
        <p:spPr>
          <a:xfrm>
            <a:off x="7328758" y="2204864"/>
            <a:ext cx="3203848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err="1"/>
              <a:t>discard</a:t>
            </a:r>
            <a:r>
              <a:rPr lang="fr-FR" dirty="0"/>
              <a:t>(</a:t>
            </a:r>
            <a:r>
              <a:rPr lang="fr-FR" i="1" dirty="0"/>
              <a:t>value</a:t>
            </a:r>
            <a:r>
              <a:rPr lang="fr-FR" dirty="0"/>
              <a:t>)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422EB6-CE27-4CC4-95E1-B3C09CBC145B}"/>
              </a:ext>
            </a:extLst>
          </p:cNvPr>
          <p:cNvSpPr txBox="1"/>
          <p:nvPr/>
        </p:nvSpPr>
        <p:spPr>
          <a:xfrm>
            <a:off x="7331970" y="3157517"/>
            <a:ext cx="3334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discard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6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2.6. Op</a:t>
            </a:r>
            <a:r>
              <a:rPr lang="fr-MA" sz="2800" dirty="0"/>
              <a:t>é</a:t>
            </a:r>
            <a:r>
              <a:rPr lang="en-US" sz="2800" dirty="0"/>
              <a:t>rations sur les ensembles</a:t>
            </a:r>
            <a:endParaRPr lang="fr-MA" sz="2800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514BB4EB-D5B2-4362-BD1F-C781340BF505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3203848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dirty="0">
                <a:solidFill>
                  <a:srgbClr val="FFC000"/>
                </a:solidFill>
              </a:rPr>
              <a:t>Union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7A8920-1124-4CD5-AE11-C9E32E495546}"/>
              </a:ext>
            </a:extLst>
          </p:cNvPr>
          <p:cNvSpPr txBox="1"/>
          <p:nvPr/>
        </p:nvSpPr>
        <p:spPr>
          <a:xfrm>
            <a:off x="4006180" y="2780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B9F61D-DFA9-43EC-873D-552CE80280E1}"/>
              </a:ext>
            </a:extLst>
          </p:cNvPr>
          <p:cNvSpPr txBox="1"/>
          <p:nvPr/>
        </p:nvSpPr>
        <p:spPr>
          <a:xfrm>
            <a:off x="2234242" y="4063082"/>
            <a:ext cx="2470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D9A0EC-9605-4573-9699-BDAF2C741E04}"/>
              </a:ext>
            </a:extLst>
          </p:cNvPr>
          <p:cNvSpPr/>
          <p:nvPr/>
        </p:nvSpPr>
        <p:spPr>
          <a:xfrm>
            <a:off x="3562672" y="4035561"/>
            <a:ext cx="432048" cy="516706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E3CA48-79A1-49EF-97B9-D23A0C98F6A2}"/>
              </a:ext>
            </a:extLst>
          </p:cNvPr>
          <p:cNvSpPr txBox="1"/>
          <p:nvPr/>
        </p:nvSpPr>
        <p:spPr>
          <a:xfrm>
            <a:off x="6382444" y="4015007"/>
            <a:ext cx="420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13959D-583A-4E16-AD54-39B493F29158}"/>
              </a:ext>
            </a:extLst>
          </p:cNvPr>
          <p:cNvSpPr txBox="1"/>
          <p:nvPr/>
        </p:nvSpPr>
        <p:spPr>
          <a:xfrm>
            <a:off x="4030522" y="5246804"/>
            <a:ext cx="2927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{1, 2, 3, 4, 5, 6, 7, 8}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D6F168-5EC1-4DDE-999A-E73C6B03612C}"/>
              </a:ext>
            </a:extLst>
          </p:cNvPr>
          <p:cNvSpPr txBox="1"/>
          <p:nvPr/>
        </p:nvSpPr>
        <p:spPr>
          <a:xfrm>
            <a:off x="6382444" y="4570095"/>
            <a:ext cx="420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041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5" grpId="0" animBg="1"/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2.6. Op</a:t>
            </a:r>
            <a:r>
              <a:rPr lang="fr-MA" sz="2800" dirty="0"/>
              <a:t>é</a:t>
            </a:r>
            <a:r>
              <a:rPr lang="en-US" sz="2800" dirty="0"/>
              <a:t>rations sur les ensembles</a:t>
            </a:r>
            <a:endParaRPr lang="fr-MA" sz="2800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514BB4EB-D5B2-4362-BD1F-C781340BF505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3203848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dirty="0">
                <a:solidFill>
                  <a:srgbClr val="FFC000"/>
                </a:solidFill>
              </a:rPr>
              <a:t>Intersection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7A8920-1124-4CD5-AE11-C9E32E495546}"/>
              </a:ext>
            </a:extLst>
          </p:cNvPr>
          <p:cNvSpPr txBox="1"/>
          <p:nvPr/>
        </p:nvSpPr>
        <p:spPr>
          <a:xfrm>
            <a:off x="4006180" y="2780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B9F61D-DFA9-43EC-873D-552CE80280E1}"/>
              </a:ext>
            </a:extLst>
          </p:cNvPr>
          <p:cNvSpPr txBox="1"/>
          <p:nvPr/>
        </p:nvSpPr>
        <p:spPr>
          <a:xfrm>
            <a:off x="2234242" y="4063082"/>
            <a:ext cx="2470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D9A0EC-9605-4573-9699-BDAF2C741E04}"/>
              </a:ext>
            </a:extLst>
          </p:cNvPr>
          <p:cNvSpPr/>
          <p:nvPr/>
        </p:nvSpPr>
        <p:spPr>
          <a:xfrm>
            <a:off x="3562672" y="4035561"/>
            <a:ext cx="432048" cy="516706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E3CA48-79A1-49EF-97B9-D23A0C98F6A2}"/>
              </a:ext>
            </a:extLst>
          </p:cNvPr>
          <p:cNvSpPr txBox="1"/>
          <p:nvPr/>
        </p:nvSpPr>
        <p:spPr>
          <a:xfrm>
            <a:off x="6382444" y="4015007"/>
            <a:ext cx="4752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13959D-583A-4E16-AD54-39B493F29158}"/>
              </a:ext>
            </a:extLst>
          </p:cNvPr>
          <p:cNvSpPr txBox="1"/>
          <p:nvPr/>
        </p:nvSpPr>
        <p:spPr>
          <a:xfrm>
            <a:off x="4030522" y="5246804"/>
            <a:ext cx="1055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{4, 5}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CE674-C834-4450-88F0-BB27B63AAFB7}"/>
              </a:ext>
            </a:extLst>
          </p:cNvPr>
          <p:cNvSpPr/>
          <p:nvPr/>
        </p:nvSpPr>
        <p:spPr>
          <a:xfrm>
            <a:off x="6382444" y="2780928"/>
            <a:ext cx="864096" cy="46394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5F6DF-E2B4-49D2-9980-D01ECEF59436}"/>
              </a:ext>
            </a:extLst>
          </p:cNvPr>
          <p:cNvSpPr/>
          <p:nvPr/>
        </p:nvSpPr>
        <p:spPr>
          <a:xfrm>
            <a:off x="4780149" y="3161900"/>
            <a:ext cx="864096" cy="46394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43C999-1A83-4220-AA7C-50806F2640FB}"/>
              </a:ext>
            </a:extLst>
          </p:cNvPr>
          <p:cNvSpPr txBox="1"/>
          <p:nvPr/>
        </p:nvSpPr>
        <p:spPr>
          <a:xfrm>
            <a:off x="6384507" y="4510073"/>
            <a:ext cx="4752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intersection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089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5" grpId="0" animBg="1"/>
      <p:bldP spid="14" grpId="0"/>
      <p:bldP spid="16" grpId="0"/>
      <p:bldP spid="3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2.6. Op</a:t>
            </a:r>
            <a:r>
              <a:rPr lang="fr-MA" sz="2800" dirty="0"/>
              <a:t>é</a:t>
            </a:r>
            <a:r>
              <a:rPr lang="en-US" sz="2800" dirty="0"/>
              <a:t>rations sur les ensembles</a:t>
            </a:r>
            <a:endParaRPr lang="fr-MA" sz="2800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514BB4EB-D5B2-4362-BD1F-C781340BF505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3203848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dirty="0">
                <a:solidFill>
                  <a:srgbClr val="FFC000"/>
                </a:solidFill>
              </a:rPr>
              <a:t>Diff</a:t>
            </a:r>
            <a:r>
              <a:rPr lang="fr-MA" b="1" dirty="0">
                <a:solidFill>
                  <a:srgbClr val="FFC000"/>
                </a:solidFill>
              </a:rPr>
              <a:t>é</a:t>
            </a:r>
            <a:r>
              <a:rPr lang="fr-FR" b="1" dirty="0" err="1">
                <a:solidFill>
                  <a:srgbClr val="FFC000"/>
                </a:solidFill>
              </a:rPr>
              <a:t>rence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7A8920-1124-4CD5-AE11-C9E32E495546}"/>
              </a:ext>
            </a:extLst>
          </p:cNvPr>
          <p:cNvSpPr txBox="1"/>
          <p:nvPr/>
        </p:nvSpPr>
        <p:spPr>
          <a:xfrm>
            <a:off x="4006180" y="2780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BB9F61D-DFA9-43EC-873D-552CE80280E1}"/>
              </a:ext>
            </a:extLst>
          </p:cNvPr>
          <p:cNvSpPr txBox="1"/>
          <p:nvPr/>
        </p:nvSpPr>
        <p:spPr>
          <a:xfrm>
            <a:off x="2234242" y="4063082"/>
            <a:ext cx="2470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MA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D9A0EC-9605-4573-9699-BDAF2C741E04}"/>
              </a:ext>
            </a:extLst>
          </p:cNvPr>
          <p:cNvSpPr/>
          <p:nvPr/>
        </p:nvSpPr>
        <p:spPr>
          <a:xfrm>
            <a:off x="3562672" y="4035561"/>
            <a:ext cx="432048" cy="516706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E3CA48-79A1-49EF-97B9-D23A0C98F6A2}"/>
              </a:ext>
            </a:extLst>
          </p:cNvPr>
          <p:cNvSpPr txBox="1"/>
          <p:nvPr/>
        </p:nvSpPr>
        <p:spPr>
          <a:xfrm>
            <a:off x="1551605" y="4732552"/>
            <a:ext cx="4214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difference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13959D-583A-4E16-AD54-39B493F29158}"/>
              </a:ext>
            </a:extLst>
          </p:cNvPr>
          <p:cNvSpPr txBox="1"/>
          <p:nvPr/>
        </p:nvSpPr>
        <p:spPr>
          <a:xfrm>
            <a:off x="2772162" y="5333055"/>
            <a:ext cx="1773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{1, 2, 3}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43C999-1A83-4220-AA7C-50806F2640FB}"/>
              </a:ext>
            </a:extLst>
          </p:cNvPr>
          <p:cNvSpPr txBox="1"/>
          <p:nvPr/>
        </p:nvSpPr>
        <p:spPr>
          <a:xfrm>
            <a:off x="6166419" y="4772932"/>
            <a:ext cx="4752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B</a:t>
            </a:r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MA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difference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AA0B77-8385-4BCA-9C45-14DD62BE253F}"/>
              </a:ext>
            </a:extLst>
          </p:cNvPr>
          <p:cNvSpPr/>
          <p:nvPr/>
        </p:nvSpPr>
        <p:spPr>
          <a:xfrm>
            <a:off x="4890138" y="2780928"/>
            <a:ext cx="1276281" cy="46394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44B0C-996F-4E5B-B43A-5482FC6937E7}"/>
              </a:ext>
            </a:extLst>
          </p:cNvPr>
          <p:cNvSpPr/>
          <p:nvPr/>
        </p:nvSpPr>
        <p:spPr>
          <a:xfrm>
            <a:off x="5817267" y="3127574"/>
            <a:ext cx="1429273" cy="46394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3301DE8-A2E6-4807-BCA8-8F5D6635BF62}"/>
              </a:ext>
            </a:extLst>
          </p:cNvPr>
          <p:cNvSpPr txBox="1"/>
          <p:nvPr/>
        </p:nvSpPr>
        <p:spPr>
          <a:xfrm>
            <a:off x="7462564" y="5357533"/>
            <a:ext cx="1773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{8, 6, 7}</a:t>
            </a:r>
          </a:p>
        </p:txBody>
      </p:sp>
    </p:spTree>
    <p:extLst>
      <p:ext uri="{BB962C8B-B14F-4D97-AF65-F5344CB8AC3E}">
        <p14:creationId xmlns:p14="http://schemas.microsoft.com/office/powerpoint/2010/main" val="21882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5" grpId="0" animBg="1"/>
      <p:bldP spid="14" grpId="0"/>
      <p:bldP spid="16" grpId="0"/>
      <p:bldP spid="12" grpId="0"/>
      <p:bldP spid="15" grpId="0" animBg="1"/>
      <p:bldP spid="15" grpId="1" animBg="1"/>
      <p:bldP spid="17" grpId="0" animBg="1"/>
      <p:bldP spid="17" grpId="1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93D5-E259-4AB0-9984-D714BC8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0CAD0-16B5-41C9-B4F8-E6AF6C12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Écrivez un programme Python pour afficher les éléments d'un ensemble donné qui ne sont pas dans un autre ensemble.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Écrivez un programme Python pour trouver la valeur maximale et la valeur minimale dans un ensemble.</a:t>
            </a:r>
          </a:p>
          <a:p>
            <a:endParaRPr lang="fr-FR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468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</a:t>
            </a:r>
            <a:r>
              <a:rPr lang="en-US" dirty="0"/>
              <a:t>an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dirty="0"/>
              <a:t>Tuples.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Sets.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AF019-7160-4734-8733-0D2600EE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Listes</a:t>
            </a:r>
            <a:endParaRPr lang="fr-M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BE75C1-61BD-477F-ABBE-0E089C8DF053}"/>
              </a:ext>
            </a:extLst>
          </p:cNvPr>
          <p:cNvSpPr txBox="1"/>
          <p:nvPr/>
        </p:nvSpPr>
        <p:spPr>
          <a:xfrm>
            <a:off x="2422004" y="2420888"/>
            <a:ext cx="84470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MA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'ciao'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hallo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MA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MA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MA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maliste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960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B012FBF-4344-4FC9-AC88-D8C2A8B51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Tuples</a:t>
            </a:r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2395A09-7146-4998-9928-F7CD16E17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250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1.1. Définition</a:t>
            </a:r>
            <a:endParaRPr lang="fr-MC" sz="28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37" y="2264222"/>
            <a:ext cx="9144000" cy="1020762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Les tuples sont utilisés pour stocker plusieurs éléments dans une seule variable.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4CCDA1-AA0D-413D-BC23-4D59BC3E8B0D}"/>
              </a:ext>
            </a:extLst>
          </p:cNvPr>
          <p:cNvSpPr txBox="1"/>
          <p:nvPr/>
        </p:nvSpPr>
        <p:spPr>
          <a:xfrm>
            <a:off x="2413687" y="3637723"/>
            <a:ext cx="743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my_cars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6C6F11-4D9E-429E-AF22-D6DCF817050C}"/>
              </a:ext>
            </a:extLst>
          </p:cNvPr>
          <p:cNvSpPr/>
          <p:nvPr/>
        </p:nvSpPr>
        <p:spPr>
          <a:xfrm>
            <a:off x="4150196" y="3637723"/>
            <a:ext cx="288032" cy="54482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4BDB3B-E5B0-4B11-BC86-A61EC6E91DDA}"/>
              </a:ext>
            </a:extLst>
          </p:cNvPr>
          <p:cNvSpPr/>
          <p:nvPr/>
        </p:nvSpPr>
        <p:spPr>
          <a:xfrm>
            <a:off x="8686700" y="3587011"/>
            <a:ext cx="288032" cy="54482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2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65DA0-9999-43A3-9755-3E040B79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d’un tuple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B47CB-E582-4E63-9706-6019F8AB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Ordonné</a:t>
            </a:r>
            <a:r>
              <a:rPr lang="en-US" dirty="0"/>
              <a:t>.</a:t>
            </a:r>
          </a:p>
          <a:p>
            <a:r>
              <a:rPr lang="en-US" dirty="0"/>
              <a:t>Non modifiable.</a:t>
            </a:r>
          </a:p>
          <a:p>
            <a:r>
              <a:rPr lang="en-US" dirty="0" err="1"/>
              <a:t>Autorise</a:t>
            </a:r>
            <a:r>
              <a:rPr lang="en-US" dirty="0"/>
              <a:t> les duplications.</a:t>
            </a:r>
            <a:endParaRPr lang="fr-M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7CBE3B-9F44-4F70-8590-FE04409795A2}"/>
              </a:ext>
            </a:extLst>
          </p:cNvPr>
          <p:cNvSpPr txBox="1"/>
          <p:nvPr/>
        </p:nvSpPr>
        <p:spPr>
          <a:xfrm>
            <a:off x="1518096" y="4365104"/>
            <a:ext cx="11471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my_cars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'BMW'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'Mercedes’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				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'Volkswagen'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Accéder</a:t>
            </a:r>
            <a:r>
              <a:rPr lang="en-US" dirty="0"/>
              <a:t> aux </a:t>
            </a:r>
            <a:r>
              <a:rPr lang="en-US" dirty="0" err="1"/>
              <a:t>éléments</a:t>
            </a:r>
            <a:r>
              <a:rPr lang="en-US" dirty="0"/>
              <a:t> d’un tuple</a:t>
            </a:r>
            <a:endParaRPr lang="fr-MC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812812-47E5-408A-ACE4-2E854C655F4B}"/>
              </a:ext>
            </a:extLst>
          </p:cNvPr>
          <p:cNvSpPr txBox="1"/>
          <p:nvPr/>
        </p:nvSpPr>
        <p:spPr>
          <a:xfrm>
            <a:off x="3142084" y="227687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my_cars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my_cars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C355F3-6E42-4E7E-B1FA-CE463E594637}"/>
              </a:ext>
            </a:extLst>
          </p:cNvPr>
          <p:cNvSpPr txBox="1"/>
          <p:nvPr/>
        </p:nvSpPr>
        <p:spPr>
          <a:xfrm>
            <a:off x="3142084" y="412497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my_cars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07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5105E-148B-4775-AABD-D073AC93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Modifier un tuple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BBC13-C080-4EF1-B81A-09868E7D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vient</a:t>
            </a:r>
            <a:r>
              <a:rPr lang="en-US" dirty="0"/>
              <a:t> de </a:t>
            </a:r>
            <a:r>
              <a:rPr lang="en-US" dirty="0" err="1"/>
              <a:t>voir</a:t>
            </a:r>
            <a:r>
              <a:rPr lang="en-US" dirty="0"/>
              <a:t> que le tuple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structure de </a:t>
            </a:r>
            <a:r>
              <a:rPr lang="en-US" dirty="0" err="1"/>
              <a:t>données</a:t>
            </a:r>
            <a:r>
              <a:rPr lang="en-US" dirty="0"/>
              <a:t> qui </a:t>
            </a:r>
            <a:r>
              <a:rPr lang="en-US" dirty="0" err="1"/>
              <a:t>n’accepte</a:t>
            </a:r>
            <a:r>
              <a:rPr lang="en-US" dirty="0"/>
              <a:t> pas les modifications,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c’ </a:t>
            </a:r>
            <a:r>
              <a:rPr lang="en-US" dirty="0" err="1"/>
              <a:t>était</a:t>
            </a:r>
            <a:r>
              <a:rPr lang="en-US" dirty="0"/>
              <a:t> possible … ?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703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5E084-B83B-41C4-B6B2-28B8C5C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C1E87-B66E-418F-871E-B2CCB30F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612232"/>
          </a:xfrm>
        </p:spPr>
        <p:txBody>
          <a:bodyPr/>
          <a:lstStyle/>
          <a:p>
            <a:r>
              <a:rPr lang="fr-FR" dirty="0"/>
              <a:t>Écrivez</a:t>
            </a:r>
            <a:r>
              <a:rPr lang="en-US" dirty="0"/>
              <a:t> un </a:t>
            </a:r>
            <a:r>
              <a:rPr lang="en-US" dirty="0" err="1"/>
              <a:t>programme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d’insérer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fr-MA" dirty="0"/>
              <a:t>dans</a:t>
            </a:r>
            <a:r>
              <a:rPr lang="en-US" dirty="0"/>
              <a:t> un tuple.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Écrivez un programme Python pour compter les éléments d'une liste jusqu'à ce qu'un élément soit un tuple.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3114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7090</TotalTime>
  <Words>724</Words>
  <Application>Microsoft Office PowerPoint</Application>
  <PresentationFormat>Personnalisé</PresentationFormat>
  <Paragraphs>89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Tableau noir 16x9</vt:lpstr>
      <vt:lpstr>Structures de données - 2 </vt:lpstr>
      <vt:lpstr>Plan</vt:lpstr>
      <vt:lpstr>Listes</vt:lpstr>
      <vt:lpstr>1. Tuples</vt:lpstr>
      <vt:lpstr>1.1. Définition</vt:lpstr>
      <vt:lpstr>1.2. Caractéristiques d’un tuple</vt:lpstr>
      <vt:lpstr>1.3. Accéder aux éléments d’un tuple</vt:lpstr>
      <vt:lpstr>1.4. Modifier un tuple</vt:lpstr>
      <vt:lpstr>Exercices</vt:lpstr>
      <vt:lpstr>2. Sets</vt:lpstr>
      <vt:lpstr>2.1. Définition</vt:lpstr>
      <vt:lpstr>2.2. Caractéristiques d’un set</vt:lpstr>
      <vt:lpstr>2.3. Ajouter un élément</vt:lpstr>
      <vt:lpstr>2.4. Ajouter une collection (liste, dictionnaire..)</vt:lpstr>
      <vt:lpstr>2.5. Supprimer un élément</vt:lpstr>
      <vt:lpstr>2.6. Opérations sur les ensembles</vt:lpstr>
      <vt:lpstr>2.6. Opérations sur les ensembles</vt:lpstr>
      <vt:lpstr>2.6. Opérations sur les ensembles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</dc:title>
  <dc:creator>Hafsa YAQOUBI</dc:creator>
  <cp:lastModifiedBy>Hafsa YAQOUBI</cp:lastModifiedBy>
  <cp:revision>296</cp:revision>
  <dcterms:created xsi:type="dcterms:W3CDTF">2021-03-26T21:28:12Z</dcterms:created>
  <dcterms:modified xsi:type="dcterms:W3CDTF">2022-02-02T18:58:33Z</dcterms:modified>
</cp:coreProperties>
</file>